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7"/>
  </p:notesMasterIdLst>
  <p:sldIdLst>
    <p:sldId id="351" r:id="rId6"/>
    <p:sldId id="311" r:id="rId7"/>
    <p:sldId id="284" r:id="rId8"/>
    <p:sldId id="312" r:id="rId9"/>
    <p:sldId id="339" r:id="rId10"/>
    <p:sldId id="310" r:id="rId11"/>
    <p:sldId id="313" r:id="rId12"/>
    <p:sldId id="314" r:id="rId13"/>
    <p:sldId id="315" r:id="rId14"/>
    <p:sldId id="316" r:id="rId15"/>
    <p:sldId id="317" r:id="rId16"/>
    <p:sldId id="318" r:id="rId17"/>
    <p:sldId id="319" r:id="rId18"/>
    <p:sldId id="320" r:id="rId19"/>
    <p:sldId id="334" r:id="rId20"/>
    <p:sldId id="321" r:id="rId21"/>
    <p:sldId id="322" r:id="rId22"/>
    <p:sldId id="323" r:id="rId23"/>
    <p:sldId id="324" r:id="rId24"/>
    <p:sldId id="325" r:id="rId25"/>
    <p:sldId id="348" r:id="rId26"/>
    <p:sldId id="350" r:id="rId27"/>
    <p:sldId id="347" r:id="rId28"/>
    <p:sldId id="343" r:id="rId29"/>
    <p:sldId id="345" r:id="rId30"/>
    <p:sldId id="346" r:id="rId31"/>
    <p:sldId id="344" r:id="rId32"/>
    <p:sldId id="327" r:id="rId33"/>
    <p:sldId id="340" r:id="rId34"/>
    <p:sldId id="333" r:id="rId35"/>
    <p:sldId id="328" r:id="rId36"/>
    <p:sldId id="329" r:id="rId37"/>
    <p:sldId id="342" r:id="rId38"/>
    <p:sldId id="335" r:id="rId39"/>
    <p:sldId id="331" r:id="rId40"/>
    <p:sldId id="332" r:id="rId41"/>
    <p:sldId id="341" r:id="rId42"/>
    <p:sldId id="336" r:id="rId43"/>
    <p:sldId id="349" r:id="rId44"/>
    <p:sldId id="337" r:id="rId45"/>
    <p:sldId id="338"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26FA7-757A-442B-9DE0-7B16C4F49513}" v="2" dt="2020-09-09T16:23:41.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45" autoAdjust="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0A5FE4-BBE2-4ADE-92CF-980C0BC983CE}" type="datetimeFigureOut">
              <a:rPr lang="en-GB" smtClean="0"/>
              <a:t>25/02/2021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1E6D2D-15CF-4FFA-B541-CBADFCE7408D}" type="slidenum">
              <a:rPr lang="en-GB" smtClean="0"/>
              <a:t>‹#›</a:t>
            </a:fld>
            <a:endParaRPr lang="en-GB"/>
          </a:p>
        </p:txBody>
      </p:sp>
    </p:spTree>
    <p:extLst>
      <p:ext uri="{BB962C8B-B14F-4D97-AF65-F5344CB8AC3E}">
        <p14:creationId xmlns:p14="http://schemas.microsoft.com/office/powerpoint/2010/main" val="149187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1</a:t>
            </a:fld>
            <a:endParaRPr lang="en-GB"/>
          </a:p>
        </p:txBody>
      </p:sp>
    </p:spTree>
    <p:extLst>
      <p:ext uri="{BB962C8B-B14F-4D97-AF65-F5344CB8AC3E}">
        <p14:creationId xmlns:p14="http://schemas.microsoft.com/office/powerpoint/2010/main" val="369694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11</a:t>
            </a:fld>
            <a:endParaRPr lang="en-GB"/>
          </a:p>
        </p:txBody>
      </p:sp>
    </p:spTree>
    <p:extLst>
      <p:ext uri="{BB962C8B-B14F-4D97-AF65-F5344CB8AC3E}">
        <p14:creationId xmlns:p14="http://schemas.microsoft.com/office/powerpoint/2010/main" val="405470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12</a:t>
            </a:fld>
            <a:endParaRPr lang="en-GB"/>
          </a:p>
        </p:txBody>
      </p:sp>
    </p:spTree>
    <p:extLst>
      <p:ext uri="{BB962C8B-B14F-4D97-AF65-F5344CB8AC3E}">
        <p14:creationId xmlns:p14="http://schemas.microsoft.com/office/powerpoint/2010/main" val="267743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13</a:t>
            </a:fld>
            <a:endParaRPr lang="en-GB"/>
          </a:p>
        </p:txBody>
      </p:sp>
    </p:spTree>
    <p:extLst>
      <p:ext uri="{BB962C8B-B14F-4D97-AF65-F5344CB8AC3E}">
        <p14:creationId xmlns:p14="http://schemas.microsoft.com/office/powerpoint/2010/main" val="108702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14</a:t>
            </a:fld>
            <a:endParaRPr lang="en-GB"/>
          </a:p>
        </p:txBody>
      </p:sp>
    </p:spTree>
    <p:extLst>
      <p:ext uri="{BB962C8B-B14F-4D97-AF65-F5344CB8AC3E}">
        <p14:creationId xmlns:p14="http://schemas.microsoft.com/office/powerpoint/2010/main" val="207102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15</a:t>
            </a:fld>
            <a:endParaRPr lang="en-GB"/>
          </a:p>
        </p:txBody>
      </p:sp>
    </p:spTree>
    <p:extLst>
      <p:ext uri="{BB962C8B-B14F-4D97-AF65-F5344CB8AC3E}">
        <p14:creationId xmlns:p14="http://schemas.microsoft.com/office/powerpoint/2010/main" val="421250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16</a:t>
            </a:fld>
            <a:endParaRPr lang="en-GB"/>
          </a:p>
        </p:txBody>
      </p:sp>
    </p:spTree>
    <p:extLst>
      <p:ext uri="{BB962C8B-B14F-4D97-AF65-F5344CB8AC3E}">
        <p14:creationId xmlns:p14="http://schemas.microsoft.com/office/powerpoint/2010/main" val="3544514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17</a:t>
            </a:fld>
            <a:endParaRPr lang="en-GB"/>
          </a:p>
        </p:txBody>
      </p:sp>
    </p:spTree>
    <p:extLst>
      <p:ext uri="{BB962C8B-B14F-4D97-AF65-F5344CB8AC3E}">
        <p14:creationId xmlns:p14="http://schemas.microsoft.com/office/powerpoint/2010/main" val="790011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18</a:t>
            </a:fld>
            <a:endParaRPr lang="en-GB"/>
          </a:p>
        </p:txBody>
      </p:sp>
    </p:spTree>
    <p:extLst>
      <p:ext uri="{BB962C8B-B14F-4D97-AF65-F5344CB8AC3E}">
        <p14:creationId xmlns:p14="http://schemas.microsoft.com/office/powerpoint/2010/main" val="579717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19</a:t>
            </a:fld>
            <a:endParaRPr lang="en-GB"/>
          </a:p>
        </p:txBody>
      </p:sp>
    </p:spTree>
    <p:extLst>
      <p:ext uri="{BB962C8B-B14F-4D97-AF65-F5344CB8AC3E}">
        <p14:creationId xmlns:p14="http://schemas.microsoft.com/office/powerpoint/2010/main" val="3258935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20</a:t>
            </a:fld>
            <a:endParaRPr lang="en-GB"/>
          </a:p>
        </p:txBody>
      </p:sp>
    </p:spTree>
    <p:extLst>
      <p:ext uri="{BB962C8B-B14F-4D97-AF65-F5344CB8AC3E}">
        <p14:creationId xmlns:p14="http://schemas.microsoft.com/office/powerpoint/2010/main" val="82759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a:t>
            </a:r>
            <a:r>
              <a:rPr lang="en-US" dirty="0" err="1" smtClean="0"/>
              <a:t>analyse</a:t>
            </a:r>
            <a:r>
              <a:rPr lang="en-US" dirty="0" smtClean="0"/>
              <a:t> a text</a:t>
            </a:r>
          </a:p>
          <a:p>
            <a:r>
              <a:rPr lang="en-US" dirty="0" smtClean="0"/>
              <a:t>Create a super</a:t>
            </a:r>
            <a:r>
              <a:rPr lang="en-US" baseline="0" dirty="0" smtClean="0"/>
              <a:t> curricular plan</a:t>
            </a:r>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2</a:t>
            </a:fld>
            <a:endParaRPr lang="en-GB"/>
          </a:p>
        </p:txBody>
      </p:sp>
    </p:spTree>
    <p:extLst>
      <p:ext uri="{BB962C8B-B14F-4D97-AF65-F5344CB8AC3E}">
        <p14:creationId xmlns:p14="http://schemas.microsoft.com/office/powerpoint/2010/main" val="139496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21</a:t>
            </a:fld>
            <a:endParaRPr lang="en-GB"/>
          </a:p>
        </p:txBody>
      </p:sp>
    </p:spTree>
    <p:extLst>
      <p:ext uri="{BB962C8B-B14F-4D97-AF65-F5344CB8AC3E}">
        <p14:creationId xmlns:p14="http://schemas.microsoft.com/office/powerpoint/2010/main" val="1274075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23</a:t>
            </a:fld>
            <a:endParaRPr lang="en-GB"/>
          </a:p>
        </p:txBody>
      </p:sp>
    </p:spTree>
    <p:extLst>
      <p:ext uri="{BB962C8B-B14F-4D97-AF65-F5344CB8AC3E}">
        <p14:creationId xmlns:p14="http://schemas.microsoft.com/office/powerpoint/2010/main" val="2405978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24</a:t>
            </a:fld>
            <a:endParaRPr lang="en-GB"/>
          </a:p>
        </p:txBody>
      </p:sp>
    </p:spTree>
    <p:extLst>
      <p:ext uri="{BB962C8B-B14F-4D97-AF65-F5344CB8AC3E}">
        <p14:creationId xmlns:p14="http://schemas.microsoft.com/office/powerpoint/2010/main" val="2628117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25</a:t>
            </a:fld>
            <a:endParaRPr lang="en-GB"/>
          </a:p>
        </p:txBody>
      </p:sp>
    </p:spTree>
    <p:extLst>
      <p:ext uri="{BB962C8B-B14F-4D97-AF65-F5344CB8AC3E}">
        <p14:creationId xmlns:p14="http://schemas.microsoft.com/office/powerpoint/2010/main" val="153262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26</a:t>
            </a:fld>
            <a:endParaRPr lang="en-GB"/>
          </a:p>
        </p:txBody>
      </p:sp>
    </p:spTree>
    <p:extLst>
      <p:ext uri="{BB962C8B-B14F-4D97-AF65-F5344CB8AC3E}">
        <p14:creationId xmlns:p14="http://schemas.microsoft.com/office/powerpoint/2010/main" val="836694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27</a:t>
            </a:fld>
            <a:endParaRPr lang="en-GB"/>
          </a:p>
        </p:txBody>
      </p:sp>
    </p:spTree>
    <p:extLst>
      <p:ext uri="{BB962C8B-B14F-4D97-AF65-F5344CB8AC3E}">
        <p14:creationId xmlns:p14="http://schemas.microsoft.com/office/powerpoint/2010/main" val="2288178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28</a:t>
            </a:fld>
            <a:endParaRPr lang="en-GB"/>
          </a:p>
        </p:txBody>
      </p:sp>
    </p:spTree>
    <p:extLst>
      <p:ext uri="{BB962C8B-B14F-4D97-AF65-F5344CB8AC3E}">
        <p14:creationId xmlns:p14="http://schemas.microsoft.com/office/powerpoint/2010/main" val="3730658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29</a:t>
            </a:fld>
            <a:endParaRPr lang="en-GB"/>
          </a:p>
        </p:txBody>
      </p:sp>
    </p:spTree>
    <p:extLst>
      <p:ext uri="{BB962C8B-B14F-4D97-AF65-F5344CB8AC3E}">
        <p14:creationId xmlns:p14="http://schemas.microsoft.com/office/powerpoint/2010/main" val="1986216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30</a:t>
            </a:fld>
            <a:endParaRPr lang="en-GB"/>
          </a:p>
        </p:txBody>
      </p:sp>
    </p:spTree>
    <p:extLst>
      <p:ext uri="{BB962C8B-B14F-4D97-AF65-F5344CB8AC3E}">
        <p14:creationId xmlns:p14="http://schemas.microsoft.com/office/powerpoint/2010/main" val="2005473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31</a:t>
            </a:fld>
            <a:endParaRPr lang="en-GB"/>
          </a:p>
        </p:txBody>
      </p:sp>
    </p:spTree>
    <p:extLst>
      <p:ext uri="{BB962C8B-B14F-4D97-AF65-F5344CB8AC3E}">
        <p14:creationId xmlns:p14="http://schemas.microsoft.com/office/powerpoint/2010/main" val="333935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3</a:t>
            </a:fld>
            <a:endParaRPr lang="en-GB"/>
          </a:p>
        </p:txBody>
      </p:sp>
    </p:spTree>
    <p:extLst>
      <p:ext uri="{BB962C8B-B14F-4D97-AF65-F5344CB8AC3E}">
        <p14:creationId xmlns:p14="http://schemas.microsoft.com/office/powerpoint/2010/main" val="2532098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32</a:t>
            </a:fld>
            <a:endParaRPr lang="en-GB"/>
          </a:p>
        </p:txBody>
      </p:sp>
    </p:spTree>
    <p:extLst>
      <p:ext uri="{BB962C8B-B14F-4D97-AF65-F5344CB8AC3E}">
        <p14:creationId xmlns:p14="http://schemas.microsoft.com/office/powerpoint/2010/main" val="1263604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34</a:t>
            </a:fld>
            <a:endParaRPr lang="en-GB"/>
          </a:p>
        </p:txBody>
      </p:sp>
    </p:spTree>
    <p:extLst>
      <p:ext uri="{BB962C8B-B14F-4D97-AF65-F5344CB8AC3E}">
        <p14:creationId xmlns:p14="http://schemas.microsoft.com/office/powerpoint/2010/main" val="326208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35</a:t>
            </a:fld>
            <a:endParaRPr lang="en-GB"/>
          </a:p>
        </p:txBody>
      </p:sp>
    </p:spTree>
    <p:extLst>
      <p:ext uri="{BB962C8B-B14F-4D97-AF65-F5344CB8AC3E}">
        <p14:creationId xmlns:p14="http://schemas.microsoft.com/office/powerpoint/2010/main" val="3317103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1E6D2D-15CF-4FFA-B541-CBADFCE7408D}" type="slidenum">
              <a:rPr lang="en-GB" smtClean="0"/>
              <a:t>36</a:t>
            </a:fld>
            <a:endParaRPr lang="en-GB"/>
          </a:p>
        </p:txBody>
      </p:sp>
    </p:spTree>
    <p:extLst>
      <p:ext uri="{BB962C8B-B14F-4D97-AF65-F5344CB8AC3E}">
        <p14:creationId xmlns:p14="http://schemas.microsoft.com/office/powerpoint/2010/main" val="4139433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38</a:t>
            </a:fld>
            <a:endParaRPr lang="en-GB"/>
          </a:p>
        </p:txBody>
      </p:sp>
    </p:spTree>
    <p:extLst>
      <p:ext uri="{BB962C8B-B14F-4D97-AF65-F5344CB8AC3E}">
        <p14:creationId xmlns:p14="http://schemas.microsoft.com/office/powerpoint/2010/main" val="2314061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39</a:t>
            </a:fld>
            <a:endParaRPr lang="en-GB"/>
          </a:p>
        </p:txBody>
      </p:sp>
    </p:spTree>
    <p:extLst>
      <p:ext uri="{BB962C8B-B14F-4D97-AF65-F5344CB8AC3E}">
        <p14:creationId xmlns:p14="http://schemas.microsoft.com/office/powerpoint/2010/main" val="687596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40</a:t>
            </a:fld>
            <a:endParaRPr lang="en-GB"/>
          </a:p>
        </p:txBody>
      </p:sp>
    </p:spTree>
    <p:extLst>
      <p:ext uri="{BB962C8B-B14F-4D97-AF65-F5344CB8AC3E}">
        <p14:creationId xmlns:p14="http://schemas.microsoft.com/office/powerpoint/2010/main" val="4041046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41</a:t>
            </a:fld>
            <a:endParaRPr lang="en-GB"/>
          </a:p>
        </p:txBody>
      </p:sp>
    </p:spTree>
    <p:extLst>
      <p:ext uri="{BB962C8B-B14F-4D97-AF65-F5344CB8AC3E}">
        <p14:creationId xmlns:p14="http://schemas.microsoft.com/office/powerpoint/2010/main" val="210496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4</a:t>
            </a:fld>
            <a:endParaRPr lang="en-GB"/>
          </a:p>
        </p:txBody>
      </p:sp>
    </p:spTree>
    <p:extLst>
      <p:ext uri="{BB962C8B-B14F-4D97-AF65-F5344CB8AC3E}">
        <p14:creationId xmlns:p14="http://schemas.microsoft.com/office/powerpoint/2010/main" val="74409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5</a:t>
            </a:fld>
            <a:endParaRPr lang="en-GB"/>
          </a:p>
        </p:txBody>
      </p:sp>
    </p:spTree>
    <p:extLst>
      <p:ext uri="{BB962C8B-B14F-4D97-AF65-F5344CB8AC3E}">
        <p14:creationId xmlns:p14="http://schemas.microsoft.com/office/powerpoint/2010/main" val="108572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7</a:t>
            </a:fld>
            <a:endParaRPr lang="en-GB"/>
          </a:p>
        </p:txBody>
      </p:sp>
    </p:spTree>
    <p:extLst>
      <p:ext uri="{BB962C8B-B14F-4D97-AF65-F5344CB8AC3E}">
        <p14:creationId xmlns:p14="http://schemas.microsoft.com/office/powerpoint/2010/main" val="229492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8</a:t>
            </a:fld>
            <a:endParaRPr lang="en-GB"/>
          </a:p>
        </p:txBody>
      </p:sp>
    </p:spTree>
    <p:extLst>
      <p:ext uri="{BB962C8B-B14F-4D97-AF65-F5344CB8AC3E}">
        <p14:creationId xmlns:p14="http://schemas.microsoft.com/office/powerpoint/2010/main" val="48700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9</a:t>
            </a:fld>
            <a:endParaRPr lang="en-GB"/>
          </a:p>
        </p:txBody>
      </p:sp>
    </p:spTree>
    <p:extLst>
      <p:ext uri="{BB962C8B-B14F-4D97-AF65-F5344CB8AC3E}">
        <p14:creationId xmlns:p14="http://schemas.microsoft.com/office/powerpoint/2010/main" val="749931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10</a:t>
            </a:fld>
            <a:endParaRPr lang="en-GB"/>
          </a:p>
        </p:txBody>
      </p:sp>
    </p:spTree>
    <p:extLst>
      <p:ext uri="{BB962C8B-B14F-4D97-AF65-F5344CB8AC3E}">
        <p14:creationId xmlns:p14="http://schemas.microsoft.com/office/powerpoint/2010/main" val="192213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020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836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634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6B571E-B0E3-4648-97F3-ADF654988AD1}"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146059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B571E-B0E3-4648-97F3-ADF654988AD1}"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594867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B571E-B0E3-4648-97F3-ADF654988AD1}"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369360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6B571E-B0E3-4648-97F3-ADF654988AD1}"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108092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6B571E-B0E3-4648-97F3-ADF654988AD1}"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1639497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6B571E-B0E3-4648-97F3-ADF654988AD1}"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2022615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B571E-B0E3-4648-97F3-ADF654988AD1}"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2200867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B571E-B0E3-4648-97F3-ADF654988AD1}"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54819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403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B571E-B0E3-4648-97F3-ADF654988AD1}"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845421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B571E-B0E3-4648-97F3-ADF654988AD1}"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212859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B571E-B0E3-4648-97F3-ADF654988AD1}"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174091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509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502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817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261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76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474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11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7C289-9BF9-4089-920F-9B315F2C9145}" type="datetimeFigureOut">
              <a:rPr lang="en-GB" smtClean="0">
                <a:solidFill>
                  <a:prstClr val="black">
                    <a:tint val="75000"/>
                  </a:prstClr>
                </a:solidFill>
              </a:rPr>
              <a:pPr/>
              <a:t>25/02/2021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421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B571E-B0E3-4648-97F3-ADF654988AD1}" type="datetimeFigureOut">
              <a:rPr lang="en-GB" smtClean="0"/>
              <a:t>25/02/2021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FDDDE-EEAD-4776-9D3B-E586166C7CB1}" type="slidenum">
              <a:rPr lang="en-GB" smtClean="0"/>
              <a:t>‹#›</a:t>
            </a:fld>
            <a:endParaRPr lang="en-GB"/>
          </a:p>
        </p:txBody>
      </p:sp>
    </p:spTree>
    <p:extLst>
      <p:ext uri="{BB962C8B-B14F-4D97-AF65-F5344CB8AC3E}">
        <p14:creationId xmlns:p14="http://schemas.microsoft.com/office/powerpoint/2010/main" val="1717744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earningtowork.org.uk/the-work-ready-clu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undergraduate.study.cam.ac.uk/files/publications/super-curricular_suggestion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www.opendays.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s://www.opendays.com/" TargetMode="External"/><Relationship Id="rId4" Type="http://schemas.openxmlformats.org/officeDocument/2006/relationships/hyperlink" Target="https://freevideolectures.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futurelear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oraapp.com/" TargetMode="Externa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www.ox.ac.uk/admissions/undergraduate/increasing-access/ug-digital-resources/students-over-16"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www.ox.ac.uk/admissions/undergraduate/increasing-access/events-calenda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www.studentladder.co.uk/year-12/entering-competit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ox.ac.uk/admissions/undergraduate/applying-to-oxford/teachers/academic-competitions-schools-and-colleg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hyperlink" Target="https://youtu.be/oFdh7xk3FgE" TargetMode="External"/><Relationship Id="rId4" Type="http://schemas.openxmlformats.org/officeDocument/2006/relationships/hyperlink" Target="https://oxplor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thecrashcourse.com/courses/businessentrepreneurship" TargetMode="External"/><Relationship Id="rId13" Type="http://schemas.openxmlformats.org/officeDocument/2006/relationships/hyperlink" Target="https://thecrashcourse.com/courses/engineering" TargetMode="External"/><Relationship Id="rId18" Type="http://schemas.openxmlformats.org/officeDocument/2006/relationships/hyperlink" Target="https://thecrashcourse.com/courses/navigatingdigitalinfo" TargetMode="External"/><Relationship Id="rId26" Type="http://schemas.openxmlformats.org/officeDocument/2006/relationships/hyperlink" Target="https://thecrashcourse.com/courses/worldhistory1" TargetMode="External"/><Relationship Id="rId3" Type="http://schemas.openxmlformats.org/officeDocument/2006/relationships/hyperlink" Target="https://thecrashcourse.com/courses/anatomy" TargetMode="External"/><Relationship Id="rId21" Type="http://schemas.openxmlformats.org/officeDocument/2006/relationships/hyperlink" Target="https://thecrashcourse.com/courses/psycholog" TargetMode="External"/><Relationship Id="rId7" Type="http://schemas.openxmlformats.org/officeDocument/2006/relationships/hyperlink" Target="https://thecrashcourse.com/courses/biology" TargetMode="External"/><Relationship Id="rId12" Type="http://schemas.openxmlformats.org/officeDocument/2006/relationships/hyperlink" Target="https://thecrashcourse.com/courses/ecology" TargetMode="External"/><Relationship Id="rId17" Type="http://schemas.openxmlformats.org/officeDocument/2006/relationships/hyperlink" Target="https://thecrashcourse.com/courses/literature" TargetMode="External"/><Relationship Id="rId25" Type="http://schemas.openxmlformats.org/officeDocument/2006/relationships/hyperlink" Target="https://thecrashcourse.com/courses/ushistory" TargetMode="External"/><Relationship Id="rId2" Type="http://schemas.openxmlformats.org/officeDocument/2006/relationships/notesSlide" Target="../notesSlides/notesSlide28.xml"/><Relationship Id="rId16" Type="http://schemas.openxmlformats.org/officeDocument/2006/relationships/hyperlink" Target="https://thecrashcourse.com/courses/medialiteracy" TargetMode="External"/><Relationship Id="rId20" Type="http://schemas.openxmlformats.org/officeDocument/2006/relationships/hyperlink" Target="https://thecrashcourse.com/courses/physics" TargetMode="External"/><Relationship Id="rId1" Type="http://schemas.openxmlformats.org/officeDocument/2006/relationships/slideLayout" Target="../slideLayouts/slideLayout13.xml"/><Relationship Id="rId6" Type="http://schemas.openxmlformats.org/officeDocument/2006/relationships/hyperlink" Target="https://thecrashcourse.com/courses/historyofscience" TargetMode="External"/><Relationship Id="rId11" Type="http://schemas.openxmlformats.org/officeDocument/2006/relationships/hyperlink" Target="https://thecrashcourse.com/courses/computerscience" TargetMode="External"/><Relationship Id="rId24" Type="http://schemas.openxmlformats.org/officeDocument/2006/relationships/hyperlink" Target="https://thecrashcourse.com/courses/theaterdrama" TargetMode="External"/><Relationship Id="rId5" Type="http://schemas.openxmlformats.org/officeDocument/2006/relationships/hyperlink" Target="https://thecrashcourse.com/courses/bighistory" TargetMode="External"/><Relationship Id="rId15" Type="http://schemas.openxmlformats.org/officeDocument/2006/relationships/hyperlink" Target="https://thecrashcourse.com/courses/film" TargetMode="External"/><Relationship Id="rId23" Type="http://schemas.openxmlformats.org/officeDocument/2006/relationships/hyperlink" Target="https://thecrashcourse.com/courses/statistics" TargetMode="External"/><Relationship Id="rId10" Type="http://schemas.openxmlformats.org/officeDocument/2006/relationships/hyperlink" Target="https://thecrashcourse.com/courses/chemistry" TargetMode="External"/><Relationship Id="rId19" Type="http://schemas.openxmlformats.org/officeDocument/2006/relationships/hyperlink" Target="https://thecrashcourse.com/courses/philosophy" TargetMode="External"/><Relationship Id="rId4" Type="http://schemas.openxmlformats.org/officeDocument/2006/relationships/hyperlink" Target="https://thecrashcourse.com/courses/astronomy" TargetMode="External"/><Relationship Id="rId9" Type="http://schemas.openxmlformats.org/officeDocument/2006/relationships/hyperlink" Target="https://thecrashcourse.com/courses/businesssoftskills" TargetMode="External"/><Relationship Id="rId14" Type="http://schemas.openxmlformats.org/officeDocument/2006/relationships/hyperlink" Target="https://thecrashcourse.com/courses/europeanhistory" TargetMode="External"/><Relationship Id="rId22" Type="http://schemas.openxmlformats.org/officeDocument/2006/relationships/hyperlink" Target="https://thecrashcourse.com/courses/sociology" TargetMode="External"/><Relationship Id="rId27" Type="http://schemas.openxmlformats.org/officeDocument/2006/relationships/hyperlink" Target="https://thecrashcourse.com/courses/worldhistory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hyperlink" Target="https://www.ted.com/talk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E7CwqNHn_Ns"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www.youtube.com/channel/UCLA7cJBnqr0nLF2bQBD9uUg" TargetMode="External"/><Relationship Id="rId4" Type="http://schemas.openxmlformats.org/officeDocument/2006/relationships/hyperlink" Target="https://www.youtube.com/watch?v=C776-AX5WI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383550" y="411802"/>
            <a:ext cx="3552346" cy="1325563"/>
          </a:xfrm>
        </p:spPr>
        <p:txBody>
          <a:bodyPr>
            <a:noAutofit/>
          </a:bodyPr>
          <a:lstStyle/>
          <a:p>
            <a:r>
              <a:rPr lang="en-US" sz="4800" dirty="0" smtClean="0">
                <a:latin typeface="Comic Sans MS" panose="030F0702030302020204" pitchFamily="66" charset="0"/>
              </a:rPr>
              <a:t>The Work Ready Club</a:t>
            </a:r>
            <a:endParaRPr lang="en-GB" sz="4800" dirty="0"/>
          </a:p>
        </p:txBody>
      </p:sp>
      <p:sp>
        <p:nvSpPr>
          <p:cNvPr id="10" name="Rectangle 9"/>
          <p:cNvSpPr/>
          <p:nvPr/>
        </p:nvSpPr>
        <p:spPr>
          <a:xfrm>
            <a:off x="249085" y="6289459"/>
            <a:ext cx="5052986" cy="307777"/>
          </a:xfrm>
          <a:prstGeom prst="rect">
            <a:avLst/>
          </a:prstGeom>
        </p:spPr>
        <p:txBody>
          <a:bodyPr wrap="none">
            <a:spAutoFit/>
          </a:bodyPr>
          <a:lstStyle/>
          <a:p>
            <a:r>
              <a:rPr lang="en-GB" sz="1400" dirty="0" smtClean="0">
                <a:latin typeface="Comic Sans MS" panose="030F0702030302020204" pitchFamily="66" charset="0"/>
                <a:hlinkClick r:id="rId3"/>
              </a:rPr>
              <a:t>https://www.learningtowork.org.uk/the-work-ready-club/</a:t>
            </a:r>
            <a:r>
              <a:rPr lang="en-GB" sz="1400" dirty="0" smtClean="0">
                <a:latin typeface="Comic Sans MS" panose="030F0702030302020204" pitchFamily="66" charset="0"/>
              </a:rPr>
              <a:t> </a:t>
            </a:r>
            <a:endParaRPr lang="en-GB" sz="1400" dirty="0">
              <a:latin typeface="Comic Sans MS" panose="030F0702030302020204" pitchFamily="66" charset="0"/>
            </a:endParaRPr>
          </a:p>
        </p:txBody>
      </p:sp>
      <p:sp>
        <p:nvSpPr>
          <p:cNvPr id="11" name="Rectangle 10"/>
          <p:cNvSpPr/>
          <p:nvPr/>
        </p:nvSpPr>
        <p:spPr>
          <a:xfrm>
            <a:off x="383550" y="1861471"/>
            <a:ext cx="3087705" cy="307777"/>
          </a:xfrm>
          <a:prstGeom prst="rect">
            <a:avLst/>
          </a:prstGeom>
        </p:spPr>
        <p:txBody>
          <a:bodyPr wrap="none">
            <a:spAutoFit/>
          </a:bodyPr>
          <a:lstStyle/>
          <a:p>
            <a:r>
              <a:rPr lang="en-US" sz="1400" dirty="0" smtClean="0">
                <a:latin typeface="Comic Sans MS" panose="030F0702030302020204" pitchFamily="66" charset="0"/>
              </a:rPr>
              <a:t>Bringing the world of work to life  </a:t>
            </a:r>
            <a:endParaRPr lang="en-GB" sz="1400" dirty="0">
              <a:latin typeface="Comic Sans MS" panose="030F0702030302020204" pitchFamily="66" charset="0"/>
            </a:endParaRPr>
          </a:p>
        </p:txBody>
      </p:sp>
      <p:sp>
        <p:nvSpPr>
          <p:cNvPr id="12" name="Rectangle 11"/>
          <p:cNvSpPr/>
          <p:nvPr/>
        </p:nvSpPr>
        <p:spPr>
          <a:xfrm>
            <a:off x="249085" y="2413471"/>
            <a:ext cx="5452975" cy="3323987"/>
          </a:xfrm>
          <a:prstGeom prst="rect">
            <a:avLst/>
          </a:prstGeom>
        </p:spPr>
        <p:txBody>
          <a:bodyPr wrap="square">
            <a:spAutoFit/>
          </a:bodyPr>
          <a:lstStyle/>
          <a:p>
            <a:r>
              <a:rPr lang="en-US" sz="1500" i="1" dirty="0" smtClean="0">
                <a:latin typeface="Comic Sans MS" panose="030F0702030302020204" pitchFamily="66" charset="0"/>
              </a:rPr>
              <a:t>The first ever virtual monthly networking opportunity for young people aged 16-19 in Slough. </a:t>
            </a:r>
          </a:p>
          <a:p>
            <a:r>
              <a:rPr lang="en-US" sz="1500" i="1" dirty="0" smtClean="0">
                <a:latin typeface="Comic Sans MS" panose="030F0702030302020204" pitchFamily="66" charset="0"/>
              </a:rPr>
              <a:t> </a:t>
            </a:r>
          </a:p>
          <a:p>
            <a:r>
              <a:rPr lang="en-US" sz="1500" i="1" dirty="0" smtClean="0">
                <a:latin typeface="Comic Sans MS" panose="030F0702030302020204" pitchFamily="66" charset="0"/>
              </a:rPr>
              <a:t>Thanks to the generosity of the SEGRO Centenary Fund we are delighted to offer this ground-breaking activity. </a:t>
            </a:r>
          </a:p>
          <a:p>
            <a:endParaRPr lang="en-US" sz="1500" i="1" dirty="0" smtClean="0">
              <a:latin typeface="Comic Sans MS" panose="030F0702030302020204" pitchFamily="66" charset="0"/>
            </a:endParaRPr>
          </a:p>
          <a:p>
            <a:r>
              <a:rPr lang="en-US" sz="1500" i="1" dirty="0" smtClean="0">
                <a:latin typeface="Comic Sans MS" panose="030F0702030302020204" pitchFamily="66" charset="0"/>
              </a:rPr>
              <a:t>FREE for young people aged 16-19 across the Slough area. </a:t>
            </a:r>
          </a:p>
          <a:p>
            <a:r>
              <a:rPr lang="en-US" sz="1500" i="1" dirty="0" smtClean="0">
                <a:latin typeface="Comic Sans MS" panose="030F0702030302020204" pitchFamily="66" charset="0"/>
              </a:rPr>
              <a:t> </a:t>
            </a:r>
          </a:p>
          <a:p>
            <a:r>
              <a:rPr lang="en-US" sz="1500" i="1" dirty="0" smtClean="0">
                <a:latin typeface="Comic Sans MS" panose="030F0702030302020204" pitchFamily="66" charset="0"/>
              </a:rPr>
              <a:t>The Work Ready Club is a great way to meet a new network of business people and peers who can share their experience with you and help you develop the skills and the confidence to make your first steps in the workplace.  </a:t>
            </a:r>
          </a:p>
          <a:p>
            <a:r>
              <a:rPr lang="en-US" sz="1500" i="1" dirty="0" smtClean="0">
                <a:latin typeface="Comic Sans MS" panose="030F0702030302020204" pitchFamily="66" charset="0"/>
              </a:rPr>
              <a:t> </a:t>
            </a:r>
          </a:p>
          <a:p>
            <a:r>
              <a:rPr lang="en-US" sz="1500" i="1" dirty="0" smtClean="0">
                <a:latin typeface="Comic Sans MS" panose="030F0702030302020204" pitchFamily="66" charset="0"/>
              </a:rPr>
              <a:t>All you need to join is access to the internet. </a:t>
            </a:r>
            <a:endParaRPr lang="en-GB" sz="1500" i="1" dirty="0">
              <a:latin typeface="Comic Sans MS" panose="030F0702030302020204" pitchFamily="66" charset="0"/>
            </a:endParaRPr>
          </a:p>
        </p:txBody>
      </p:sp>
      <p:pic>
        <p:nvPicPr>
          <p:cNvPr id="13" name="Picture 12"/>
          <p:cNvPicPr>
            <a:picLocks noChangeAspect="1"/>
          </p:cNvPicPr>
          <p:nvPr/>
        </p:nvPicPr>
        <p:blipFill>
          <a:blip r:embed="rId4"/>
          <a:stretch>
            <a:fillRect/>
          </a:stretch>
        </p:blipFill>
        <p:spPr>
          <a:xfrm>
            <a:off x="5869920" y="276045"/>
            <a:ext cx="5999128" cy="6382746"/>
          </a:xfrm>
          <a:prstGeom prst="rect">
            <a:avLst/>
          </a:prstGeom>
        </p:spPr>
      </p:pic>
    </p:spTree>
    <p:extLst>
      <p:ext uri="{BB962C8B-B14F-4D97-AF65-F5344CB8AC3E}">
        <p14:creationId xmlns:p14="http://schemas.microsoft.com/office/powerpoint/2010/main" val="724027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The Super Curriculum at St Joe’s</a:t>
            </a:r>
            <a:endParaRPr lang="en-GB" dirty="0">
              <a:latin typeface="Comic Sans MS" panose="030F0702030302020204" pitchFamily="66"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58196"/>
            <a:ext cx="5553358" cy="4978221"/>
          </a:xfrm>
          <a:prstGeom prst="rect">
            <a:avLst/>
          </a:prstGeom>
        </p:spPr>
      </p:pic>
      <p:sp>
        <p:nvSpPr>
          <p:cNvPr id="10" name="Rectangle 9"/>
          <p:cNvSpPr/>
          <p:nvPr/>
        </p:nvSpPr>
        <p:spPr>
          <a:xfrm>
            <a:off x="5968938" y="1683073"/>
            <a:ext cx="5562662" cy="4893647"/>
          </a:xfrm>
          <a:prstGeom prst="rect">
            <a:avLst/>
          </a:prstGeom>
        </p:spPr>
        <p:txBody>
          <a:bodyPr wrap="square">
            <a:spAutoFit/>
          </a:bodyPr>
          <a:lstStyle/>
          <a:p>
            <a:r>
              <a:rPr lang="en-GB" sz="2400" dirty="0">
                <a:latin typeface="Comic Sans MS" panose="030F0702030302020204" pitchFamily="66" charset="0"/>
              </a:rPr>
              <a:t>#</a:t>
            </a:r>
            <a:r>
              <a:rPr lang="en-GB" sz="2400" dirty="0" smtClean="0">
                <a:latin typeface="Comic Sans MS" panose="030F0702030302020204" pitchFamily="66" charset="0"/>
              </a:rPr>
              <a:t>DREAMBig</a:t>
            </a:r>
          </a:p>
          <a:p>
            <a:endParaRPr lang="en-US" sz="2400" dirty="0">
              <a:latin typeface="Comic Sans MS" panose="030F0702030302020204" pitchFamily="66" charset="0"/>
            </a:endParaRPr>
          </a:p>
          <a:p>
            <a:r>
              <a:rPr lang="en-US" sz="2400" dirty="0" smtClean="0">
                <a:latin typeface="Comic Sans MS" panose="030F0702030302020204" pitchFamily="66" charset="0"/>
              </a:rPr>
              <a:t>Our super curriculum includes all of the things that you see in the wheel on the left and have been carefully designed to provide holistic development.</a:t>
            </a:r>
          </a:p>
          <a:p>
            <a:endParaRPr lang="en-US" sz="2400" dirty="0">
              <a:latin typeface="Comic Sans MS" panose="030F0702030302020204" pitchFamily="66" charset="0"/>
            </a:endParaRPr>
          </a:p>
          <a:p>
            <a:r>
              <a:rPr lang="en-US" sz="2400" dirty="0" smtClean="0">
                <a:latin typeface="Comic Sans MS" panose="030F0702030302020204" pitchFamily="66" charset="0"/>
              </a:rPr>
              <a:t>This means, making  you competitive in applying to the top universities/jobs, having a well-rounded knowledge of the world as well as top achievers in your subject.</a:t>
            </a:r>
            <a:endParaRPr lang="en-US" sz="2400" dirty="0">
              <a:latin typeface="Comic Sans MS" panose="030F0702030302020204" pitchFamily="66" charset="0"/>
            </a:endParaRPr>
          </a:p>
        </p:txBody>
      </p:sp>
      <p:sp>
        <p:nvSpPr>
          <p:cNvPr id="8"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850106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The Super Curriculum at St Joe’s</a:t>
            </a:r>
            <a:endParaRPr lang="en-GB" dirty="0">
              <a:latin typeface="Comic Sans MS" panose="030F0702030302020204" pitchFamily="66"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874" y="1663010"/>
            <a:ext cx="3093720" cy="2773317"/>
          </a:xfrm>
          <a:prstGeom prst="rect">
            <a:avLst/>
          </a:prstGeom>
        </p:spPr>
      </p:pic>
      <p:sp>
        <p:nvSpPr>
          <p:cNvPr id="10" name="Rectangle 9"/>
          <p:cNvSpPr/>
          <p:nvPr/>
        </p:nvSpPr>
        <p:spPr>
          <a:xfrm>
            <a:off x="3469594" y="1507961"/>
            <a:ext cx="6500316" cy="2308324"/>
          </a:xfrm>
          <a:prstGeom prst="rect">
            <a:avLst/>
          </a:prstGeom>
        </p:spPr>
        <p:txBody>
          <a:bodyPr wrap="square">
            <a:spAutoFit/>
          </a:bodyPr>
          <a:lstStyle/>
          <a:p>
            <a:r>
              <a:rPr lang="en-US" sz="2400" b="1" dirty="0" smtClean="0">
                <a:latin typeface="Comic Sans MS" panose="030F0702030302020204" pitchFamily="66" charset="0"/>
              </a:rPr>
              <a:t>PSHE</a:t>
            </a:r>
            <a:r>
              <a:rPr lang="en-US" sz="2400" dirty="0" smtClean="0">
                <a:latin typeface="Comic Sans MS" panose="030F0702030302020204" pitchFamily="66" charset="0"/>
              </a:rPr>
              <a:t> – we have chosen topics that help prepare you for life beyond sixth form (e.g. finance, accountability) as well as providing learning about law and thinking skills such as how to form an argument and how to spot logical flaws in the arguments of others.</a:t>
            </a:r>
          </a:p>
        </p:txBody>
      </p:sp>
      <p:sp>
        <p:nvSpPr>
          <p:cNvPr id="8" name="Rectangle 7"/>
          <p:cNvSpPr/>
          <p:nvPr/>
        </p:nvSpPr>
        <p:spPr>
          <a:xfrm>
            <a:off x="517070" y="4807598"/>
            <a:ext cx="3992032" cy="1569660"/>
          </a:xfrm>
          <a:prstGeom prst="rect">
            <a:avLst/>
          </a:prstGeom>
        </p:spPr>
        <p:txBody>
          <a:bodyPr wrap="square">
            <a:spAutoFit/>
          </a:bodyPr>
          <a:lstStyle/>
          <a:p>
            <a:r>
              <a:rPr lang="en-US" sz="2400" b="1" dirty="0" smtClean="0">
                <a:latin typeface="Comic Sans MS" panose="030F0702030302020204" pitchFamily="66" charset="0"/>
              </a:rPr>
              <a:t>VESPA </a:t>
            </a:r>
            <a:r>
              <a:rPr lang="en-US" sz="2400" dirty="0" smtClean="0">
                <a:latin typeface="Comic Sans MS" panose="030F0702030302020204" pitchFamily="66" charset="0"/>
              </a:rPr>
              <a:t>– this is a course that develops your study skills to make you a more effective learner.</a:t>
            </a:r>
          </a:p>
        </p:txBody>
      </p:sp>
      <p:sp>
        <p:nvSpPr>
          <p:cNvPr id="11" name="Rectangle 10"/>
          <p:cNvSpPr/>
          <p:nvPr/>
        </p:nvSpPr>
        <p:spPr>
          <a:xfrm>
            <a:off x="4516570" y="3943579"/>
            <a:ext cx="7166384" cy="2677656"/>
          </a:xfrm>
          <a:prstGeom prst="rect">
            <a:avLst/>
          </a:prstGeom>
        </p:spPr>
        <p:txBody>
          <a:bodyPr wrap="square">
            <a:spAutoFit/>
          </a:bodyPr>
          <a:lstStyle/>
          <a:p>
            <a:r>
              <a:rPr lang="en-US" sz="2400" b="1" dirty="0" smtClean="0">
                <a:latin typeface="Comic Sans MS" panose="030F0702030302020204" pitchFamily="66" charset="0"/>
              </a:rPr>
              <a:t>The Great Conversation </a:t>
            </a:r>
            <a:r>
              <a:rPr lang="en-US" sz="2400" dirty="0" smtClean="0">
                <a:latin typeface="Comic Sans MS" panose="030F0702030302020204" pitchFamily="66" charset="0"/>
              </a:rPr>
              <a:t>– this is a course of videos that introduces you to a wide range of concepts and facts that form the basis of many of the subjects that you study. It is a study of general knowledge that will help you to understand the greater context of the world in which we live</a:t>
            </a:r>
          </a:p>
        </p:txBody>
      </p:sp>
      <p:sp>
        <p:nvSpPr>
          <p:cNvPr id="12"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01064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The Super Curriculum at St Joe’s</a:t>
            </a:r>
            <a:endParaRPr lang="en-GB" dirty="0">
              <a:latin typeface="Comic Sans MS" panose="030F0702030302020204" pitchFamily="66"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874" y="1663010"/>
            <a:ext cx="3093720" cy="2773317"/>
          </a:xfrm>
          <a:prstGeom prst="rect">
            <a:avLst/>
          </a:prstGeom>
        </p:spPr>
      </p:pic>
      <p:sp>
        <p:nvSpPr>
          <p:cNvPr id="10" name="Rectangle 9"/>
          <p:cNvSpPr/>
          <p:nvPr/>
        </p:nvSpPr>
        <p:spPr>
          <a:xfrm>
            <a:off x="3469594" y="1507961"/>
            <a:ext cx="6500316" cy="1569660"/>
          </a:xfrm>
          <a:prstGeom prst="rect">
            <a:avLst/>
          </a:prstGeom>
        </p:spPr>
        <p:txBody>
          <a:bodyPr wrap="square">
            <a:spAutoFit/>
          </a:bodyPr>
          <a:lstStyle/>
          <a:p>
            <a:r>
              <a:rPr lang="en-US" sz="2400" b="1" dirty="0" smtClean="0">
                <a:latin typeface="Comic Sans MS" panose="030F0702030302020204" pitchFamily="66" charset="0"/>
              </a:rPr>
              <a:t>EPQ</a:t>
            </a:r>
            <a:r>
              <a:rPr lang="en-US" sz="2400" dirty="0" smtClean="0">
                <a:latin typeface="Comic Sans MS" panose="030F0702030302020204" pitchFamily="66" charset="0"/>
              </a:rPr>
              <a:t> – this provides you with skills of academic literacy that you will use at university, such as essay writing, forming an effective argument and research methods.</a:t>
            </a:r>
          </a:p>
        </p:txBody>
      </p:sp>
      <p:sp>
        <p:nvSpPr>
          <p:cNvPr id="8" name="Rectangle 7"/>
          <p:cNvSpPr/>
          <p:nvPr/>
        </p:nvSpPr>
        <p:spPr>
          <a:xfrm>
            <a:off x="426407" y="4622932"/>
            <a:ext cx="3992032" cy="1938992"/>
          </a:xfrm>
          <a:prstGeom prst="rect">
            <a:avLst/>
          </a:prstGeom>
        </p:spPr>
        <p:txBody>
          <a:bodyPr wrap="square">
            <a:spAutoFit/>
          </a:bodyPr>
          <a:lstStyle/>
          <a:p>
            <a:r>
              <a:rPr lang="en-US" sz="2400" b="1" dirty="0" smtClean="0">
                <a:latin typeface="Comic Sans MS" panose="030F0702030302020204" pitchFamily="66" charset="0"/>
              </a:rPr>
              <a:t>The Social Society </a:t>
            </a:r>
            <a:r>
              <a:rPr lang="en-US" sz="2400" dirty="0" smtClean="0">
                <a:latin typeface="Comic Sans MS" panose="030F0702030302020204" pitchFamily="66" charset="0"/>
              </a:rPr>
              <a:t>– sixth form students that develop their leadership skills by planning events for the sixth form.</a:t>
            </a:r>
          </a:p>
        </p:txBody>
      </p:sp>
      <p:sp>
        <p:nvSpPr>
          <p:cNvPr id="11" name="Rectangle 10"/>
          <p:cNvSpPr/>
          <p:nvPr/>
        </p:nvSpPr>
        <p:spPr>
          <a:xfrm>
            <a:off x="4516570" y="3574247"/>
            <a:ext cx="7166384" cy="2677656"/>
          </a:xfrm>
          <a:prstGeom prst="rect">
            <a:avLst/>
          </a:prstGeom>
        </p:spPr>
        <p:txBody>
          <a:bodyPr wrap="square">
            <a:spAutoFit/>
          </a:bodyPr>
          <a:lstStyle/>
          <a:p>
            <a:r>
              <a:rPr lang="en-US" sz="2400" b="1" dirty="0" smtClean="0">
                <a:latin typeface="Comic Sans MS" panose="030F0702030302020204" pitchFamily="66" charset="0"/>
              </a:rPr>
              <a:t>The World of Work </a:t>
            </a:r>
            <a:r>
              <a:rPr lang="en-US" sz="2400" dirty="0" smtClean="0">
                <a:latin typeface="Comic Sans MS" panose="030F0702030302020204" pitchFamily="66" charset="0"/>
              </a:rPr>
              <a:t>– the information and guidance that we provide via the PSHE unit, trips (National College and Leavers Show), speakers (NAW), Friday form time, the interactive book, external workshops and the access to </a:t>
            </a:r>
            <a:r>
              <a:rPr lang="en-US" sz="2400" dirty="0" err="1" smtClean="0">
                <a:latin typeface="Comic Sans MS" panose="030F0702030302020204" pitchFamily="66" charset="0"/>
              </a:rPr>
              <a:t>eClips</a:t>
            </a:r>
            <a:r>
              <a:rPr lang="en-US" sz="2400" dirty="0" smtClean="0">
                <a:latin typeface="Comic Sans MS" panose="030F0702030302020204" pitchFamily="66" charset="0"/>
              </a:rPr>
              <a:t> and Start Profile. This will prepare you well for being competitive in the </a:t>
            </a:r>
            <a:r>
              <a:rPr lang="en-US" sz="2400" dirty="0" err="1" smtClean="0">
                <a:latin typeface="Comic Sans MS" panose="030F0702030302020204" pitchFamily="66" charset="0"/>
              </a:rPr>
              <a:t>labour</a:t>
            </a:r>
            <a:r>
              <a:rPr lang="en-US" sz="2400" dirty="0" smtClean="0">
                <a:latin typeface="Comic Sans MS" panose="030F0702030302020204" pitchFamily="66" charset="0"/>
              </a:rPr>
              <a:t> market.</a:t>
            </a:r>
          </a:p>
        </p:txBody>
      </p:sp>
      <p:sp>
        <p:nvSpPr>
          <p:cNvPr id="12"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386248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The Super Curriculum at St Joe’s</a:t>
            </a:r>
            <a:endParaRPr lang="en-GB" dirty="0">
              <a:latin typeface="Comic Sans MS" panose="030F0702030302020204" pitchFamily="66"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48" y="3258430"/>
            <a:ext cx="3738088" cy="3350951"/>
          </a:xfrm>
          <a:prstGeom prst="rect">
            <a:avLst/>
          </a:prstGeom>
        </p:spPr>
      </p:pic>
      <p:sp>
        <p:nvSpPr>
          <p:cNvPr id="10" name="Rectangle 9"/>
          <p:cNvSpPr/>
          <p:nvPr/>
        </p:nvSpPr>
        <p:spPr>
          <a:xfrm>
            <a:off x="1262269" y="1789354"/>
            <a:ext cx="8707641" cy="1200329"/>
          </a:xfrm>
          <a:prstGeom prst="rect">
            <a:avLst/>
          </a:prstGeom>
        </p:spPr>
        <p:txBody>
          <a:bodyPr wrap="square">
            <a:spAutoFit/>
          </a:bodyPr>
          <a:lstStyle/>
          <a:p>
            <a:r>
              <a:rPr lang="en-US" sz="2400" b="1" dirty="0" smtClean="0">
                <a:latin typeface="Comic Sans MS" panose="030F0702030302020204" pitchFamily="66" charset="0"/>
              </a:rPr>
              <a:t>Student Leadership</a:t>
            </a:r>
            <a:r>
              <a:rPr lang="en-US" sz="2400" dirty="0" smtClean="0">
                <a:latin typeface="Comic Sans MS" panose="030F0702030302020204" pitchFamily="66" charset="0"/>
              </a:rPr>
              <a:t> – the various roles within the school, along with the Leadership Unit in PSHE, help students to develop their leadership skills.</a:t>
            </a:r>
          </a:p>
        </p:txBody>
      </p:sp>
      <p:sp>
        <p:nvSpPr>
          <p:cNvPr id="11" name="Rectangle 10"/>
          <p:cNvSpPr/>
          <p:nvPr/>
        </p:nvSpPr>
        <p:spPr>
          <a:xfrm>
            <a:off x="4474438" y="4084276"/>
            <a:ext cx="7166384" cy="1569660"/>
          </a:xfrm>
          <a:prstGeom prst="rect">
            <a:avLst/>
          </a:prstGeom>
        </p:spPr>
        <p:txBody>
          <a:bodyPr wrap="square">
            <a:spAutoFit/>
          </a:bodyPr>
          <a:lstStyle/>
          <a:p>
            <a:r>
              <a:rPr lang="en-US" sz="2400" b="1" dirty="0" smtClean="0">
                <a:latin typeface="Comic Sans MS" panose="030F0702030302020204" pitchFamily="66" charset="0"/>
              </a:rPr>
              <a:t>The Super Curriculum </a:t>
            </a:r>
            <a:r>
              <a:rPr lang="en-US" sz="2400" dirty="0" smtClean="0">
                <a:latin typeface="Comic Sans MS" panose="030F0702030302020204" pitchFamily="66" charset="0"/>
              </a:rPr>
              <a:t>– whilst is includes all of the initiatives that we have just looked at, on the following pages are more super curricular activities that we suggest.</a:t>
            </a:r>
          </a:p>
        </p:txBody>
      </p:sp>
      <p:sp>
        <p:nvSpPr>
          <p:cNvPr id="12"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710231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The Super Curriculum at St Joe’s</a:t>
            </a:r>
            <a:endParaRPr lang="en-GB" dirty="0">
              <a:latin typeface="Comic Sans MS" panose="030F0702030302020204" pitchFamily="66"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48" y="3258430"/>
            <a:ext cx="3738088" cy="3350951"/>
          </a:xfrm>
          <a:prstGeom prst="rect">
            <a:avLst/>
          </a:prstGeom>
        </p:spPr>
      </p:pic>
      <p:sp>
        <p:nvSpPr>
          <p:cNvPr id="10" name="Rectangle 9"/>
          <p:cNvSpPr/>
          <p:nvPr/>
        </p:nvSpPr>
        <p:spPr>
          <a:xfrm>
            <a:off x="1262269" y="1789354"/>
            <a:ext cx="8707641" cy="1200329"/>
          </a:xfrm>
          <a:prstGeom prst="rect">
            <a:avLst/>
          </a:prstGeom>
        </p:spPr>
        <p:txBody>
          <a:bodyPr wrap="square">
            <a:spAutoFit/>
          </a:bodyPr>
          <a:lstStyle/>
          <a:p>
            <a:r>
              <a:rPr lang="en-US" sz="2400" b="1" dirty="0" smtClean="0">
                <a:latin typeface="Comic Sans MS" panose="030F0702030302020204" pitchFamily="66" charset="0"/>
              </a:rPr>
              <a:t>Student Leadership</a:t>
            </a:r>
            <a:r>
              <a:rPr lang="en-US" sz="2400" dirty="0" smtClean="0">
                <a:latin typeface="Comic Sans MS" panose="030F0702030302020204" pitchFamily="66" charset="0"/>
              </a:rPr>
              <a:t> – the various roles within the school, along with the Leadership Unit in PSHE, help students to develop their leadership skills.</a:t>
            </a:r>
          </a:p>
        </p:txBody>
      </p:sp>
      <p:sp>
        <p:nvSpPr>
          <p:cNvPr id="11" name="Rectangle 10"/>
          <p:cNvSpPr/>
          <p:nvPr/>
        </p:nvSpPr>
        <p:spPr>
          <a:xfrm>
            <a:off x="4474438" y="4084276"/>
            <a:ext cx="7166384" cy="1569660"/>
          </a:xfrm>
          <a:prstGeom prst="rect">
            <a:avLst/>
          </a:prstGeom>
        </p:spPr>
        <p:txBody>
          <a:bodyPr wrap="square">
            <a:spAutoFit/>
          </a:bodyPr>
          <a:lstStyle/>
          <a:p>
            <a:r>
              <a:rPr lang="en-US" sz="2400" b="1" dirty="0" smtClean="0">
                <a:latin typeface="Comic Sans MS" panose="030F0702030302020204" pitchFamily="66" charset="0"/>
              </a:rPr>
              <a:t>The Super Curriculum </a:t>
            </a:r>
            <a:r>
              <a:rPr lang="en-US" sz="2400" dirty="0" smtClean="0">
                <a:latin typeface="Comic Sans MS" panose="030F0702030302020204" pitchFamily="66" charset="0"/>
              </a:rPr>
              <a:t>– whilst is includes all of the initiatives that we have just looked at, on the following pages are more super curricular activities that we suggest.</a:t>
            </a:r>
          </a:p>
        </p:txBody>
      </p:sp>
      <p:sp>
        <p:nvSpPr>
          <p:cNvPr id="8"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3673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ctrTitle"/>
          </p:nvPr>
        </p:nvSpPr>
        <p:spPr>
          <a:xfrm>
            <a:off x="1513267" y="1725867"/>
            <a:ext cx="9144000" cy="2387600"/>
          </a:xfrm>
        </p:spPr>
        <p:txBody>
          <a:bodyPr/>
          <a:lstStyle/>
          <a:p>
            <a:r>
              <a:rPr lang="en-US" dirty="0" smtClean="0">
                <a:latin typeface="Comic Sans MS" panose="030F0702030302020204" pitchFamily="66" charset="0"/>
              </a:rPr>
              <a:t>A range of resources and opportunities.</a:t>
            </a:r>
            <a:endParaRPr lang="en-GB" dirty="0">
              <a:latin typeface="Comic Sans MS" panose="030F0702030302020204" pitchFamily="66" charset="0"/>
            </a:endParaRPr>
          </a:p>
        </p:txBody>
      </p:sp>
      <p:sp>
        <p:nvSpPr>
          <p:cNvPr id="9"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190423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358820" y="365125"/>
            <a:ext cx="6447512" cy="1325563"/>
          </a:xfrm>
        </p:spPr>
        <p:txBody>
          <a:bodyPr/>
          <a:lstStyle/>
          <a:p>
            <a:r>
              <a:rPr lang="en-US" dirty="0" smtClean="0">
                <a:latin typeface="Comic Sans MS" panose="030F0702030302020204" pitchFamily="66" charset="0"/>
              </a:rPr>
              <a:t>Here is what Cambridge Suggest:</a:t>
            </a:r>
            <a:endParaRPr lang="en-GB" dirty="0">
              <a:latin typeface="Comic Sans MS" panose="030F0702030302020204" pitchFamily="66" charset="0"/>
            </a:endParaRPr>
          </a:p>
        </p:txBody>
      </p:sp>
      <p:pic>
        <p:nvPicPr>
          <p:cNvPr id="12" name="Picture 11"/>
          <p:cNvPicPr>
            <a:picLocks noChangeAspect="1"/>
          </p:cNvPicPr>
          <p:nvPr/>
        </p:nvPicPr>
        <p:blipFill>
          <a:blip r:embed="rId3"/>
          <a:stretch>
            <a:fillRect/>
          </a:stretch>
        </p:blipFill>
        <p:spPr>
          <a:xfrm>
            <a:off x="358819" y="5158961"/>
            <a:ext cx="6438900" cy="1400175"/>
          </a:xfrm>
          <a:prstGeom prst="rect">
            <a:avLst/>
          </a:prstGeom>
          <a:ln>
            <a:solidFill>
              <a:srgbClr val="FF0000"/>
            </a:solidFill>
          </a:ln>
        </p:spPr>
      </p:pic>
      <p:sp>
        <p:nvSpPr>
          <p:cNvPr id="13" name="Rectangle 12"/>
          <p:cNvSpPr/>
          <p:nvPr/>
        </p:nvSpPr>
        <p:spPr>
          <a:xfrm>
            <a:off x="7001992" y="5912805"/>
            <a:ext cx="4847630" cy="646331"/>
          </a:xfrm>
          <a:prstGeom prst="rect">
            <a:avLst/>
          </a:prstGeom>
        </p:spPr>
        <p:txBody>
          <a:bodyPr wrap="square">
            <a:spAutoFit/>
          </a:bodyPr>
          <a:lstStyle/>
          <a:p>
            <a:r>
              <a:rPr lang="en-GB" dirty="0">
                <a:hlinkClick r:id="rId4"/>
              </a:rPr>
              <a:t>https://</a:t>
            </a:r>
            <a:r>
              <a:rPr lang="en-GB" dirty="0" smtClean="0">
                <a:hlinkClick r:id="rId4"/>
              </a:rPr>
              <a:t>www.undergraduate.study.cam.ac.uk/files/publications/super-curricular_suggestions.pdf</a:t>
            </a:r>
            <a:r>
              <a:rPr lang="en-GB" dirty="0" smtClean="0"/>
              <a:t> </a:t>
            </a:r>
            <a:endParaRPr lang="en-GB" dirty="0"/>
          </a:p>
        </p:txBody>
      </p:sp>
      <p:sp>
        <p:nvSpPr>
          <p:cNvPr id="14" name="Rectangle 13"/>
          <p:cNvSpPr/>
          <p:nvPr/>
        </p:nvSpPr>
        <p:spPr>
          <a:xfrm>
            <a:off x="538880" y="1952783"/>
            <a:ext cx="6267451" cy="2862322"/>
          </a:xfrm>
          <a:prstGeom prst="rect">
            <a:avLst/>
          </a:prstGeom>
        </p:spPr>
        <p:txBody>
          <a:bodyPr wrap="square">
            <a:spAutoFit/>
          </a:bodyPr>
          <a:lstStyle/>
          <a:p>
            <a:r>
              <a:rPr lang="en-US" dirty="0">
                <a:latin typeface="Comic Sans MS" panose="030F0702030302020204" pitchFamily="66" charset="0"/>
              </a:rPr>
              <a:t>Strong applicants to Cambridge and other competitive universities tend to have explored </a:t>
            </a:r>
            <a:r>
              <a:rPr lang="en-US" dirty="0" smtClean="0">
                <a:latin typeface="Comic Sans MS" panose="030F0702030302020204" pitchFamily="66" charset="0"/>
              </a:rPr>
              <a:t>their chosen </a:t>
            </a:r>
            <a:r>
              <a:rPr lang="en-US" dirty="0">
                <a:latin typeface="Comic Sans MS" panose="030F0702030302020204" pitchFamily="66" charset="0"/>
              </a:rPr>
              <a:t>subject through wider reading outside the classroom, as well as doing very well </a:t>
            </a:r>
            <a:r>
              <a:rPr lang="en-US" dirty="0" smtClean="0">
                <a:latin typeface="Comic Sans MS" panose="030F0702030302020204" pitchFamily="66" charset="0"/>
              </a:rPr>
              <a:t>in their </a:t>
            </a:r>
            <a:r>
              <a:rPr lang="en-US" dirty="0">
                <a:latin typeface="Comic Sans MS" panose="030F0702030302020204" pitchFamily="66" charset="0"/>
              </a:rPr>
              <a:t>GCSEs and A-levels. We call this sort of exploration ‘super-curricular’, as it builds </a:t>
            </a:r>
            <a:r>
              <a:rPr lang="en-US" dirty="0" smtClean="0">
                <a:latin typeface="Comic Sans MS" panose="030F0702030302020204" pitchFamily="66" charset="0"/>
              </a:rPr>
              <a:t>on and </a:t>
            </a:r>
            <a:r>
              <a:rPr lang="en-US" dirty="0">
                <a:latin typeface="Comic Sans MS" panose="030F0702030302020204" pitchFamily="66" charset="0"/>
              </a:rPr>
              <a:t>enhances what you are studying in school</a:t>
            </a:r>
            <a:r>
              <a:rPr lang="en-US" dirty="0" smtClean="0">
                <a:latin typeface="Comic Sans MS" panose="030F0702030302020204" pitchFamily="66" charset="0"/>
              </a:rPr>
              <a:t>. </a:t>
            </a:r>
            <a:r>
              <a:rPr lang="en-US" dirty="0">
                <a:latin typeface="Comic Sans MS" panose="030F0702030302020204" pitchFamily="66" charset="0"/>
              </a:rPr>
              <a:t>It is important to read critically by thinking carefully about the arguments, assumptions and evidence presented by the author. Reading is a great way to explore subjects that you find interesting</a:t>
            </a:r>
            <a:endParaRPr lang="en-GB" dirty="0">
              <a:latin typeface="Comic Sans MS" panose="030F0702030302020204" pitchFamily="66" charset="0"/>
            </a:endParaRPr>
          </a:p>
        </p:txBody>
      </p:sp>
      <p:pic>
        <p:nvPicPr>
          <p:cNvPr id="15" name="Picture 14"/>
          <p:cNvPicPr>
            <a:picLocks noChangeAspect="1"/>
          </p:cNvPicPr>
          <p:nvPr/>
        </p:nvPicPr>
        <p:blipFill>
          <a:blip r:embed="rId5"/>
          <a:stretch>
            <a:fillRect/>
          </a:stretch>
        </p:blipFill>
        <p:spPr>
          <a:xfrm>
            <a:off x="7001992" y="365125"/>
            <a:ext cx="4847630" cy="5358287"/>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p:nvPicPr>
        <p:blipFill>
          <a:blip r:embed="rId6"/>
          <a:stretch>
            <a:fillRect/>
          </a:stretch>
        </p:blipFill>
        <p:spPr>
          <a:xfrm>
            <a:off x="3005006" y="253065"/>
            <a:ext cx="6657975" cy="630607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4348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Events and Courses</a:t>
            </a:r>
            <a:endParaRPr lang="en-GB" dirty="0">
              <a:latin typeface="Comic Sans MS" panose="030F0702030302020204" pitchFamily="66" charset="0"/>
            </a:endParaRPr>
          </a:p>
        </p:txBody>
      </p:sp>
      <p:sp>
        <p:nvSpPr>
          <p:cNvPr id="2" name="Content Placeholder 1"/>
          <p:cNvSpPr>
            <a:spLocks noGrp="1"/>
          </p:cNvSpPr>
          <p:nvPr>
            <p:ph idx="1"/>
          </p:nvPr>
        </p:nvSpPr>
        <p:spPr/>
        <p:txBody>
          <a:bodyPr>
            <a:normAutofit fontScale="70000" lnSpcReduction="20000"/>
          </a:bodyPr>
          <a:lstStyle/>
          <a:p>
            <a:r>
              <a:rPr lang="en-GB" dirty="0">
                <a:latin typeface="Comic Sans MS" panose="030F0702030302020204" pitchFamily="66" charset="0"/>
              </a:rPr>
              <a:t>Sutton Trust Pathways</a:t>
            </a:r>
          </a:p>
          <a:p>
            <a:r>
              <a:rPr lang="en-GB" dirty="0">
                <a:latin typeface="Comic Sans MS" panose="030F0702030302020204" pitchFamily="66" charset="0"/>
              </a:rPr>
              <a:t>Sutton Trust UK University Summer School</a:t>
            </a:r>
          </a:p>
          <a:p>
            <a:r>
              <a:rPr lang="en-GB" dirty="0">
                <a:latin typeface="Comic Sans MS" panose="030F0702030302020204" pitchFamily="66" charset="0"/>
              </a:rPr>
              <a:t>Sutton Trust US University Summer School</a:t>
            </a:r>
          </a:p>
          <a:p>
            <a:r>
              <a:rPr lang="en-GB" dirty="0">
                <a:latin typeface="Comic Sans MS" panose="030F0702030302020204" pitchFamily="66" charset="0"/>
              </a:rPr>
              <a:t>Sutton Trust UK Apprenticeship Summer School</a:t>
            </a:r>
          </a:p>
          <a:p>
            <a:r>
              <a:rPr lang="en-GB" dirty="0">
                <a:latin typeface="Comic Sans MS" panose="030F0702030302020204" pitchFamily="66" charset="0"/>
              </a:rPr>
              <a:t>Oxford Mentoring </a:t>
            </a:r>
            <a:r>
              <a:rPr lang="en-GB" dirty="0" smtClean="0">
                <a:latin typeface="Comic Sans MS" panose="030F0702030302020204" pitchFamily="66" charset="0"/>
              </a:rPr>
              <a:t>Scheme</a:t>
            </a:r>
          </a:p>
          <a:p>
            <a:r>
              <a:rPr lang="en-US" dirty="0" smtClean="0">
                <a:latin typeface="Comic Sans MS" panose="030F0702030302020204" pitchFamily="66" charset="0"/>
              </a:rPr>
              <a:t>Eton Oxbridge Preparation Day</a:t>
            </a:r>
          </a:p>
          <a:p>
            <a:r>
              <a:rPr lang="en-US" dirty="0" smtClean="0">
                <a:latin typeface="Comic Sans MS" panose="030F0702030302020204" pitchFamily="66" charset="0"/>
              </a:rPr>
              <a:t>Joe Organ – Brasenose College</a:t>
            </a:r>
            <a:endParaRPr lang="en-GB" dirty="0">
              <a:latin typeface="Comic Sans MS" panose="030F0702030302020204" pitchFamily="66" charset="0"/>
            </a:endParaRPr>
          </a:p>
          <a:p>
            <a:r>
              <a:rPr lang="en-GB" dirty="0" smtClean="0">
                <a:latin typeface="Comic Sans MS" panose="030F0702030302020204" pitchFamily="66" charset="0"/>
              </a:rPr>
              <a:t>UNIQ</a:t>
            </a:r>
          </a:p>
          <a:p>
            <a:r>
              <a:rPr lang="en-US" dirty="0">
                <a:latin typeface="Comic Sans MS" panose="030F0702030302020204" pitchFamily="66" charset="0"/>
              </a:rPr>
              <a:t>PiXL Conferences ("Getting in to a Top University" and "Why Should We Make You an Offer?")</a:t>
            </a:r>
            <a:endParaRPr lang="en-GB" dirty="0" smtClean="0">
              <a:latin typeface="Comic Sans MS" panose="030F0702030302020204" pitchFamily="66" charset="0"/>
            </a:endParaRPr>
          </a:p>
          <a:p>
            <a:r>
              <a:rPr lang="en-GB" dirty="0" smtClean="0">
                <a:latin typeface="Comic Sans MS" panose="030F0702030302020204" pitchFamily="66" charset="0"/>
              </a:rPr>
              <a:t>Meet </a:t>
            </a:r>
            <a:r>
              <a:rPr lang="en-GB" dirty="0">
                <a:latin typeface="Comic Sans MS" panose="030F0702030302020204" pitchFamily="66" charset="0"/>
              </a:rPr>
              <a:t>the Russell Group</a:t>
            </a:r>
          </a:p>
          <a:p>
            <a:r>
              <a:rPr lang="en-GB" dirty="0">
                <a:latin typeface="Comic Sans MS" panose="030F0702030302020204" pitchFamily="66" charset="0"/>
              </a:rPr>
              <a:t>The Social Mobility Aspiring Professionals </a:t>
            </a:r>
            <a:r>
              <a:rPr lang="en-GB" dirty="0" smtClean="0">
                <a:latin typeface="Comic Sans MS" panose="030F0702030302020204" pitchFamily="66" charset="0"/>
              </a:rPr>
              <a:t>Programme</a:t>
            </a:r>
          </a:p>
          <a:p>
            <a:r>
              <a:rPr lang="en-US" dirty="0" smtClean="0">
                <a:latin typeface="Comic Sans MS" panose="030F0702030302020204" pitchFamily="66" charset="0"/>
              </a:rPr>
              <a:t>Exhibitions  </a:t>
            </a:r>
            <a:r>
              <a:rPr lang="en-US" dirty="0">
                <a:latin typeface="Comic Sans MS" panose="030F0702030302020204" pitchFamily="66" charset="0"/>
              </a:rPr>
              <a:t>and Open Days (</a:t>
            </a:r>
            <a:r>
              <a:rPr lang="en-US" dirty="0">
                <a:latin typeface="Comic Sans MS" panose="030F0702030302020204" pitchFamily="66" charset="0"/>
                <a:hlinkClick r:id="rId4"/>
              </a:rPr>
              <a:t>https://www.opendays.com</a:t>
            </a:r>
            <a:r>
              <a:rPr lang="en-US" dirty="0" smtClean="0">
                <a:latin typeface="Comic Sans MS" panose="030F0702030302020204" pitchFamily="66" charset="0"/>
                <a:hlinkClick r:id="rId4"/>
              </a:rPr>
              <a:t>/</a:t>
            </a:r>
            <a:r>
              <a:rPr lang="en-US" dirty="0" smtClean="0">
                <a:latin typeface="Comic Sans MS" panose="030F0702030302020204" pitchFamily="66" charset="0"/>
              </a:rPr>
              <a:t>) </a:t>
            </a:r>
            <a:endParaRPr lang="en-US" dirty="0">
              <a:latin typeface="Comic Sans MS" panose="030F0702030302020204" pitchFamily="66" charset="0"/>
            </a:endParaRPr>
          </a:p>
          <a:p>
            <a:endParaRPr lang="en-GB" dirty="0"/>
          </a:p>
          <a:p>
            <a:endParaRPr lang="en-GB" dirty="0"/>
          </a:p>
        </p:txBody>
      </p:sp>
      <p:sp>
        <p:nvSpPr>
          <p:cNvPr id="12"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983443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Autofit/>
          </a:bodyPr>
          <a:lstStyle/>
          <a:p>
            <a:r>
              <a:rPr lang="en-US" sz="4800" dirty="0" smtClean="0">
                <a:latin typeface="Comic Sans MS" panose="030F0702030302020204" pitchFamily="66" charset="0"/>
              </a:rPr>
              <a:t/>
            </a:r>
            <a:br>
              <a:rPr lang="en-US" sz="4800" dirty="0" smtClean="0">
                <a:latin typeface="Comic Sans MS" panose="030F0702030302020204" pitchFamily="66" charset="0"/>
              </a:rPr>
            </a:br>
            <a:r>
              <a:rPr lang="en-US" sz="4800" dirty="0" smtClean="0">
                <a:latin typeface="Comic Sans MS" panose="030F0702030302020204" pitchFamily="66" charset="0"/>
              </a:rPr>
              <a:t>Exhibitions  </a:t>
            </a:r>
            <a:r>
              <a:rPr lang="en-US" sz="4800" dirty="0">
                <a:latin typeface="Comic Sans MS" panose="030F0702030302020204" pitchFamily="66" charset="0"/>
              </a:rPr>
              <a:t>and Open </a:t>
            </a:r>
            <a:r>
              <a:rPr lang="en-US" sz="4800" dirty="0" smtClean="0">
                <a:latin typeface="Comic Sans MS" panose="030F0702030302020204" pitchFamily="66" charset="0"/>
              </a:rPr>
              <a:t>Days</a:t>
            </a:r>
            <a:r>
              <a:rPr lang="en-US" sz="4800" dirty="0">
                <a:latin typeface="Comic Sans MS" panose="030F0702030302020204" pitchFamily="66" charset="0"/>
              </a:rPr>
              <a:t/>
            </a:r>
            <a:br>
              <a:rPr lang="en-US" sz="4800" dirty="0">
                <a:latin typeface="Comic Sans MS" panose="030F0702030302020204" pitchFamily="66" charset="0"/>
              </a:rPr>
            </a:br>
            <a:endParaRPr lang="en-GB" sz="4800" dirty="0"/>
          </a:p>
        </p:txBody>
      </p:sp>
      <p:sp>
        <p:nvSpPr>
          <p:cNvPr id="2" name="Content Placeholder 1"/>
          <p:cNvSpPr>
            <a:spLocks noGrp="1"/>
          </p:cNvSpPr>
          <p:nvPr>
            <p:ph idx="1"/>
          </p:nvPr>
        </p:nvSpPr>
        <p:spPr/>
        <p:txBody>
          <a:bodyPr>
            <a:normAutofit/>
          </a:bodyPr>
          <a:lstStyle/>
          <a:p>
            <a:r>
              <a:rPr lang="en-GB" dirty="0" smtClean="0">
                <a:latin typeface="Comic Sans MS" panose="030F0702030302020204" pitchFamily="66" charset="0"/>
              </a:rPr>
              <a:t>Exhibitions/Lectures</a:t>
            </a:r>
          </a:p>
          <a:p>
            <a:pPr lvl="1"/>
            <a:r>
              <a:rPr lang="en-US" dirty="0" smtClean="0">
                <a:latin typeface="Comic Sans MS" panose="030F0702030302020204" pitchFamily="66" charset="0"/>
              </a:rPr>
              <a:t>Eton Societies (sent via email)</a:t>
            </a:r>
          </a:p>
          <a:p>
            <a:pPr lvl="1"/>
            <a:r>
              <a:rPr lang="en-US" dirty="0" smtClean="0">
                <a:latin typeface="Comic Sans MS" panose="030F0702030302020204" pitchFamily="66" charset="0"/>
              </a:rPr>
              <a:t>Thames Valley Learning Partnership (</a:t>
            </a:r>
            <a:r>
              <a:rPr lang="en-US" dirty="0">
                <a:latin typeface="Comic Sans MS" panose="030F0702030302020204" pitchFamily="66" charset="0"/>
              </a:rPr>
              <a:t>sent via email</a:t>
            </a:r>
            <a:r>
              <a:rPr lang="en-US" dirty="0" smtClean="0">
                <a:latin typeface="Comic Sans MS" panose="030F0702030302020204" pitchFamily="66" charset="0"/>
              </a:rPr>
              <a:t>)</a:t>
            </a:r>
          </a:p>
          <a:p>
            <a:pPr lvl="1"/>
            <a:r>
              <a:rPr lang="en-US" dirty="0">
                <a:latin typeface="Comic Sans MS" panose="030F0702030302020204" pitchFamily="66" charset="0"/>
              </a:rPr>
              <a:t>Free Video Lectures (</a:t>
            </a:r>
            <a:r>
              <a:rPr lang="en-US" dirty="0">
                <a:latin typeface="Comic Sans MS" panose="030F0702030302020204" pitchFamily="66" charset="0"/>
                <a:hlinkClick r:id="rId4"/>
              </a:rPr>
              <a:t>https://freevideolectures.com</a:t>
            </a:r>
            <a:r>
              <a:rPr lang="en-US" dirty="0" smtClean="0">
                <a:latin typeface="Comic Sans MS" panose="030F0702030302020204" pitchFamily="66" charset="0"/>
                <a:hlinkClick r:id="rId4"/>
              </a:rPr>
              <a:t>/</a:t>
            </a:r>
            <a:r>
              <a:rPr lang="en-US" dirty="0">
                <a:latin typeface="Comic Sans MS" panose="030F0702030302020204" pitchFamily="66" charset="0"/>
              </a:rPr>
              <a:t>)</a:t>
            </a:r>
            <a:endParaRPr lang="en-US" dirty="0" smtClean="0">
              <a:latin typeface="Comic Sans MS" panose="030F0702030302020204" pitchFamily="66" charset="0"/>
            </a:endParaRPr>
          </a:p>
          <a:p>
            <a:endParaRPr lang="en-US" dirty="0">
              <a:latin typeface="Comic Sans MS" panose="030F0702030302020204" pitchFamily="66" charset="0"/>
            </a:endParaRPr>
          </a:p>
          <a:p>
            <a:r>
              <a:rPr lang="en-US" dirty="0" smtClean="0">
                <a:latin typeface="Comic Sans MS" panose="030F0702030302020204" pitchFamily="66" charset="0"/>
              </a:rPr>
              <a:t>Open Days - </a:t>
            </a:r>
            <a:r>
              <a:rPr lang="en-US" dirty="0" smtClean="0">
                <a:latin typeface="Comic Sans MS" panose="030F0702030302020204" pitchFamily="66" charset="0"/>
                <a:hlinkClick r:id="rId5"/>
              </a:rPr>
              <a:t>https</a:t>
            </a:r>
            <a:r>
              <a:rPr lang="en-US" dirty="0">
                <a:latin typeface="Comic Sans MS" panose="030F0702030302020204" pitchFamily="66" charset="0"/>
                <a:hlinkClick r:id="rId5"/>
              </a:rPr>
              <a:t>://www.opendays.com</a:t>
            </a:r>
            <a:r>
              <a:rPr lang="en-US" dirty="0" smtClean="0">
                <a:latin typeface="Comic Sans MS" panose="030F0702030302020204" pitchFamily="66" charset="0"/>
                <a:hlinkClick r:id="rId5"/>
              </a:rPr>
              <a:t>/</a:t>
            </a:r>
            <a:endParaRPr lang="en-US" dirty="0">
              <a:latin typeface="Comic Sans MS" panose="030F0702030302020204" pitchFamily="66" charset="0"/>
            </a:endParaRPr>
          </a:p>
          <a:p>
            <a:endParaRPr lang="en-GB" dirty="0"/>
          </a:p>
          <a:p>
            <a:endParaRPr lang="en-GB" dirty="0" smtClean="0">
              <a:latin typeface="Comic Sans MS" panose="030F0702030302020204" pitchFamily="66" charset="0"/>
            </a:endParaRPr>
          </a:p>
        </p:txBody>
      </p:sp>
      <p:pic>
        <p:nvPicPr>
          <p:cNvPr id="3" name="Picture 2"/>
          <p:cNvPicPr>
            <a:picLocks noChangeAspect="1"/>
          </p:cNvPicPr>
          <p:nvPr/>
        </p:nvPicPr>
        <p:blipFill>
          <a:blip r:embed="rId6"/>
          <a:stretch>
            <a:fillRect/>
          </a:stretch>
        </p:blipFill>
        <p:spPr>
          <a:xfrm>
            <a:off x="8492647" y="4384341"/>
            <a:ext cx="3192247" cy="2078405"/>
          </a:xfrm>
          <a:prstGeom prst="rect">
            <a:avLst/>
          </a:prstGeom>
          <a:effectLst>
            <a:outerShdw blurRad="63500" sx="102000" sy="102000" algn="ctr" rotWithShape="0">
              <a:prstClr val="black">
                <a:alpha val="40000"/>
              </a:prstClr>
            </a:outerShdw>
          </a:effectLst>
        </p:spPr>
      </p:pic>
      <p:sp>
        <p:nvSpPr>
          <p:cNvPr id="8" name="Content Placeholder 7"/>
          <p:cNvSpPr txBox="1">
            <a:spLocks/>
          </p:cNvSpPr>
          <p:nvPr/>
        </p:nvSpPr>
        <p:spPr>
          <a:xfrm>
            <a:off x="0" y="620765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3657423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0489" y="1590805"/>
            <a:ext cx="11574185" cy="5003911"/>
          </a:xfrm>
          <a:prstGeom prst="rect">
            <a:avLst/>
          </a:prstGeom>
        </p:spPr>
      </p:pic>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p:txBody>
          <a:bodyPr>
            <a:noAutofit/>
          </a:bodyPr>
          <a:lstStyle/>
          <a:p>
            <a:r>
              <a:rPr lang="en-US" sz="4800" dirty="0" smtClean="0">
                <a:latin typeface="Comic Sans MS" panose="030F0702030302020204" pitchFamily="66" charset="0"/>
              </a:rPr>
              <a:t>Massive Open Online Lectures</a:t>
            </a:r>
            <a:endParaRPr lang="en-GB" sz="4800" dirty="0"/>
          </a:p>
        </p:txBody>
      </p:sp>
      <p:sp>
        <p:nvSpPr>
          <p:cNvPr id="2" name="Content Placeholder 1"/>
          <p:cNvSpPr>
            <a:spLocks noGrp="1"/>
          </p:cNvSpPr>
          <p:nvPr>
            <p:ph idx="1"/>
          </p:nvPr>
        </p:nvSpPr>
        <p:spPr>
          <a:xfrm>
            <a:off x="838200" y="2154477"/>
            <a:ext cx="10515600" cy="4022486"/>
          </a:xfrm>
        </p:spPr>
        <p:txBody>
          <a:bodyPr>
            <a:normAutofit/>
          </a:bodyPr>
          <a:lstStyle/>
          <a:p>
            <a:pPr marL="0" indent="0">
              <a:buNone/>
            </a:pPr>
            <a:r>
              <a:rPr lang="en-GB" dirty="0" smtClean="0">
                <a:latin typeface="Comic Sans MS" panose="030F0702030302020204" pitchFamily="66" charset="0"/>
                <a:hlinkClick r:id="rId4"/>
              </a:rPr>
              <a:t>https</a:t>
            </a:r>
            <a:r>
              <a:rPr lang="en-GB" dirty="0">
                <a:latin typeface="Comic Sans MS" panose="030F0702030302020204" pitchFamily="66" charset="0"/>
                <a:hlinkClick r:id="rId4"/>
              </a:rPr>
              <a:t>://www.futurelearn.com</a:t>
            </a:r>
            <a:r>
              <a:rPr lang="en-GB" dirty="0" smtClean="0">
                <a:latin typeface="Comic Sans MS" panose="030F0702030302020204" pitchFamily="66" charset="0"/>
                <a:hlinkClick r:id="rId4"/>
              </a:rPr>
              <a:t>/</a:t>
            </a:r>
            <a:r>
              <a:rPr lang="en-GB" dirty="0" smtClean="0">
                <a:latin typeface="Comic Sans MS" panose="030F0702030302020204" pitchFamily="66" charset="0"/>
              </a:rPr>
              <a:t> </a:t>
            </a:r>
          </a:p>
        </p:txBody>
      </p:sp>
      <p:sp>
        <p:nvSpPr>
          <p:cNvPr id="8"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3608438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Welcome to the Super Curriculum</a:t>
            </a:r>
            <a:endParaRPr lang="en-GB" dirty="0">
              <a:latin typeface="Comic Sans MS" panose="030F0702030302020204" pitchFamily="66"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58196"/>
            <a:ext cx="5553358" cy="4978221"/>
          </a:xfrm>
          <a:prstGeom prst="rect">
            <a:avLst/>
          </a:prstGeom>
        </p:spPr>
      </p:pic>
      <p:sp>
        <p:nvSpPr>
          <p:cNvPr id="10" name="Rectangle 9"/>
          <p:cNvSpPr/>
          <p:nvPr/>
        </p:nvSpPr>
        <p:spPr>
          <a:xfrm>
            <a:off x="7693267" y="5828531"/>
            <a:ext cx="3199915" cy="707886"/>
          </a:xfrm>
          <a:prstGeom prst="rect">
            <a:avLst/>
          </a:prstGeom>
        </p:spPr>
        <p:txBody>
          <a:bodyPr wrap="none">
            <a:spAutoFit/>
          </a:bodyPr>
          <a:lstStyle/>
          <a:p>
            <a:r>
              <a:rPr lang="en-GB" sz="4000" dirty="0">
                <a:latin typeface="Comic Sans MS" panose="030F0702030302020204" pitchFamily="66" charset="0"/>
              </a:rPr>
              <a:t>#DREAMBig</a:t>
            </a:r>
          </a:p>
        </p:txBody>
      </p:sp>
      <p:pic>
        <p:nvPicPr>
          <p:cNvPr id="1026" name="Picture 2" descr="Image result for curricul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4555" y="1558196"/>
            <a:ext cx="6134237" cy="409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12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541914" y="1205432"/>
            <a:ext cx="3552346" cy="1325563"/>
          </a:xfrm>
        </p:spPr>
        <p:txBody>
          <a:bodyPr>
            <a:noAutofit/>
          </a:bodyPr>
          <a:lstStyle/>
          <a:p>
            <a:r>
              <a:rPr lang="en-US" sz="4800" dirty="0" smtClean="0">
                <a:latin typeface="Comic Sans MS" panose="030F0702030302020204" pitchFamily="66" charset="0"/>
              </a:rPr>
              <a:t>The Reading List 2.0</a:t>
            </a:r>
            <a:endParaRPr lang="en-GB" sz="4800" dirty="0"/>
          </a:p>
        </p:txBody>
      </p:sp>
      <p:sp>
        <p:nvSpPr>
          <p:cNvPr id="2" name="Content Placeholder 1"/>
          <p:cNvSpPr>
            <a:spLocks noGrp="1"/>
          </p:cNvSpPr>
          <p:nvPr>
            <p:ph idx="1"/>
          </p:nvPr>
        </p:nvSpPr>
        <p:spPr>
          <a:xfrm>
            <a:off x="541914" y="4335501"/>
            <a:ext cx="6423991" cy="1509840"/>
          </a:xfrm>
        </p:spPr>
        <p:txBody>
          <a:bodyPr>
            <a:normAutofit/>
          </a:bodyPr>
          <a:lstStyle/>
          <a:p>
            <a:pPr marL="0" indent="0">
              <a:buNone/>
            </a:pPr>
            <a:r>
              <a:rPr lang="en-US" dirty="0" smtClean="0">
                <a:latin typeface="Comic Sans MS" panose="030F0702030302020204" pitchFamily="66" charset="0"/>
              </a:rPr>
              <a:t>A list of things to read, things to go see and careers guidance; compiled by your subject leaders.</a:t>
            </a:r>
            <a:endParaRPr lang="en-GB" dirty="0" smtClean="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7353272" y="3870543"/>
            <a:ext cx="4367370" cy="2583297"/>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a:off x="3935896" y="304115"/>
            <a:ext cx="7784746" cy="3128198"/>
          </a:xfrm>
          <a:prstGeom prst="rect">
            <a:avLst/>
          </a:prstGeom>
          <a:effectLst>
            <a:outerShdw blurRad="63500" sx="102000" sy="102000" algn="ctr" rotWithShape="0">
              <a:prstClr val="black">
                <a:alpha val="40000"/>
              </a:prstClr>
            </a:outerShdw>
          </a:effectLst>
        </p:spPr>
      </p:pic>
      <p:sp>
        <p:nvSpPr>
          <p:cNvPr id="9" name="Content Placeholder 7"/>
          <p:cNvSpPr txBox="1">
            <a:spLocks/>
          </p:cNvSpPr>
          <p:nvPr/>
        </p:nvSpPr>
        <p:spPr>
          <a:xfrm>
            <a:off x="0" y="620765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
        <p:nvSpPr>
          <p:cNvPr id="3" name="Explosion 2 2"/>
          <p:cNvSpPr/>
          <p:nvPr/>
        </p:nvSpPr>
        <p:spPr>
          <a:xfrm>
            <a:off x="2377295" y="2421654"/>
            <a:ext cx="2962656" cy="194767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and improved!</a:t>
            </a:r>
            <a:endParaRPr lang="en-GB" dirty="0"/>
          </a:p>
        </p:txBody>
      </p:sp>
    </p:spTree>
    <p:extLst>
      <p:ext uri="{BB962C8B-B14F-4D97-AF65-F5344CB8AC3E}">
        <p14:creationId xmlns:p14="http://schemas.microsoft.com/office/powerpoint/2010/main" val="868054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331602" y="336752"/>
            <a:ext cx="3552346" cy="1325563"/>
          </a:xfrm>
        </p:spPr>
        <p:txBody>
          <a:bodyPr>
            <a:noAutofit/>
          </a:bodyPr>
          <a:lstStyle/>
          <a:p>
            <a:r>
              <a:rPr lang="en-US" sz="4800" dirty="0" err="1" smtClean="0">
                <a:latin typeface="Comic Sans MS" panose="030F0702030302020204" pitchFamily="66" charset="0"/>
              </a:rPr>
              <a:t>Sora</a:t>
            </a:r>
            <a:r>
              <a:rPr lang="en-US" sz="4800" dirty="0" smtClean="0">
                <a:latin typeface="Comic Sans MS" panose="030F0702030302020204" pitchFamily="66" charset="0"/>
              </a:rPr>
              <a:t> App</a:t>
            </a:r>
            <a:endParaRPr lang="en-GB" sz="4800" dirty="0"/>
          </a:p>
        </p:txBody>
      </p:sp>
      <p:pic>
        <p:nvPicPr>
          <p:cNvPr id="3" name="Picture 2"/>
          <p:cNvPicPr>
            <a:picLocks noChangeAspect="1"/>
          </p:cNvPicPr>
          <p:nvPr/>
        </p:nvPicPr>
        <p:blipFill>
          <a:blip r:embed="rId3"/>
          <a:stretch>
            <a:fillRect/>
          </a:stretch>
        </p:blipFill>
        <p:spPr>
          <a:xfrm>
            <a:off x="478373" y="1662315"/>
            <a:ext cx="2857500" cy="2390775"/>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a:stretch>
            <a:fillRect/>
          </a:stretch>
        </p:blipFill>
        <p:spPr>
          <a:xfrm>
            <a:off x="3490419" y="293280"/>
            <a:ext cx="8392892" cy="629413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5"/>
          <a:stretch>
            <a:fillRect/>
          </a:stretch>
        </p:blipFill>
        <p:spPr>
          <a:xfrm>
            <a:off x="1557926" y="662468"/>
            <a:ext cx="9167986" cy="5134466"/>
          </a:xfrm>
          <a:prstGeom prst="rect">
            <a:avLst/>
          </a:prstGeom>
          <a:ln>
            <a:solidFill>
              <a:srgbClr val="FF0000"/>
            </a:solidFill>
          </a:ln>
        </p:spPr>
      </p:pic>
      <p:sp>
        <p:nvSpPr>
          <p:cNvPr id="9" name="Content Placeholder 7"/>
          <p:cNvSpPr txBox="1">
            <a:spLocks/>
          </p:cNvSpPr>
          <p:nvPr/>
        </p:nvSpPr>
        <p:spPr>
          <a:xfrm>
            <a:off x="0" y="620765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46640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Comic Sans MS" panose="030F0702030302020204" pitchFamily="66" charset="0"/>
              </a:rPr>
              <a:t>Electronic Library</a:t>
            </a:r>
            <a:endParaRPr lang="en-GB" b="1" u="sng" dirty="0">
              <a:latin typeface="Comic Sans MS" panose="030F0702030302020204" pitchFamily="66" charset="0"/>
            </a:endParaRPr>
          </a:p>
        </p:txBody>
      </p:sp>
      <p:sp>
        <p:nvSpPr>
          <p:cNvPr id="3" name="Content Placeholder 2"/>
          <p:cNvSpPr>
            <a:spLocks noGrp="1"/>
          </p:cNvSpPr>
          <p:nvPr>
            <p:ph idx="1"/>
          </p:nvPr>
        </p:nvSpPr>
        <p:spPr>
          <a:xfrm>
            <a:off x="838200" y="2325189"/>
            <a:ext cx="4857206" cy="3851774"/>
          </a:xfrm>
        </p:spPr>
        <p:txBody>
          <a:bodyPr/>
          <a:lstStyle/>
          <a:p>
            <a:pPr>
              <a:buFont typeface="Wingdings" panose="05000000000000000000" pitchFamily="2" charset="2"/>
              <a:buChar char="ü"/>
            </a:pPr>
            <a:r>
              <a:rPr lang="en-US" sz="2400" dirty="0" smtClean="0">
                <a:latin typeface="Comic Sans MS" panose="030F0702030302020204" pitchFamily="66" charset="0"/>
              </a:rPr>
              <a:t>To access the library please download the </a:t>
            </a:r>
            <a:r>
              <a:rPr lang="en-US" sz="2400" dirty="0" err="1" smtClean="0">
                <a:latin typeface="Comic Sans MS" panose="030F0702030302020204" pitchFamily="66" charset="0"/>
              </a:rPr>
              <a:t>Sora</a:t>
            </a:r>
            <a:r>
              <a:rPr lang="en-US" sz="2400" dirty="0" smtClean="0">
                <a:latin typeface="Comic Sans MS" panose="030F0702030302020204" pitchFamily="66" charset="0"/>
              </a:rPr>
              <a:t> app: </a:t>
            </a:r>
            <a:r>
              <a:rPr lang="en-US" sz="2400" u="sng" dirty="0" smtClean="0">
                <a:hlinkClick r:id="rId2"/>
              </a:rPr>
              <a:t>www.soraapp.com</a:t>
            </a:r>
            <a:endParaRPr lang="en-US" sz="2400" u="sng" dirty="0" smtClean="0"/>
          </a:p>
          <a:p>
            <a:pPr>
              <a:buFont typeface="Wingdings" panose="05000000000000000000" pitchFamily="2" charset="2"/>
              <a:buChar char="ü"/>
            </a:pPr>
            <a:r>
              <a:rPr lang="en-US" sz="2400" dirty="0" smtClean="0">
                <a:latin typeface="Comic Sans MS" panose="030F0702030302020204" pitchFamily="66" charset="0"/>
              </a:rPr>
              <a:t>You will be brought to the following page:</a:t>
            </a:r>
          </a:p>
          <a:p>
            <a:endParaRPr lang="en-GB" dirty="0">
              <a:latin typeface="Comic Sans MS" panose="030F0702030302020204" pitchFamily="66" charset="0"/>
            </a:endParaRPr>
          </a:p>
        </p:txBody>
      </p:sp>
      <p:sp>
        <p:nvSpPr>
          <p:cNvPr id="4" name="TextBox 3"/>
          <p:cNvSpPr txBox="1"/>
          <p:nvPr/>
        </p:nvSpPr>
        <p:spPr>
          <a:xfrm>
            <a:off x="718457" y="1476103"/>
            <a:ext cx="10635343" cy="646331"/>
          </a:xfrm>
          <a:prstGeom prst="rect">
            <a:avLst/>
          </a:prstGeom>
          <a:noFill/>
          <a:ln>
            <a:solidFill>
              <a:schemeClr val="tx1"/>
            </a:solidFill>
          </a:ln>
        </p:spPr>
        <p:txBody>
          <a:bodyPr wrap="square" rtlCol="0">
            <a:spAutoFit/>
          </a:bodyPr>
          <a:lstStyle/>
          <a:p>
            <a:r>
              <a:rPr lang="en-US" i="1" dirty="0" smtClean="0">
                <a:latin typeface="Comic Sans MS" panose="030F0702030302020204" pitchFamily="66" charset="0"/>
              </a:rPr>
              <a:t>We have recently purchased an online library for both the staff and students to use. The library is home to over 2000 books that you can take out for free.</a:t>
            </a:r>
          </a:p>
        </p:txBody>
      </p:sp>
      <p:pic>
        <p:nvPicPr>
          <p:cNvPr id="5" name="Picture 4"/>
          <p:cNvPicPr>
            <a:picLocks noChangeAspect="1"/>
          </p:cNvPicPr>
          <p:nvPr/>
        </p:nvPicPr>
        <p:blipFill rotWithShape="1">
          <a:blip r:embed="rId3"/>
          <a:srcRect l="27745" t="15268" r="27578" b="7411"/>
          <a:stretch/>
        </p:blipFill>
        <p:spPr>
          <a:xfrm>
            <a:off x="1319348" y="4467498"/>
            <a:ext cx="2312127" cy="2249777"/>
          </a:xfrm>
          <a:prstGeom prst="rect">
            <a:avLst/>
          </a:prstGeom>
          <a:ln>
            <a:solidFill>
              <a:schemeClr val="tx1"/>
            </a:solidFill>
          </a:ln>
        </p:spPr>
      </p:pic>
      <p:sp>
        <p:nvSpPr>
          <p:cNvPr id="6" name="TextBox 5"/>
          <p:cNvSpPr txBox="1"/>
          <p:nvPr/>
        </p:nvSpPr>
        <p:spPr>
          <a:xfrm>
            <a:off x="3814354" y="4754880"/>
            <a:ext cx="2281646" cy="1815882"/>
          </a:xfrm>
          <a:prstGeom prst="rect">
            <a:avLst/>
          </a:prstGeom>
          <a:noFill/>
        </p:spPr>
        <p:txBody>
          <a:bodyPr wrap="square" rtlCol="0">
            <a:spAutoFit/>
          </a:bodyPr>
          <a:lstStyle/>
          <a:p>
            <a:r>
              <a:rPr lang="en-US" sz="1600" dirty="0" smtClean="0">
                <a:latin typeface="Comic Sans MS" panose="030F0702030302020204" pitchFamily="66" charset="0"/>
              </a:rPr>
              <a:t>Click on the green box. You will be re-directed to another page where you will need to type in our school: </a:t>
            </a:r>
            <a:r>
              <a:rPr lang="en-US" sz="1600" b="1" u="sng" dirty="0" smtClean="0">
                <a:latin typeface="Comic Sans MS" panose="030F0702030302020204" pitchFamily="66" charset="0"/>
              </a:rPr>
              <a:t>St. Joseph’s Catholic High School</a:t>
            </a:r>
            <a:endParaRPr lang="en-GB" sz="1600" b="1" u="sng" dirty="0">
              <a:latin typeface="Comic Sans MS" panose="030F0702030302020204" pitchFamily="66" charset="0"/>
            </a:endParaRPr>
          </a:p>
        </p:txBody>
      </p:sp>
      <p:cxnSp>
        <p:nvCxnSpPr>
          <p:cNvPr id="8" name="Straight Arrow Connector 7"/>
          <p:cNvCxnSpPr/>
          <p:nvPr/>
        </p:nvCxnSpPr>
        <p:spPr>
          <a:xfrm flipH="1">
            <a:off x="3043647" y="5078045"/>
            <a:ext cx="888273" cy="514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6357255" y="2325189"/>
            <a:ext cx="4857206" cy="3851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latin typeface="Comic Sans MS" panose="030F0702030302020204" pitchFamily="66" charset="0"/>
            </a:endParaRPr>
          </a:p>
        </p:txBody>
      </p:sp>
      <p:sp>
        <p:nvSpPr>
          <p:cNvPr id="11" name="Content Placeholder 2"/>
          <p:cNvSpPr txBox="1">
            <a:spLocks/>
          </p:cNvSpPr>
          <p:nvPr/>
        </p:nvSpPr>
        <p:spPr>
          <a:xfrm>
            <a:off x="6496594" y="2325189"/>
            <a:ext cx="5482046" cy="439208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2400" dirty="0" smtClean="0">
                <a:latin typeface="Comic Sans MS" panose="030F0702030302020204" pitchFamily="66" charset="0"/>
              </a:rPr>
              <a:t>You will then be brought to a log-in page that looks like this:</a:t>
            </a:r>
          </a:p>
          <a:p>
            <a:pPr>
              <a:buFont typeface="Wingdings" panose="05000000000000000000" pitchFamily="2" charset="2"/>
              <a:buChar char="ü"/>
            </a:pPr>
            <a:endParaRPr lang="en-US" sz="2400" dirty="0">
              <a:latin typeface="Comic Sans MS" panose="030F0702030302020204" pitchFamily="66" charset="0"/>
            </a:endParaRPr>
          </a:p>
          <a:p>
            <a:pPr>
              <a:buFont typeface="Wingdings" panose="05000000000000000000" pitchFamily="2" charset="2"/>
              <a:buChar char="ü"/>
            </a:pPr>
            <a:endParaRPr lang="en-US" sz="2400" dirty="0" smtClean="0">
              <a:latin typeface="Comic Sans MS" panose="030F0702030302020204" pitchFamily="66" charset="0"/>
            </a:endParaRPr>
          </a:p>
          <a:p>
            <a:pPr>
              <a:buFont typeface="Wingdings" panose="05000000000000000000" pitchFamily="2" charset="2"/>
              <a:buChar char="ü"/>
            </a:pPr>
            <a:endParaRPr lang="en-US" sz="2400" dirty="0">
              <a:latin typeface="Comic Sans MS" panose="030F0702030302020204" pitchFamily="66" charset="0"/>
            </a:endParaRPr>
          </a:p>
          <a:p>
            <a:pPr>
              <a:buFont typeface="Wingdings" panose="05000000000000000000" pitchFamily="2" charset="2"/>
              <a:buChar char="ü"/>
            </a:pPr>
            <a:endParaRPr lang="en-US" sz="2400" dirty="0" smtClean="0">
              <a:latin typeface="Comic Sans MS" panose="030F0702030302020204" pitchFamily="66" charset="0"/>
            </a:endParaRPr>
          </a:p>
          <a:p>
            <a:pPr>
              <a:buFont typeface="Wingdings" panose="05000000000000000000" pitchFamily="2" charset="2"/>
              <a:buChar char="ü"/>
            </a:pPr>
            <a:endParaRPr lang="en-US" sz="2400" dirty="0" smtClean="0">
              <a:latin typeface="Comic Sans MS" panose="030F0702030302020204" pitchFamily="66" charset="0"/>
            </a:endParaRPr>
          </a:p>
          <a:p>
            <a:pPr>
              <a:buFont typeface="Wingdings" panose="05000000000000000000" pitchFamily="2" charset="2"/>
              <a:buChar char="ü"/>
            </a:pPr>
            <a:endParaRPr lang="en-US" sz="2400" dirty="0">
              <a:latin typeface="Comic Sans MS" panose="030F0702030302020204" pitchFamily="66" charset="0"/>
            </a:endParaRPr>
          </a:p>
          <a:p>
            <a:pPr>
              <a:buFont typeface="Wingdings" panose="05000000000000000000" pitchFamily="2" charset="2"/>
              <a:buChar char="ü"/>
            </a:pPr>
            <a:endParaRPr lang="en-US" sz="2400" dirty="0" smtClean="0">
              <a:latin typeface="Comic Sans MS" panose="030F0702030302020204" pitchFamily="66" charset="0"/>
            </a:endParaRPr>
          </a:p>
          <a:p>
            <a:pPr>
              <a:buFont typeface="Wingdings" panose="05000000000000000000" pitchFamily="2" charset="2"/>
              <a:buChar char="ü"/>
            </a:pPr>
            <a:r>
              <a:rPr lang="en-US" sz="2000" dirty="0" smtClean="0">
                <a:latin typeface="Comic Sans MS" panose="030F0702030302020204" pitchFamily="66" charset="0"/>
              </a:rPr>
              <a:t>Please note that your user name and password is the same at your computer log in. For example:</a:t>
            </a:r>
          </a:p>
          <a:p>
            <a:r>
              <a:rPr lang="en-US" sz="2000" dirty="0" err="1" smtClean="0">
                <a:latin typeface="Comic Sans MS" panose="030F0702030302020204" pitchFamily="66" charset="0"/>
              </a:rPr>
              <a:t>m.banks</a:t>
            </a:r>
            <a:r>
              <a:rPr lang="en-US" sz="2000" dirty="0" smtClean="0">
                <a:latin typeface="Comic Sans MS" panose="030F0702030302020204" pitchFamily="66" charset="0"/>
              </a:rPr>
              <a:t> (first initial . surname)</a:t>
            </a:r>
          </a:p>
          <a:p>
            <a:r>
              <a:rPr lang="en-US" sz="2000" dirty="0" smtClean="0">
                <a:latin typeface="Comic Sans MS" panose="030F0702030302020204" pitchFamily="66" charset="0"/>
              </a:rPr>
              <a:t>Your password is your St. Joseph’s password</a:t>
            </a:r>
          </a:p>
          <a:p>
            <a:endParaRPr lang="en-GB" dirty="0">
              <a:latin typeface="Comic Sans MS" panose="030F0702030302020204" pitchFamily="66" charset="0"/>
            </a:endParaRPr>
          </a:p>
        </p:txBody>
      </p:sp>
      <p:pic>
        <p:nvPicPr>
          <p:cNvPr id="12" name="Picture 11"/>
          <p:cNvPicPr>
            <a:picLocks noChangeAspect="1"/>
          </p:cNvPicPr>
          <p:nvPr/>
        </p:nvPicPr>
        <p:blipFill rotWithShape="1">
          <a:blip r:embed="rId4"/>
          <a:srcRect l="29252" t="26875" r="30890" b="21518"/>
          <a:stretch/>
        </p:blipFill>
        <p:spPr>
          <a:xfrm>
            <a:off x="7419705" y="3016924"/>
            <a:ext cx="2982682" cy="2171272"/>
          </a:xfrm>
          <a:prstGeom prst="rect">
            <a:avLst/>
          </a:prstGeom>
          <a:ln>
            <a:solidFill>
              <a:schemeClr val="tx1"/>
            </a:solidFill>
          </a:ln>
        </p:spPr>
      </p:pic>
    </p:spTree>
    <p:extLst>
      <p:ext uri="{BB962C8B-B14F-4D97-AF65-F5344CB8AC3E}">
        <p14:creationId xmlns:p14="http://schemas.microsoft.com/office/powerpoint/2010/main" val="3006687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331602" y="336752"/>
            <a:ext cx="3552346" cy="1325563"/>
          </a:xfrm>
        </p:spPr>
        <p:txBody>
          <a:bodyPr>
            <a:noAutofit/>
          </a:bodyPr>
          <a:lstStyle/>
          <a:p>
            <a:r>
              <a:rPr lang="en-US" sz="4800" dirty="0" smtClean="0">
                <a:latin typeface="Comic Sans MS" panose="030F0702030302020204" pitchFamily="66" charset="0"/>
              </a:rPr>
              <a:t>Form Book Boxes</a:t>
            </a:r>
            <a:endParaRPr lang="en-GB" sz="4800" dirty="0"/>
          </a:p>
        </p:txBody>
      </p:sp>
      <p:sp>
        <p:nvSpPr>
          <p:cNvPr id="9" name="Content Placeholder 7"/>
          <p:cNvSpPr txBox="1">
            <a:spLocks/>
          </p:cNvSpPr>
          <p:nvPr/>
        </p:nvSpPr>
        <p:spPr>
          <a:xfrm>
            <a:off x="0" y="620765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173536"/>
              </p:ext>
            </p:extLst>
          </p:nvPr>
        </p:nvGraphicFramePr>
        <p:xfrm>
          <a:off x="3883948" y="336752"/>
          <a:ext cx="4983421" cy="5799631"/>
        </p:xfrm>
        <a:graphic>
          <a:graphicData uri="http://schemas.openxmlformats.org/drawingml/2006/table">
            <a:tbl>
              <a:tblPr firstRow="1" firstCol="1" bandRow="1"/>
              <a:tblGrid>
                <a:gridCol w="2891756"/>
                <a:gridCol w="2091665"/>
              </a:tblGrid>
              <a:tr h="130614">
                <a:tc>
                  <a:txBody>
                    <a:bodyPr/>
                    <a:lstStyle/>
                    <a:p>
                      <a:pPr algn="ctr">
                        <a:lnSpc>
                          <a:spcPct val="107000"/>
                        </a:lnSpc>
                        <a:spcAft>
                          <a:spcPts val="0"/>
                        </a:spcAft>
                      </a:pPr>
                      <a:r>
                        <a:rPr lang="en-US" sz="1050" b="1" i="1" dirty="0">
                          <a:effectLst/>
                          <a:latin typeface="Comic Sans MS" panose="030F0702030302020204" pitchFamily="66" charset="0"/>
                          <a:ea typeface="Calibri" panose="020F0502020204030204" pitchFamily="34" charset="0"/>
                          <a:cs typeface="Times New Roman" panose="02020603050405020304" pitchFamily="18" charset="0"/>
                        </a:rPr>
                        <a:t>Title and Author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50" b="1" i="1">
                          <a:effectLst/>
                          <a:latin typeface="Comic Sans MS" panose="030F0702030302020204" pitchFamily="66" charset="0"/>
                          <a:ea typeface="Calibri" panose="020F0502020204030204" pitchFamily="34" charset="0"/>
                          <a:cs typeface="Times New Roman" panose="02020603050405020304" pitchFamily="18" charset="0"/>
                        </a:rPr>
                        <a:t>For students of</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12">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Film Form – Sergei Eisentstein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Media Studies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12">
                <a:tc>
                  <a:txBody>
                    <a:bodyPr/>
                    <a:lstStyle/>
                    <a:p>
                      <a:pPr algn="ctr">
                        <a:lnSpc>
                          <a:spcPct val="107000"/>
                        </a:lnSpc>
                        <a:spcAft>
                          <a:spcPts val="0"/>
                        </a:spcAft>
                      </a:pPr>
                      <a:r>
                        <a:rPr lang="en-US" sz="1000" dirty="0">
                          <a:effectLst/>
                          <a:latin typeface="Comic Sans MS" panose="030F0702030302020204" pitchFamily="66" charset="0"/>
                          <a:ea typeface="Calibri" panose="020F0502020204030204" pitchFamily="34" charset="0"/>
                          <a:cs typeface="Times New Roman" panose="02020603050405020304" pitchFamily="18" charset="0"/>
                        </a:rPr>
                        <a:t>Republic – Plato</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Philosophy and Ethics, Politics &amp; Law</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12">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Why Do Buses Come in Threes?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Maths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12">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The Puzzle of Ethics – Peter Vardy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Philosophy &amp; Ethics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535">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Introducing Psychology: A Graphic Guide to Your Mind and Behaviour – Nigel Benson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Psychology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37">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Natives: Race and Class in the Ruins of Empire – Akala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History, Politics and Sociology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023">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The Madness of Crowds: Gender, Race and Identity – Douglas Murray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Sociology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023">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Powerdown: Options and Actions for a Post-Carbon World – Richard Heinberg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Geography &amp; Economics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37">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Sapiens – Yuval Noah Harari</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Sociology, Biology and History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023">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Adam Smith: What He Thought, and Why it Matters – Jesse Norman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Business Studies, Politics &amp; Economics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37">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Eats, Shoots and Leaves – Lynne Truss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English Language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37">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On Liberty – JS Mill</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Philosophy &amp; ethics and Politics)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37">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The Interpretation of Dreams – Sigmund Freud</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Psychology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37">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Homage to Catalonia – George Orwell</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Spanish, Politics, History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37">
                <a:tc>
                  <a:txBody>
                    <a:bodyPr/>
                    <a:lstStyle/>
                    <a:p>
                      <a:pPr algn="ctr">
                        <a:lnSpc>
                          <a:spcPct val="107000"/>
                        </a:lnSpc>
                        <a:spcAft>
                          <a:spcPts val="0"/>
                        </a:spcAft>
                      </a:pPr>
                      <a:r>
                        <a:rPr lang="en-US" sz="1000">
                          <a:effectLst/>
                          <a:latin typeface="Comic Sans MS" panose="030F0702030302020204" pitchFamily="66" charset="0"/>
                          <a:ea typeface="Calibri" panose="020F0502020204030204" pitchFamily="34" charset="0"/>
                          <a:cs typeface="Times New Roman" panose="02020603050405020304" pitchFamily="18" charset="0"/>
                        </a:rPr>
                        <a:t>On the Road – Jack Kerouac</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dirty="0">
                          <a:effectLst/>
                          <a:latin typeface="Comic Sans MS" panose="030F0702030302020204" pitchFamily="66" charset="0"/>
                          <a:ea typeface="Calibri" panose="020F0502020204030204" pitchFamily="34" charset="0"/>
                          <a:cs typeface="Times New Roman" panose="02020603050405020304" pitchFamily="18" charset="0"/>
                        </a:rPr>
                        <a:t>English Literature and Sociology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179" marR="3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Picture 10"/>
          <p:cNvPicPr>
            <a:picLocks noChangeAspect="1"/>
          </p:cNvPicPr>
          <p:nvPr/>
        </p:nvPicPr>
        <p:blipFill>
          <a:blip r:embed="rId3"/>
          <a:stretch>
            <a:fillRect/>
          </a:stretch>
        </p:blipFill>
        <p:spPr>
          <a:xfrm>
            <a:off x="1886083" y="1896037"/>
            <a:ext cx="1552062" cy="2367412"/>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p:nvPicPr>
        <p:blipFill>
          <a:blip r:embed="rId4"/>
          <a:stretch>
            <a:fillRect/>
          </a:stretch>
        </p:blipFill>
        <p:spPr>
          <a:xfrm>
            <a:off x="649224" y="3729133"/>
            <a:ext cx="1540847" cy="2369053"/>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5"/>
          <a:stretch>
            <a:fillRect/>
          </a:stretch>
        </p:blipFill>
        <p:spPr>
          <a:xfrm>
            <a:off x="9134135" y="336752"/>
            <a:ext cx="1815423" cy="2778823"/>
          </a:xfrm>
          <a:prstGeom prst="rect">
            <a:avLst/>
          </a:prstGeom>
          <a:effectLst>
            <a:outerShdw blurRad="63500" sx="102000" sy="102000" algn="ctr" rotWithShape="0">
              <a:prstClr val="black">
                <a:alpha val="40000"/>
              </a:prstClr>
            </a:outerShdw>
          </a:effectLst>
        </p:spPr>
      </p:pic>
      <p:pic>
        <p:nvPicPr>
          <p:cNvPr id="14" name="Picture 13"/>
          <p:cNvPicPr>
            <a:picLocks noChangeAspect="1"/>
          </p:cNvPicPr>
          <p:nvPr/>
        </p:nvPicPr>
        <p:blipFill>
          <a:blip r:embed="rId6"/>
          <a:stretch>
            <a:fillRect/>
          </a:stretch>
        </p:blipFill>
        <p:spPr>
          <a:xfrm>
            <a:off x="9597361" y="3285040"/>
            <a:ext cx="2028443" cy="31188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22627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383550" y="542651"/>
            <a:ext cx="3552346" cy="1325563"/>
          </a:xfrm>
        </p:spPr>
        <p:txBody>
          <a:bodyPr>
            <a:noAutofit/>
          </a:bodyPr>
          <a:lstStyle/>
          <a:p>
            <a:r>
              <a:rPr lang="en-US" sz="4000" dirty="0" smtClean="0">
                <a:latin typeface="Comic Sans MS" panose="030F0702030302020204" pitchFamily="66" charset="0"/>
              </a:rPr>
              <a:t>Oxford’s Digital Resources</a:t>
            </a:r>
            <a:endParaRPr lang="en-GB" sz="4000" dirty="0"/>
          </a:p>
        </p:txBody>
      </p:sp>
      <p:sp>
        <p:nvSpPr>
          <p:cNvPr id="10" name="Rectangle 9"/>
          <p:cNvSpPr/>
          <p:nvPr/>
        </p:nvSpPr>
        <p:spPr>
          <a:xfrm>
            <a:off x="383550" y="1984669"/>
            <a:ext cx="2542530" cy="600164"/>
          </a:xfrm>
          <a:prstGeom prst="rect">
            <a:avLst/>
          </a:prstGeom>
        </p:spPr>
        <p:txBody>
          <a:bodyPr wrap="square">
            <a:spAutoFit/>
          </a:bodyPr>
          <a:lstStyle/>
          <a:p>
            <a:r>
              <a:rPr lang="en-GB" sz="1100" dirty="0">
                <a:latin typeface="Comic Sans MS" panose="030F0702030302020204" pitchFamily="66" charset="0"/>
                <a:hlinkClick r:id="rId3"/>
              </a:rPr>
              <a:t>https://</a:t>
            </a:r>
            <a:r>
              <a:rPr lang="en-GB" sz="1100" dirty="0" smtClean="0">
                <a:latin typeface="Comic Sans MS" panose="030F0702030302020204" pitchFamily="66" charset="0"/>
                <a:hlinkClick r:id="rId3"/>
              </a:rPr>
              <a:t>www.ox.ac.uk/admissions/undergraduate/increasing-access/ug-digital-resources/students-over-16</a:t>
            </a:r>
            <a:r>
              <a:rPr lang="en-GB" sz="1100" dirty="0" smtClean="0">
                <a:latin typeface="Comic Sans MS" panose="030F0702030302020204" pitchFamily="66" charset="0"/>
              </a:rPr>
              <a:t> </a:t>
            </a:r>
            <a:endParaRPr lang="en-GB" sz="1100" dirty="0">
              <a:latin typeface="Comic Sans MS" panose="030F0702030302020204" pitchFamily="66" charset="0"/>
            </a:endParaRPr>
          </a:p>
        </p:txBody>
      </p:sp>
      <p:pic>
        <p:nvPicPr>
          <p:cNvPr id="11" name="Picture 10"/>
          <p:cNvPicPr>
            <a:picLocks noChangeAspect="1"/>
          </p:cNvPicPr>
          <p:nvPr/>
        </p:nvPicPr>
        <p:blipFill>
          <a:blip r:embed="rId4"/>
          <a:stretch>
            <a:fillRect/>
          </a:stretch>
        </p:blipFill>
        <p:spPr>
          <a:xfrm>
            <a:off x="3337844" y="259578"/>
            <a:ext cx="8527258" cy="6333246"/>
          </a:xfrm>
          <a:prstGeom prst="rect">
            <a:avLst/>
          </a:prstGeom>
        </p:spPr>
      </p:pic>
      <p:sp>
        <p:nvSpPr>
          <p:cNvPr id="9" name="Content Placeholder 7"/>
          <p:cNvSpPr txBox="1">
            <a:spLocks/>
          </p:cNvSpPr>
          <p:nvPr/>
        </p:nvSpPr>
        <p:spPr>
          <a:xfrm>
            <a:off x="0" y="620765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
        <p:nvSpPr>
          <p:cNvPr id="12" name="Rectangle 11"/>
          <p:cNvSpPr/>
          <p:nvPr/>
        </p:nvSpPr>
        <p:spPr>
          <a:xfrm>
            <a:off x="383550" y="2633454"/>
            <a:ext cx="2803408" cy="3831818"/>
          </a:xfrm>
          <a:prstGeom prst="rect">
            <a:avLst/>
          </a:prstGeom>
        </p:spPr>
        <p:txBody>
          <a:bodyPr wrap="square">
            <a:spAutoFit/>
          </a:bodyPr>
          <a:lstStyle/>
          <a:p>
            <a:r>
              <a:rPr lang="en-GB" sz="1400" b="1" i="1" dirty="0" smtClean="0">
                <a:latin typeface="Comic Sans MS" panose="030F0702030302020204" pitchFamily="66" charset="0"/>
              </a:rPr>
              <a:t>What’s available?</a:t>
            </a:r>
          </a:p>
          <a:p>
            <a:endParaRPr lang="en-US" sz="1400" b="1" u="sng" dirty="0">
              <a:latin typeface="Comic Sans MS" panose="030F0702030302020204" pitchFamily="66" charset="0"/>
            </a:endParaRPr>
          </a:p>
          <a:p>
            <a:r>
              <a:rPr lang="en-US" sz="1400" b="1" u="sng" dirty="0" smtClean="0">
                <a:latin typeface="Comic Sans MS" panose="030F0702030302020204" pitchFamily="66" charset="0"/>
              </a:rPr>
              <a:t>Resources from Oxford</a:t>
            </a:r>
          </a:p>
          <a:p>
            <a:pPr marL="171450" indent="-171450">
              <a:buFontTx/>
              <a:buChar char="-"/>
            </a:pPr>
            <a:r>
              <a:rPr lang="en-US" sz="1400" dirty="0" err="1" smtClean="0">
                <a:latin typeface="Comic Sans MS" panose="030F0702030302020204" pitchFamily="66" charset="0"/>
              </a:rPr>
              <a:t>Oxplore</a:t>
            </a:r>
            <a:endParaRPr lang="en-US" sz="1400" dirty="0" smtClean="0">
              <a:latin typeface="Comic Sans MS" panose="030F0702030302020204" pitchFamily="66" charset="0"/>
            </a:endParaRPr>
          </a:p>
          <a:p>
            <a:pPr marL="171450" indent="-171450">
              <a:buFontTx/>
              <a:buChar char="-"/>
            </a:pPr>
            <a:r>
              <a:rPr lang="en-US" sz="1400" dirty="0" smtClean="0">
                <a:latin typeface="Comic Sans MS" panose="030F0702030302020204" pitchFamily="66" charset="0"/>
              </a:rPr>
              <a:t>Subject Specific (see right – in </a:t>
            </a:r>
            <a:r>
              <a:rPr lang="en-US" sz="1400" dirty="0" err="1" smtClean="0">
                <a:latin typeface="Comic Sans MS" panose="030F0702030302020204" pitchFamily="66" charset="0"/>
              </a:rPr>
              <a:t>uni</a:t>
            </a:r>
            <a:r>
              <a:rPr lang="en-US" sz="1400" dirty="0" smtClean="0">
                <a:latin typeface="Comic Sans MS" panose="030F0702030302020204" pitchFamily="66" charset="0"/>
              </a:rPr>
              <a:t>)</a:t>
            </a:r>
          </a:p>
          <a:p>
            <a:pPr marL="171450" indent="-171450">
              <a:buFontTx/>
              <a:buChar char="-"/>
            </a:pPr>
            <a:r>
              <a:rPr lang="en-US" sz="1400" dirty="0" smtClean="0">
                <a:latin typeface="Comic Sans MS" panose="030F0702030302020204" pitchFamily="66" charset="0"/>
              </a:rPr>
              <a:t>General Resources</a:t>
            </a:r>
          </a:p>
          <a:p>
            <a:pPr marL="171450" indent="-171450">
              <a:buFontTx/>
              <a:buChar char="-"/>
            </a:pPr>
            <a:r>
              <a:rPr lang="en-US" sz="1400" dirty="0" smtClean="0">
                <a:latin typeface="Comic Sans MS" panose="030F0702030302020204" pitchFamily="66" charset="0"/>
              </a:rPr>
              <a:t>Applying to Oxford (for all top unis)</a:t>
            </a:r>
          </a:p>
          <a:p>
            <a:endParaRPr lang="en-US" sz="1400" dirty="0">
              <a:latin typeface="Comic Sans MS" panose="030F0702030302020204" pitchFamily="66" charset="0"/>
            </a:endParaRPr>
          </a:p>
          <a:p>
            <a:r>
              <a:rPr lang="en-US" sz="1400" b="1" u="sng" dirty="0" smtClean="0">
                <a:latin typeface="Comic Sans MS" panose="030F0702030302020204" pitchFamily="66" charset="0"/>
              </a:rPr>
              <a:t>Recommended External Resources</a:t>
            </a:r>
          </a:p>
          <a:p>
            <a:pPr marL="171450" indent="-171450">
              <a:buFontTx/>
              <a:buChar char="-"/>
            </a:pPr>
            <a:r>
              <a:rPr lang="en-US" sz="1400" dirty="0" smtClean="0">
                <a:latin typeface="Comic Sans MS" panose="030F0702030302020204" pitchFamily="66" charset="0"/>
              </a:rPr>
              <a:t>General Resources</a:t>
            </a:r>
          </a:p>
          <a:p>
            <a:pPr marL="171450" indent="-171450">
              <a:buFontTx/>
              <a:buChar char="-"/>
            </a:pPr>
            <a:r>
              <a:rPr lang="en-US" sz="1400" dirty="0" smtClean="0">
                <a:latin typeface="Comic Sans MS" panose="030F0702030302020204" pitchFamily="66" charset="0"/>
              </a:rPr>
              <a:t>Museums and Galleries</a:t>
            </a:r>
          </a:p>
          <a:p>
            <a:pPr marL="171450" indent="-171450">
              <a:buFontTx/>
              <a:buChar char="-"/>
            </a:pPr>
            <a:r>
              <a:rPr lang="en-US" sz="1400" dirty="0" smtClean="0">
                <a:latin typeface="Comic Sans MS" panose="030F0702030302020204" pitchFamily="66" charset="0"/>
              </a:rPr>
              <a:t>Subject Specific (external)</a:t>
            </a:r>
          </a:p>
          <a:p>
            <a:pPr marL="171450" indent="-171450">
              <a:buFontTx/>
              <a:buChar char="-"/>
            </a:pPr>
            <a:endParaRPr lang="en-US" sz="1100" dirty="0" smtClean="0">
              <a:latin typeface="Comic Sans MS" panose="030F0702030302020204" pitchFamily="66" charset="0"/>
            </a:endParaRPr>
          </a:p>
          <a:p>
            <a:pPr marL="171450" indent="-171450">
              <a:buFontTx/>
              <a:buChar char="-"/>
            </a:pPr>
            <a:endParaRPr lang="en-US" sz="1100" dirty="0" smtClean="0">
              <a:latin typeface="Comic Sans MS" panose="030F0702030302020204" pitchFamily="66" charset="0"/>
            </a:endParaRPr>
          </a:p>
          <a:p>
            <a:pPr marL="171450" indent="-171450">
              <a:buFontTx/>
              <a:buChar char="-"/>
            </a:pPr>
            <a:endParaRPr lang="en-GB" sz="1100" dirty="0">
              <a:latin typeface="Comic Sans MS" panose="030F0702030302020204" pitchFamily="66" charset="0"/>
            </a:endParaRPr>
          </a:p>
        </p:txBody>
      </p:sp>
    </p:spTree>
    <p:extLst>
      <p:ext uri="{BB962C8B-B14F-4D97-AF65-F5344CB8AC3E}">
        <p14:creationId xmlns:p14="http://schemas.microsoft.com/office/powerpoint/2010/main" val="3831728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55084" y="228599"/>
            <a:ext cx="8735164" cy="6391657"/>
          </a:xfrm>
          <a:prstGeom prst="rect">
            <a:avLst/>
          </a:prstGeom>
        </p:spPr>
      </p:pic>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383550" y="381068"/>
            <a:ext cx="3552346" cy="1325563"/>
          </a:xfrm>
        </p:spPr>
        <p:txBody>
          <a:bodyPr>
            <a:noAutofit/>
          </a:bodyPr>
          <a:lstStyle/>
          <a:p>
            <a:r>
              <a:rPr lang="en-US" sz="3600" dirty="0" smtClean="0">
                <a:latin typeface="Comic Sans MS" panose="030F0702030302020204" pitchFamily="66" charset="0"/>
              </a:rPr>
              <a:t>Oxford’s Events</a:t>
            </a:r>
            <a:endParaRPr lang="en-GB" sz="3600" dirty="0"/>
          </a:p>
        </p:txBody>
      </p:sp>
      <p:sp>
        <p:nvSpPr>
          <p:cNvPr id="10" name="Rectangle 9"/>
          <p:cNvSpPr/>
          <p:nvPr/>
        </p:nvSpPr>
        <p:spPr>
          <a:xfrm>
            <a:off x="383550" y="1984669"/>
            <a:ext cx="2542530" cy="600164"/>
          </a:xfrm>
          <a:prstGeom prst="rect">
            <a:avLst/>
          </a:prstGeom>
        </p:spPr>
        <p:txBody>
          <a:bodyPr wrap="square">
            <a:spAutoFit/>
          </a:bodyPr>
          <a:lstStyle/>
          <a:p>
            <a:r>
              <a:rPr lang="en-GB" sz="1100" dirty="0">
                <a:latin typeface="Comic Sans MS" panose="030F0702030302020204" pitchFamily="66" charset="0"/>
                <a:hlinkClick r:id="rId4"/>
              </a:rPr>
              <a:t>https://</a:t>
            </a:r>
            <a:r>
              <a:rPr lang="en-GB" sz="1100" dirty="0" smtClean="0">
                <a:latin typeface="Comic Sans MS" panose="030F0702030302020204" pitchFamily="66" charset="0"/>
                <a:hlinkClick r:id="rId4"/>
              </a:rPr>
              <a:t>www.ox.ac.uk/admissions/undergraduate/increasing-access/events-calendar</a:t>
            </a:r>
            <a:r>
              <a:rPr lang="en-GB" sz="1100" dirty="0" smtClean="0">
                <a:latin typeface="Comic Sans MS" panose="030F0702030302020204" pitchFamily="66" charset="0"/>
              </a:rPr>
              <a:t> </a:t>
            </a:r>
            <a:endParaRPr lang="en-GB" sz="1100" dirty="0">
              <a:latin typeface="Comic Sans MS" panose="030F0702030302020204" pitchFamily="66" charset="0"/>
            </a:endParaRPr>
          </a:p>
        </p:txBody>
      </p:sp>
      <p:sp>
        <p:nvSpPr>
          <p:cNvPr id="9" name="Content Placeholder 7"/>
          <p:cNvSpPr txBox="1">
            <a:spLocks/>
          </p:cNvSpPr>
          <p:nvPr/>
        </p:nvSpPr>
        <p:spPr>
          <a:xfrm>
            <a:off x="0" y="620765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3715295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68048" y="265176"/>
            <a:ext cx="8689624" cy="6254496"/>
          </a:xfrm>
          <a:prstGeom prst="rect">
            <a:avLst/>
          </a:prstGeom>
        </p:spPr>
      </p:pic>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390032" y="591380"/>
            <a:ext cx="2780274" cy="1325563"/>
          </a:xfrm>
        </p:spPr>
        <p:txBody>
          <a:bodyPr>
            <a:noAutofit/>
          </a:bodyPr>
          <a:lstStyle/>
          <a:p>
            <a:r>
              <a:rPr lang="en-US" sz="3200" dirty="0" smtClean="0">
                <a:latin typeface="Comic Sans MS" panose="030F0702030302020204" pitchFamily="66" charset="0"/>
              </a:rPr>
              <a:t>Student Ladder Bank of  Competitions</a:t>
            </a:r>
            <a:endParaRPr lang="en-GB" sz="3200" dirty="0"/>
          </a:p>
        </p:txBody>
      </p:sp>
      <p:sp>
        <p:nvSpPr>
          <p:cNvPr id="10" name="Rectangle 9"/>
          <p:cNvSpPr/>
          <p:nvPr/>
        </p:nvSpPr>
        <p:spPr>
          <a:xfrm>
            <a:off x="390032" y="2286421"/>
            <a:ext cx="2542530" cy="3908762"/>
          </a:xfrm>
          <a:prstGeom prst="rect">
            <a:avLst/>
          </a:prstGeom>
        </p:spPr>
        <p:txBody>
          <a:bodyPr wrap="square">
            <a:spAutoFit/>
          </a:bodyPr>
          <a:lstStyle/>
          <a:p>
            <a:r>
              <a:rPr lang="en-GB" sz="1100" dirty="0">
                <a:latin typeface="Comic Sans MS" panose="030F0702030302020204" pitchFamily="66" charset="0"/>
                <a:hlinkClick r:id="rId4"/>
              </a:rPr>
              <a:t>https://www.studentladder.co.uk/year-12/entering-competitions</a:t>
            </a:r>
            <a:r>
              <a:rPr lang="en-GB" sz="1100" dirty="0" smtClean="0">
                <a:latin typeface="Comic Sans MS" panose="030F0702030302020204" pitchFamily="66" charset="0"/>
                <a:hlinkClick r:id="rId4"/>
              </a:rPr>
              <a:t>/</a:t>
            </a:r>
            <a:r>
              <a:rPr lang="en-GB" sz="1100" dirty="0" smtClean="0">
                <a:latin typeface="Comic Sans MS" panose="030F0702030302020204" pitchFamily="66" charset="0"/>
              </a:rPr>
              <a:t> </a:t>
            </a:r>
          </a:p>
          <a:p>
            <a:endParaRPr lang="en-US" sz="1100" dirty="0">
              <a:latin typeface="Comic Sans MS" panose="030F0702030302020204" pitchFamily="66" charset="0"/>
            </a:endParaRPr>
          </a:p>
          <a:p>
            <a:r>
              <a:rPr lang="en-US" sz="1400" b="1" u="sng" dirty="0" smtClean="0">
                <a:latin typeface="Comic Sans MS" panose="030F0702030302020204" pitchFamily="66" charset="0"/>
              </a:rPr>
              <a:t>Why take part in competitions?</a:t>
            </a:r>
          </a:p>
          <a:p>
            <a:endParaRPr lang="en-US" sz="1400" dirty="0">
              <a:latin typeface="Comic Sans MS" panose="030F0702030302020204" pitchFamily="66" charset="0"/>
            </a:endParaRPr>
          </a:p>
          <a:p>
            <a:pPr marL="171450" indent="-171450">
              <a:buFontTx/>
              <a:buChar char="-"/>
            </a:pPr>
            <a:r>
              <a:rPr lang="en-US" sz="1400" dirty="0" smtClean="0">
                <a:latin typeface="Comic Sans MS" panose="030F0702030302020204" pitchFamily="66" charset="0"/>
              </a:rPr>
              <a:t>Show your competitive edge.</a:t>
            </a:r>
          </a:p>
          <a:p>
            <a:pPr marL="171450" indent="-171450">
              <a:buFontTx/>
              <a:buChar char="-"/>
            </a:pPr>
            <a:r>
              <a:rPr lang="en-US" sz="1400" dirty="0" smtClean="0">
                <a:latin typeface="Comic Sans MS" panose="030F0702030302020204" pitchFamily="66" charset="0"/>
              </a:rPr>
              <a:t>Show your qualities and skills.</a:t>
            </a:r>
          </a:p>
          <a:p>
            <a:pPr marL="171450" indent="-171450">
              <a:buFontTx/>
              <a:buChar char="-"/>
            </a:pPr>
            <a:r>
              <a:rPr lang="en-US" sz="1400" dirty="0" smtClean="0">
                <a:latin typeface="Comic Sans MS" panose="030F0702030302020204" pitchFamily="66" charset="0"/>
              </a:rPr>
              <a:t>Show the creative talent you have in your discipline.</a:t>
            </a:r>
          </a:p>
          <a:p>
            <a:pPr marL="171450" indent="-171450">
              <a:buFontTx/>
              <a:buChar char="-"/>
            </a:pPr>
            <a:r>
              <a:rPr lang="en-US" sz="1400" dirty="0" smtClean="0">
                <a:latin typeface="Comic Sans MS" panose="030F0702030302020204" pitchFamily="66" charset="0"/>
              </a:rPr>
              <a:t>Develop the highest of thinking skills with composition.</a:t>
            </a:r>
          </a:p>
          <a:p>
            <a:pPr marL="171450" indent="-171450">
              <a:buFontTx/>
              <a:buChar char="-"/>
            </a:pPr>
            <a:r>
              <a:rPr lang="en-US" sz="1400" dirty="0" smtClean="0">
                <a:latin typeface="Comic Sans MS" panose="030F0702030302020204" pitchFamily="66" charset="0"/>
              </a:rPr>
              <a:t>Practice makes perfect.</a:t>
            </a:r>
          </a:p>
          <a:p>
            <a:endParaRPr lang="en-US" sz="1100" dirty="0" smtClean="0">
              <a:latin typeface="Comic Sans MS" panose="030F0702030302020204" pitchFamily="66" charset="0"/>
            </a:endParaRPr>
          </a:p>
          <a:p>
            <a:endParaRPr lang="en-US" sz="1100" dirty="0">
              <a:latin typeface="Comic Sans MS" panose="030F0702030302020204" pitchFamily="66" charset="0"/>
            </a:endParaRPr>
          </a:p>
          <a:p>
            <a:endParaRPr lang="en-GB" sz="1100" dirty="0">
              <a:latin typeface="Comic Sans MS" panose="030F0702030302020204" pitchFamily="66" charset="0"/>
            </a:endParaRPr>
          </a:p>
        </p:txBody>
      </p:sp>
      <p:sp>
        <p:nvSpPr>
          <p:cNvPr id="9" name="Content Placeholder 7"/>
          <p:cNvSpPr txBox="1">
            <a:spLocks/>
          </p:cNvSpPr>
          <p:nvPr/>
        </p:nvSpPr>
        <p:spPr>
          <a:xfrm>
            <a:off x="0" y="620765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1045083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8540" y="237744"/>
            <a:ext cx="8418617" cy="6373368"/>
          </a:xfrm>
          <a:prstGeom prst="rect">
            <a:avLst/>
          </a:prstGeom>
        </p:spPr>
      </p:pic>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383550" y="381068"/>
            <a:ext cx="3552346" cy="1325563"/>
          </a:xfrm>
        </p:spPr>
        <p:txBody>
          <a:bodyPr>
            <a:noAutofit/>
          </a:bodyPr>
          <a:lstStyle/>
          <a:p>
            <a:r>
              <a:rPr lang="en-US" sz="3600" dirty="0" smtClean="0">
                <a:latin typeface="Comic Sans MS" panose="030F0702030302020204" pitchFamily="66" charset="0"/>
              </a:rPr>
              <a:t>Oxford’s Competitions</a:t>
            </a:r>
            <a:endParaRPr lang="en-GB" sz="3600" dirty="0"/>
          </a:p>
        </p:txBody>
      </p:sp>
      <p:sp>
        <p:nvSpPr>
          <p:cNvPr id="10" name="Rectangle 9"/>
          <p:cNvSpPr/>
          <p:nvPr/>
        </p:nvSpPr>
        <p:spPr>
          <a:xfrm>
            <a:off x="383550" y="1984669"/>
            <a:ext cx="2542530" cy="769441"/>
          </a:xfrm>
          <a:prstGeom prst="rect">
            <a:avLst/>
          </a:prstGeom>
        </p:spPr>
        <p:txBody>
          <a:bodyPr wrap="square">
            <a:spAutoFit/>
          </a:bodyPr>
          <a:lstStyle/>
          <a:p>
            <a:r>
              <a:rPr lang="en-GB" sz="1100" dirty="0">
                <a:latin typeface="Comic Sans MS" panose="030F0702030302020204" pitchFamily="66" charset="0"/>
                <a:hlinkClick r:id="rId4"/>
              </a:rPr>
              <a:t>https://</a:t>
            </a:r>
            <a:r>
              <a:rPr lang="en-GB" sz="1100" dirty="0" smtClean="0">
                <a:latin typeface="Comic Sans MS" panose="030F0702030302020204" pitchFamily="66" charset="0"/>
                <a:hlinkClick r:id="rId4"/>
              </a:rPr>
              <a:t>www.ox.ac.uk/admissions/undergraduate/applying-to-oxford/teachers/academic-competitions-schools-and-colleges</a:t>
            </a:r>
            <a:r>
              <a:rPr lang="en-GB" sz="1100" dirty="0" smtClean="0">
                <a:latin typeface="Comic Sans MS" panose="030F0702030302020204" pitchFamily="66" charset="0"/>
              </a:rPr>
              <a:t> </a:t>
            </a:r>
            <a:endParaRPr lang="en-GB" sz="1100" dirty="0">
              <a:latin typeface="Comic Sans MS" panose="030F0702030302020204" pitchFamily="66" charset="0"/>
            </a:endParaRPr>
          </a:p>
        </p:txBody>
      </p:sp>
      <p:sp>
        <p:nvSpPr>
          <p:cNvPr id="9" name="Content Placeholder 7"/>
          <p:cNvSpPr txBox="1">
            <a:spLocks/>
          </p:cNvSpPr>
          <p:nvPr/>
        </p:nvSpPr>
        <p:spPr>
          <a:xfrm>
            <a:off x="0" y="620765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541105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Autofit/>
          </a:bodyPr>
          <a:lstStyle/>
          <a:p>
            <a:r>
              <a:rPr lang="en-US" sz="4800" dirty="0" err="1" smtClean="0">
                <a:latin typeface="Comic Sans MS" panose="030F0702030302020204" pitchFamily="66" charset="0"/>
              </a:rPr>
              <a:t>Oxplore</a:t>
            </a:r>
            <a:endParaRPr lang="en-GB" sz="4800" dirty="0"/>
          </a:p>
        </p:txBody>
      </p:sp>
      <p:sp>
        <p:nvSpPr>
          <p:cNvPr id="2" name="Content Placeholder 1"/>
          <p:cNvSpPr>
            <a:spLocks noGrp="1"/>
          </p:cNvSpPr>
          <p:nvPr>
            <p:ph idx="1"/>
          </p:nvPr>
        </p:nvSpPr>
        <p:spPr/>
        <p:txBody>
          <a:bodyPr>
            <a:normAutofit/>
          </a:bodyPr>
          <a:lstStyle/>
          <a:p>
            <a:r>
              <a:rPr lang="en-GB" dirty="0">
                <a:latin typeface="Comic Sans MS" panose="030F0702030302020204" pitchFamily="66" charset="0"/>
                <a:hlinkClick r:id="rId4"/>
              </a:rPr>
              <a:t>https://oxplore.org</a:t>
            </a:r>
            <a:r>
              <a:rPr lang="en-GB" dirty="0" smtClean="0">
                <a:latin typeface="Comic Sans MS" panose="030F0702030302020204" pitchFamily="66" charset="0"/>
                <a:hlinkClick r:id="rId4"/>
              </a:rPr>
              <a:t>/</a:t>
            </a:r>
            <a:endParaRPr lang="en-GB" dirty="0" smtClean="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hlinkClick r:id="rId5"/>
              </a:rPr>
              <a:t>https://</a:t>
            </a:r>
            <a:r>
              <a:rPr lang="en-US" dirty="0" smtClean="0">
                <a:latin typeface="Comic Sans MS" panose="030F0702030302020204" pitchFamily="66" charset="0"/>
                <a:hlinkClick r:id="rId5"/>
              </a:rPr>
              <a:t>youtu.be/oFdh7xk3FgE</a:t>
            </a:r>
            <a:r>
              <a:rPr lang="en-US" dirty="0" smtClean="0">
                <a:latin typeface="Comic Sans MS" panose="030F0702030302020204" pitchFamily="66" charset="0"/>
              </a:rPr>
              <a:t> How does it work?</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GB" dirty="0" smtClean="0">
              <a:latin typeface="Comic Sans MS" panose="030F0702030302020204" pitchFamily="66" charset="0"/>
            </a:endParaRPr>
          </a:p>
        </p:txBody>
      </p:sp>
      <p:pic>
        <p:nvPicPr>
          <p:cNvPr id="9218" name="Picture 2" descr="Image result for oxpl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7777" y="4319621"/>
            <a:ext cx="2143125" cy="21431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532553" y="3532340"/>
            <a:ext cx="3446340" cy="3040888"/>
          </a:xfrm>
          <a:prstGeom prst="rect">
            <a:avLst/>
          </a:prstGeom>
        </p:spPr>
      </p:pic>
      <p:sp>
        <p:nvSpPr>
          <p:cNvPr id="8" name="TextBox 7"/>
          <p:cNvSpPr txBox="1"/>
          <p:nvPr/>
        </p:nvSpPr>
        <p:spPr>
          <a:xfrm>
            <a:off x="4478837" y="3713956"/>
            <a:ext cx="5010411" cy="2677656"/>
          </a:xfrm>
          <a:prstGeom prst="rect">
            <a:avLst/>
          </a:prstGeom>
          <a:noFill/>
        </p:spPr>
        <p:txBody>
          <a:bodyPr wrap="square" rtlCol="0">
            <a:spAutoFit/>
          </a:bodyPr>
          <a:lstStyle/>
          <a:p>
            <a:r>
              <a:rPr lang="en-US" sz="2800" i="1" dirty="0" smtClean="0">
                <a:latin typeface="Comic Sans MS" panose="030F0702030302020204" pitchFamily="66" charset="0"/>
              </a:rPr>
              <a:t>Choose a question, select an answer and delve into  the curated information that </a:t>
            </a:r>
            <a:r>
              <a:rPr lang="en-US" sz="2800" i="1" dirty="0" err="1" smtClean="0">
                <a:latin typeface="Comic Sans MS" panose="030F0702030302020204" pitchFamily="66" charset="0"/>
              </a:rPr>
              <a:t>Oxplore</a:t>
            </a:r>
            <a:r>
              <a:rPr lang="en-US" sz="2800" i="1" dirty="0" smtClean="0">
                <a:latin typeface="Comic Sans MS" panose="030F0702030302020204" pitchFamily="66" charset="0"/>
              </a:rPr>
              <a:t> have provided to support arguments from both sides.</a:t>
            </a:r>
            <a:endParaRPr lang="en-GB" sz="2800" i="1" dirty="0">
              <a:latin typeface="Comic Sans MS" panose="030F0702030302020204" pitchFamily="66" charset="0"/>
            </a:endParaRPr>
          </a:p>
        </p:txBody>
      </p:sp>
      <p:sp>
        <p:nvSpPr>
          <p:cNvPr id="9" name="Explosion 2 8"/>
          <p:cNvSpPr/>
          <p:nvPr/>
        </p:nvSpPr>
        <p:spPr>
          <a:xfrm>
            <a:off x="5613823" y="-46859"/>
            <a:ext cx="4203264" cy="281665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mic Sans MS" panose="030F0702030302020204" pitchFamily="66" charset="0"/>
              </a:rPr>
              <a:t>Use the template on the next page to make notes.</a:t>
            </a:r>
            <a:endParaRPr lang="en-GB" dirty="0">
              <a:latin typeface="Comic Sans MS" panose="030F0702030302020204" pitchFamily="66" charset="0"/>
            </a:endParaRPr>
          </a:p>
        </p:txBody>
      </p:sp>
      <p:sp>
        <p:nvSpPr>
          <p:cNvPr id="11"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30055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664464" y="656661"/>
            <a:ext cx="10515600" cy="1325563"/>
          </a:xfrm>
        </p:spPr>
        <p:txBody>
          <a:bodyPr>
            <a:noAutofit/>
          </a:bodyPr>
          <a:lstStyle/>
          <a:p>
            <a:r>
              <a:rPr lang="en-US" sz="4800" dirty="0" smtClean="0">
                <a:latin typeface="Comic Sans MS" panose="030F0702030302020204" pitchFamily="66" charset="0"/>
              </a:rPr>
              <a:t/>
            </a:r>
            <a:br>
              <a:rPr lang="en-US" sz="4800" dirty="0" smtClean="0">
                <a:latin typeface="Comic Sans MS" panose="030F0702030302020204" pitchFamily="66" charset="0"/>
              </a:rPr>
            </a:br>
            <a:r>
              <a:rPr lang="en-US" sz="4800" dirty="0" smtClean="0">
                <a:latin typeface="Comic Sans MS" panose="030F0702030302020204" pitchFamily="66" charset="0"/>
              </a:rPr>
              <a:t>Critical Thinking</a:t>
            </a:r>
            <a:r>
              <a:rPr lang="en-US" sz="4800" dirty="0">
                <a:latin typeface="Comic Sans MS" panose="030F0702030302020204" pitchFamily="66" charset="0"/>
              </a:rPr>
              <a:t/>
            </a:r>
            <a:br>
              <a:rPr lang="en-US" sz="4800" dirty="0">
                <a:latin typeface="Comic Sans MS" panose="030F0702030302020204" pitchFamily="66" charset="0"/>
              </a:rPr>
            </a:br>
            <a:endParaRPr lang="en-GB" sz="4800" dirty="0"/>
          </a:p>
        </p:txBody>
      </p:sp>
      <p:sp>
        <p:nvSpPr>
          <p:cNvPr id="2" name="Content Placeholder 1"/>
          <p:cNvSpPr>
            <a:spLocks noGrp="1"/>
          </p:cNvSpPr>
          <p:nvPr>
            <p:ph idx="1"/>
          </p:nvPr>
        </p:nvSpPr>
        <p:spPr>
          <a:xfrm>
            <a:off x="519462" y="1587881"/>
            <a:ext cx="6248400" cy="4351338"/>
          </a:xfrm>
        </p:spPr>
        <p:txBody>
          <a:bodyPr>
            <a:normAutofit/>
          </a:bodyPr>
          <a:lstStyle/>
          <a:p>
            <a:endParaRPr lang="en-US" dirty="0" smtClean="0">
              <a:latin typeface="Comic Sans MS" panose="030F0702030302020204" pitchFamily="66" charset="0"/>
            </a:endParaRPr>
          </a:p>
          <a:p>
            <a:endParaRPr lang="en-US" dirty="0">
              <a:latin typeface="Comic Sans MS" panose="030F0702030302020204" pitchFamily="66" charset="0"/>
            </a:endParaRPr>
          </a:p>
          <a:p>
            <a:r>
              <a:rPr lang="en-US" dirty="0" smtClean="0">
                <a:latin typeface="Comic Sans MS" panose="030F0702030302020204" pitchFamily="66" charset="0"/>
              </a:rPr>
              <a:t>Thursday – 8am – A5 with Mr Clark</a:t>
            </a:r>
          </a:p>
          <a:p>
            <a:endParaRPr lang="en-US" dirty="0">
              <a:latin typeface="Comic Sans MS" panose="030F0702030302020204" pitchFamily="66" charset="0"/>
            </a:endParaRPr>
          </a:p>
          <a:p>
            <a:r>
              <a:rPr lang="en-US" dirty="0" smtClean="0">
                <a:latin typeface="Comic Sans MS" panose="030F0702030302020204" pitchFamily="66" charset="0"/>
              </a:rPr>
              <a:t>“The study of ‘logic’ in order to seek truth”.</a:t>
            </a:r>
          </a:p>
          <a:p>
            <a:endParaRPr lang="en-US" dirty="0">
              <a:latin typeface="Comic Sans MS" panose="030F0702030302020204" pitchFamily="66" charset="0"/>
            </a:endParaRPr>
          </a:p>
          <a:p>
            <a:r>
              <a:rPr lang="en-US" dirty="0" smtClean="0">
                <a:latin typeface="Comic Sans MS" panose="030F0702030302020204" pitchFamily="66" charset="0"/>
              </a:rPr>
              <a:t>Essential for the Oxbridge, LNAT, BMAT, UCAT and achieving A*-B.</a:t>
            </a:r>
            <a:endParaRPr lang="en-US" dirty="0">
              <a:latin typeface="Comic Sans MS" panose="030F0702030302020204" pitchFamily="66" charset="0"/>
            </a:endParaRPr>
          </a:p>
          <a:p>
            <a:endParaRPr lang="en-GB" dirty="0"/>
          </a:p>
          <a:p>
            <a:endParaRPr lang="en-GB" dirty="0" smtClean="0">
              <a:latin typeface="Comic Sans MS" panose="030F0702030302020204" pitchFamily="66" charset="0"/>
            </a:endParaRPr>
          </a:p>
        </p:txBody>
      </p:sp>
      <p:sp>
        <p:nvSpPr>
          <p:cNvPr id="8" name="Content Placeholder 7"/>
          <p:cNvSpPr txBox="1">
            <a:spLocks/>
          </p:cNvSpPr>
          <p:nvPr/>
        </p:nvSpPr>
        <p:spPr>
          <a:xfrm>
            <a:off x="0" y="620765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8089972" y="3931920"/>
            <a:ext cx="3594922" cy="2530825"/>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4"/>
          <a:stretch>
            <a:fillRect/>
          </a:stretch>
        </p:blipFill>
        <p:spPr>
          <a:xfrm rot="1326311">
            <a:off x="6297945" y="985611"/>
            <a:ext cx="5652729" cy="23867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784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Think, Pair &amp; Share:</a:t>
            </a:r>
            <a:endParaRPr lang="en-GB" dirty="0">
              <a:latin typeface="Comic Sans MS" panose="030F0702030302020204" pitchFamily="66" charset="0"/>
            </a:endParaRPr>
          </a:p>
        </p:txBody>
      </p:sp>
      <p:sp>
        <p:nvSpPr>
          <p:cNvPr id="8" name="Content Placeholder 7"/>
          <p:cNvSpPr>
            <a:spLocks noGrp="1"/>
          </p:cNvSpPr>
          <p:nvPr>
            <p:ph idx="1"/>
          </p:nvPr>
        </p:nvSpPr>
        <p:spPr/>
        <p:txBody>
          <a:bodyPr/>
          <a:lstStyle/>
          <a:p>
            <a:r>
              <a:rPr lang="en-US" dirty="0" smtClean="0">
                <a:latin typeface="Comic Sans MS" panose="030F0702030302020204" pitchFamily="66" charset="0"/>
              </a:rPr>
              <a:t>What does the term ‘extracurricular’ mean?</a:t>
            </a:r>
          </a:p>
          <a:p>
            <a:endParaRPr lang="en-US" dirty="0">
              <a:latin typeface="Comic Sans MS" panose="030F0702030302020204" pitchFamily="66" charset="0"/>
            </a:endParaRPr>
          </a:p>
          <a:p>
            <a:r>
              <a:rPr lang="en-US" dirty="0" smtClean="0">
                <a:latin typeface="Comic Sans MS" panose="030F0702030302020204" pitchFamily="66" charset="0"/>
              </a:rPr>
              <a:t>Give 3 examples of ‘extracurricular’ activities in which you have taken part throughout your life. How have they helped to develop your knowledge or skills?</a:t>
            </a:r>
          </a:p>
          <a:p>
            <a:endParaRPr lang="en-US" dirty="0">
              <a:latin typeface="Comic Sans MS" panose="030F0702030302020204" pitchFamily="66" charset="0"/>
            </a:endParaRPr>
          </a:p>
          <a:p>
            <a:r>
              <a:rPr lang="en-US" dirty="0" smtClean="0">
                <a:latin typeface="Comic Sans MS" panose="030F0702030302020204" pitchFamily="66" charset="0"/>
              </a:rPr>
              <a:t>Using your knowledge of the term extracurricular, what do you think ‘</a:t>
            </a:r>
            <a:r>
              <a:rPr lang="en-US" dirty="0" err="1" smtClean="0">
                <a:latin typeface="Comic Sans MS" panose="030F0702030302020204" pitchFamily="66" charset="0"/>
              </a:rPr>
              <a:t>supercurricular</a:t>
            </a:r>
            <a:r>
              <a:rPr lang="en-US" dirty="0" smtClean="0">
                <a:latin typeface="Comic Sans MS" panose="030F0702030302020204" pitchFamily="66" charset="0"/>
              </a:rPr>
              <a:t>’ could refer to?</a:t>
            </a:r>
            <a:endParaRPr lang="en-GB" dirty="0">
              <a:latin typeface="Comic Sans MS" panose="030F0702030302020204" pitchFamily="66" charset="0"/>
            </a:endParaRPr>
          </a:p>
        </p:txBody>
      </p:sp>
    </p:spTree>
    <p:extLst>
      <p:ext uri="{BB962C8B-B14F-4D97-AF65-F5344CB8AC3E}">
        <p14:creationId xmlns:p14="http://schemas.microsoft.com/office/powerpoint/2010/main" val="1370423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279748" y="236532"/>
            <a:ext cx="5532329" cy="6401753"/>
          </a:xfrm>
          <a:prstGeom prst="rect">
            <a:avLst/>
          </a:prstGeom>
        </p:spPr>
        <p:txBody>
          <a:bodyPr wrap="square">
            <a:spAutoFit/>
          </a:bodyPr>
          <a:lstStyle/>
          <a:p>
            <a:r>
              <a:rPr lang="en-US" sz="1600" b="1" i="1" u="sng" dirty="0">
                <a:latin typeface="Comic Sans MS" panose="030F0702030302020204" pitchFamily="66" charset="0"/>
              </a:rPr>
              <a:t>Crash Course Subject Playlists: </a:t>
            </a:r>
          </a:p>
          <a:p>
            <a:endParaRPr lang="en-US" sz="1600" dirty="0">
              <a:latin typeface="Comic Sans MS" panose="030F0702030302020204" pitchFamily="66" charset="0"/>
            </a:endParaRPr>
          </a:p>
          <a:p>
            <a:r>
              <a:rPr lang="en-US" sz="1600" dirty="0">
                <a:latin typeface="Comic Sans MS" panose="030F0702030302020204" pitchFamily="66" charset="0"/>
              </a:rPr>
              <a:t>Anatomy - </a:t>
            </a:r>
            <a:r>
              <a:rPr lang="en-US" sz="1600" dirty="0">
                <a:latin typeface="Comic Sans MS" panose="030F0702030302020204" pitchFamily="66" charset="0"/>
                <a:hlinkClick r:id="rId3"/>
              </a:rPr>
              <a:t>https://</a:t>
            </a:r>
            <a:r>
              <a:rPr lang="en-US" sz="1600" dirty="0" smtClean="0">
                <a:latin typeface="Comic Sans MS" panose="030F0702030302020204" pitchFamily="66" charset="0"/>
                <a:hlinkClick r:id="rId3"/>
              </a:rPr>
              <a:t>thecrashcourse.com/courses/anatomy</a:t>
            </a:r>
            <a:r>
              <a:rPr lang="en-US" sz="1600" dirty="0" smtClean="0">
                <a:latin typeface="Comic Sans MS" panose="030F0702030302020204" pitchFamily="66" charset="0"/>
              </a:rPr>
              <a:t>  </a:t>
            </a:r>
            <a:endParaRPr lang="en-US" sz="1600" dirty="0">
              <a:latin typeface="Comic Sans MS" panose="030F0702030302020204" pitchFamily="66" charset="0"/>
            </a:endParaRPr>
          </a:p>
          <a:p>
            <a:r>
              <a:rPr lang="en-US" sz="1600" dirty="0">
                <a:latin typeface="Comic Sans MS" panose="030F0702030302020204" pitchFamily="66" charset="0"/>
              </a:rPr>
              <a:t>Astronomy - </a:t>
            </a:r>
            <a:r>
              <a:rPr lang="en-US" sz="1600" dirty="0">
                <a:latin typeface="Comic Sans MS" panose="030F0702030302020204" pitchFamily="66" charset="0"/>
                <a:hlinkClick r:id="rId4"/>
              </a:rPr>
              <a:t>https://</a:t>
            </a:r>
            <a:r>
              <a:rPr lang="en-US" sz="1600" dirty="0" smtClean="0">
                <a:latin typeface="Comic Sans MS" panose="030F0702030302020204" pitchFamily="66" charset="0"/>
                <a:hlinkClick r:id="rId4"/>
              </a:rPr>
              <a:t>thecrashcourse.com/courses/astronomy</a:t>
            </a:r>
            <a:r>
              <a:rPr lang="en-US" sz="1600" dirty="0" smtClean="0">
                <a:latin typeface="Comic Sans MS" panose="030F0702030302020204" pitchFamily="66" charset="0"/>
              </a:rPr>
              <a:t>  </a:t>
            </a:r>
            <a:endParaRPr lang="en-US" sz="1600" dirty="0">
              <a:latin typeface="Comic Sans MS" panose="030F0702030302020204" pitchFamily="66" charset="0"/>
            </a:endParaRPr>
          </a:p>
          <a:p>
            <a:r>
              <a:rPr lang="en-US" sz="1600" dirty="0">
                <a:latin typeface="Comic Sans MS" panose="030F0702030302020204" pitchFamily="66" charset="0"/>
              </a:rPr>
              <a:t>Scientific History 1 - </a:t>
            </a:r>
            <a:r>
              <a:rPr lang="en-US" sz="1600" dirty="0">
                <a:latin typeface="Comic Sans MS" panose="030F0702030302020204" pitchFamily="66" charset="0"/>
                <a:hlinkClick r:id="rId5"/>
              </a:rPr>
              <a:t>https://</a:t>
            </a:r>
            <a:r>
              <a:rPr lang="en-US" sz="1600" dirty="0" smtClean="0">
                <a:latin typeface="Comic Sans MS" panose="030F0702030302020204" pitchFamily="66" charset="0"/>
                <a:hlinkClick r:id="rId5"/>
              </a:rPr>
              <a:t>thecrashcourse.com/courses/bighistory</a:t>
            </a:r>
            <a:r>
              <a:rPr lang="en-US" sz="1600" dirty="0" smtClean="0">
                <a:latin typeface="Comic Sans MS" panose="030F0702030302020204" pitchFamily="66" charset="0"/>
              </a:rPr>
              <a:t>  </a:t>
            </a:r>
            <a:endParaRPr lang="en-US" sz="1600" dirty="0">
              <a:latin typeface="Comic Sans MS" panose="030F0702030302020204" pitchFamily="66" charset="0"/>
            </a:endParaRPr>
          </a:p>
          <a:p>
            <a:r>
              <a:rPr lang="en-US" sz="1600" dirty="0">
                <a:latin typeface="Comic Sans MS" panose="030F0702030302020204" pitchFamily="66" charset="0"/>
              </a:rPr>
              <a:t>Scientific History 2 - </a:t>
            </a:r>
            <a:r>
              <a:rPr lang="en-US" sz="1600" dirty="0">
                <a:latin typeface="Comic Sans MS" panose="030F0702030302020204" pitchFamily="66" charset="0"/>
                <a:hlinkClick r:id="rId6"/>
              </a:rPr>
              <a:t>https://</a:t>
            </a:r>
            <a:r>
              <a:rPr lang="en-US" sz="1600" dirty="0" smtClean="0">
                <a:latin typeface="Comic Sans MS" panose="030F0702030302020204" pitchFamily="66" charset="0"/>
                <a:hlinkClick r:id="rId6"/>
              </a:rPr>
              <a:t>thecrashcourse.com/courses/historyofscience</a:t>
            </a:r>
            <a:r>
              <a:rPr lang="en-US" sz="1600" dirty="0" smtClean="0">
                <a:latin typeface="Comic Sans MS" panose="030F0702030302020204" pitchFamily="66" charset="0"/>
              </a:rPr>
              <a:t>  </a:t>
            </a:r>
            <a:endParaRPr lang="en-US" sz="1600" dirty="0">
              <a:latin typeface="Comic Sans MS" panose="030F0702030302020204" pitchFamily="66" charset="0"/>
            </a:endParaRPr>
          </a:p>
          <a:p>
            <a:r>
              <a:rPr lang="en-US" sz="1600" dirty="0">
                <a:latin typeface="Comic Sans MS" panose="030F0702030302020204" pitchFamily="66" charset="0"/>
              </a:rPr>
              <a:t>Biology - </a:t>
            </a:r>
            <a:r>
              <a:rPr lang="en-US" sz="1600" dirty="0">
                <a:latin typeface="Comic Sans MS" panose="030F0702030302020204" pitchFamily="66" charset="0"/>
                <a:hlinkClick r:id="rId7"/>
              </a:rPr>
              <a:t>https://</a:t>
            </a:r>
            <a:r>
              <a:rPr lang="en-US" sz="1600" dirty="0" smtClean="0">
                <a:latin typeface="Comic Sans MS" panose="030F0702030302020204" pitchFamily="66" charset="0"/>
                <a:hlinkClick r:id="rId7"/>
              </a:rPr>
              <a:t>thecrashcourse.com/courses/biology</a:t>
            </a:r>
            <a:r>
              <a:rPr lang="en-US" sz="1600" dirty="0" smtClean="0">
                <a:latin typeface="Comic Sans MS" panose="030F0702030302020204" pitchFamily="66" charset="0"/>
              </a:rPr>
              <a:t>  </a:t>
            </a:r>
            <a:endParaRPr lang="en-US" sz="1600" dirty="0">
              <a:latin typeface="Comic Sans MS" panose="030F0702030302020204" pitchFamily="66" charset="0"/>
            </a:endParaRPr>
          </a:p>
          <a:p>
            <a:r>
              <a:rPr lang="en-US" sz="1600" dirty="0">
                <a:latin typeface="Comic Sans MS" panose="030F0702030302020204" pitchFamily="66" charset="0"/>
              </a:rPr>
              <a:t>Entrepreneurship - </a:t>
            </a:r>
            <a:r>
              <a:rPr lang="en-US" sz="1600" dirty="0">
                <a:latin typeface="Comic Sans MS" panose="030F0702030302020204" pitchFamily="66" charset="0"/>
                <a:hlinkClick r:id="rId8"/>
              </a:rPr>
              <a:t>https://</a:t>
            </a:r>
            <a:r>
              <a:rPr lang="en-US" sz="1600" dirty="0" smtClean="0">
                <a:latin typeface="Comic Sans MS" panose="030F0702030302020204" pitchFamily="66" charset="0"/>
                <a:hlinkClick r:id="rId8"/>
              </a:rPr>
              <a:t>thecrashcourse.com/courses/businessentrepreneurship</a:t>
            </a:r>
            <a:r>
              <a:rPr lang="en-US" sz="1600" dirty="0" smtClean="0">
                <a:latin typeface="Comic Sans MS" panose="030F0702030302020204" pitchFamily="66" charset="0"/>
              </a:rPr>
              <a:t>  </a:t>
            </a:r>
            <a:endParaRPr lang="en-US" sz="1600" dirty="0">
              <a:latin typeface="Comic Sans MS" panose="030F0702030302020204" pitchFamily="66" charset="0"/>
            </a:endParaRPr>
          </a:p>
          <a:p>
            <a:r>
              <a:rPr lang="en-US" sz="1600" dirty="0">
                <a:latin typeface="Comic Sans MS" panose="030F0702030302020204" pitchFamily="66" charset="0"/>
              </a:rPr>
              <a:t>Employability - </a:t>
            </a:r>
            <a:r>
              <a:rPr lang="en-US" sz="1600" dirty="0">
                <a:latin typeface="Comic Sans MS" panose="030F0702030302020204" pitchFamily="66" charset="0"/>
                <a:hlinkClick r:id="rId9"/>
              </a:rPr>
              <a:t>https://</a:t>
            </a:r>
            <a:r>
              <a:rPr lang="en-US" sz="1600" dirty="0" smtClean="0">
                <a:latin typeface="Comic Sans MS" panose="030F0702030302020204" pitchFamily="66" charset="0"/>
                <a:hlinkClick r:id="rId9"/>
              </a:rPr>
              <a:t>thecrashcourse.com/courses/businesssoftskills</a:t>
            </a:r>
            <a:r>
              <a:rPr lang="en-US" sz="1600" dirty="0" smtClean="0">
                <a:latin typeface="Comic Sans MS" panose="030F0702030302020204" pitchFamily="66" charset="0"/>
              </a:rPr>
              <a:t>  </a:t>
            </a:r>
          </a:p>
          <a:p>
            <a:r>
              <a:rPr lang="en-GB" sz="1600" dirty="0">
                <a:latin typeface="Comic Sans MS" panose="030F0702030302020204" pitchFamily="66" charset="0"/>
              </a:rPr>
              <a:t>Chemistry - </a:t>
            </a:r>
            <a:r>
              <a:rPr lang="en-GB" sz="1600" dirty="0">
                <a:latin typeface="Comic Sans MS" panose="030F0702030302020204" pitchFamily="66" charset="0"/>
                <a:hlinkClick r:id="rId10"/>
              </a:rPr>
              <a:t>https://</a:t>
            </a:r>
            <a:r>
              <a:rPr lang="en-GB" sz="1600" dirty="0" smtClean="0">
                <a:latin typeface="Comic Sans MS" panose="030F0702030302020204" pitchFamily="66" charset="0"/>
                <a:hlinkClick r:id="rId10"/>
              </a:rPr>
              <a:t>thecrashcourse.com/courses/chemistry</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Computer Science - </a:t>
            </a:r>
            <a:r>
              <a:rPr lang="en-GB" sz="1600" dirty="0">
                <a:latin typeface="Comic Sans MS" panose="030F0702030302020204" pitchFamily="66" charset="0"/>
                <a:hlinkClick r:id="rId11"/>
              </a:rPr>
              <a:t>https://</a:t>
            </a:r>
            <a:r>
              <a:rPr lang="en-GB" sz="1600" dirty="0" smtClean="0">
                <a:latin typeface="Comic Sans MS" panose="030F0702030302020204" pitchFamily="66" charset="0"/>
                <a:hlinkClick r:id="rId11"/>
              </a:rPr>
              <a:t>thecrashcourse.com/courses/computerscience</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Geography - </a:t>
            </a:r>
            <a:r>
              <a:rPr lang="en-GB" sz="1600" dirty="0">
                <a:latin typeface="Comic Sans MS" panose="030F0702030302020204" pitchFamily="66" charset="0"/>
                <a:hlinkClick r:id="rId12"/>
              </a:rPr>
              <a:t>https://</a:t>
            </a:r>
            <a:r>
              <a:rPr lang="en-GB" sz="1600" dirty="0" smtClean="0">
                <a:latin typeface="Comic Sans MS" panose="030F0702030302020204" pitchFamily="66" charset="0"/>
                <a:hlinkClick r:id="rId12"/>
              </a:rPr>
              <a:t>thecrashcourse.com/courses/ecology</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Engineering - </a:t>
            </a:r>
            <a:r>
              <a:rPr lang="en-GB" sz="1600" dirty="0">
                <a:latin typeface="Comic Sans MS" panose="030F0702030302020204" pitchFamily="66" charset="0"/>
                <a:hlinkClick r:id="rId13"/>
              </a:rPr>
              <a:t>https://</a:t>
            </a:r>
            <a:r>
              <a:rPr lang="en-GB" sz="1600" dirty="0" smtClean="0">
                <a:latin typeface="Comic Sans MS" panose="030F0702030302020204" pitchFamily="66" charset="0"/>
                <a:hlinkClick r:id="rId13"/>
              </a:rPr>
              <a:t>thecrashcourse.com/courses/engineering</a:t>
            </a:r>
            <a:r>
              <a:rPr lang="en-GB" sz="1600" dirty="0" smtClean="0">
                <a:latin typeface="Comic Sans MS" panose="030F0702030302020204" pitchFamily="66" charset="0"/>
              </a:rPr>
              <a:t>  </a:t>
            </a:r>
            <a:endParaRPr lang="en-GB" sz="1600" dirty="0">
              <a:latin typeface="Comic Sans MS" panose="030F0702030302020204" pitchFamily="66" charset="0"/>
            </a:endParaRPr>
          </a:p>
          <a:p>
            <a:endParaRPr lang="en-US" sz="1600" dirty="0">
              <a:latin typeface="Comic Sans MS" panose="030F0702030302020204" pitchFamily="66" charset="0"/>
            </a:endParaRPr>
          </a:p>
        </p:txBody>
      </p:sp>
      <p:sp>
        <p:nvSpPr>
          <p:cNvPr id="12" name="Rectangle 11"/>
          <p:cNvSpPr/>
          <p:nvPr/>
        </p:nvSpPr>
        <p:spPr>
          <a:xfrm>
            <a:off x="5866032" y="950443"/>
            <a:ext cx="6096000" cy="5386090"/>
          </a:xfrm>
          <a:prstGeom prst="rect">
            <a:avLst/>
          </a:prstGeom>
        </p:spPr>
        <p:txBody>
          <a:bodyPr>
            <a:spAutoFit/>
          </a:bodyPr>
          <a:lstStyle/>
          <a:p>
            <a:r>
              <a:rPr lang="en-GB" sz="1600" dirty="0">
                <a:latin typeface="Comic Sans MS" panose="030F0702030302020204" pitchFamily="66" charset="0"/>
              </a:rPr>
              <a:t>European History - </a:t>
            </a:r>
            <a:r>
              <a:rPr lang="en-GB" sz="1600" dirty="0">
                <a:latin typeface="Comic Sans MS" panose="030F0702030302020204" pitchFamily="66" charset="0"/>
                <a:hlinkClick r:id="rId14"/>
              </a:rPr>
              <a:t>https://</a:t>
            </a:r>
            <a:r>
              <a:rPr lang="en-GB" sz="1600" dirty="0" smtClean="0">
                <a:latin typeface="Comic Sans MS" panose="030F0702030302020204" pitchFamily="66" charset="0"/>
                <a:hlinkClick r:id="rId14"/>
              </a:rPr>
              <a:t>thecrashcourse.com/courses/europeanhistory</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Film Studies - </a:t>
            </a:r>
            <a:r>
              <a:rPr lang="en-GB" sz="1600" dirty="0">
                <a:latin typeface="Comic Sans MS" panose="030F0702030302020204" pitchFamily="66" charset="0"/>
                <a:hlinkClick r:id="rId15"/>
              </a:rPr>
              <a:t>https://</a:t>
            </a:r>
            <a:r>
              <a:rPr lang="en-GB" sz="1600" dirty="0" smtClean="0">
                <a:latin typeface="Comic Sans MS" panose="030F0702030302020204" pitchFamily="66" charset="0"/>
                <a:hlinkClick r:id="rId15"/>
              </a:rPr>
              <a:t>thecrashcourse.com/courses/film</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Media Literacy - </a:t>
            </a:r>
            <a:r>
              <a:rPr lang="en-GB" sz="1600" dirty="0">
                <a:latin typeface="Comic Sans MS" panose="030F0702030302020204" pitchFamily="66" charset="0"/>
                <a:hlinkClick r:id="rId16"/>
              </a:rPr>
              <a:t>https://</a:t>
            </a:r>
            <a:r>
              <a:rPr lang="en-GB" sz="1600" dirty="0" smtClean="0">
                <a:latin typeface="Comic Sans MS" panose="030F0702030302020204" pitchFamily="66" charset="0"/>
                <a:hlinkClick r:id="rId16"/>
              </a:rPr>
              <a:t>thecrashcourse.com/courses/medialiteracy</a:t>
            </a:r>
            <a:r>
              <a:rPr lang="en-GB" sz="1600" dirty="0" smtClean="0">
                <a:latin typeface="Comic Sans MS" panose="030F0702030302020204" pitchFamily="66" charset="0"/>
              </a:rPr>
              <a:t>  </a:t>
            </a:r>
          </a:p>
          <a:p>
            <a:r>
              <a:rPr lang="en-GB" sz="1600" dirty="0" smtClean="0">
                <a:latin typeface="Comic Sans MS" panose="030F0702030302020204" pitchFamily="66" charset="0"/>
              </a:rPr>
              <a:t>Literature </a:t>
            </a:r>
            <a:r>
              <a:rPr lang="en-GB" sz="1600" dirty="0">
                <a:latin typeface="Comic Sans MS" panose="030F0702030302020204" pitchFamily="66" charset="0"/>
              </a:rPr>
              <a:t>- </a:t>
            </a:r>
            <a:r>
              <a:rPr lang="en-GB" sz="1600" dirty="0">
                <a:latin typeface="Comic Sans MS" panose="030F0702030302020204" pitchFamily="66" charset="0"/>
                <a:hlinkClick r:id="rId17"/>
              </a:rPr>
              <a:t>https://</a:t>
            </a:r>
            <a:r>
              <a:rPr lang="en-GB" sz="1600" dirty="0" smtClean="0">
                <a:latin typeface="Comic Sans MS" panose="030F0702030302020204" pitchFamily="66" charset="0"/>
                <a:hlinkClick r:id="rId17"/>
              </a:rPr>
              <a:t>thecrashcourse.com/courses/literature</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smtClean="0">
                <a:latin typeface="Comic Sans MS" panose="030F0702030302020204" pitchFamily="66" charset="0"/>
              </a:rPr>
              <a:t>Critical </a:t>
            </a:r>
            <a:r>
              <a:rPr lang="en-GB" sz="1600" dirty="0">
                <a:latin typeface="Comic Sans MS" panose="030F0702030302020204" pitchFamily="66" charset="0"/>
              </a:rPr>
              <a:t>Consumer of Online Information - </a:t>
            </a:r>
            <a:r>
              <a:rPr lang="en-GB" sz="1600" dirty="0">
                <a:latin typeface="Comic Sans MS" panose="030F0702030302020204" pitchFamily="66" charset="0"/>
                <a:hlinkClick r:id="rId18"/>
              </a:rPr>
              <a:t>https://</a:t>
            </a:r>
            <a:r>
              <a:rPr lang="en-GB" sz="1600" dirty="0" smtClean="0">
                <a:latin typeface="Comic Sans MS" panose="030F0702030302020204" pitchFamily="66" charset="0"/>
                <a:hlinkClick r:id="rId18"/>
              </a:rPr>
              <a:t>thecrashcourse.com/courses/navigatingdigitalinfo</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Philosophy &amp; Ethics - </a:t>
            </a:r>
            <a:r>
              <a:rPr lang="en-GB" sz="1600" dirty="0">
                <a:latin typeface="Comic Sans MS" panose="030F0702030302020204" pitchFamily="66" charset="0"/>
                <a:hlinkClick r:id="rId19"/>
              </a:rPr>
              <a:t>https://</a:t>
            </a:r>
            <a:r>
              <a:rPr lang="en-GB" sz="1600" dirty="0" smtClean="0">
                <a:latin typeface="Comic Sans MS" panose="030F0702030302020204" pitchFamily="66" charset="0"/>
                <a:hlinkClick r:id="rId19"/>
              </a:rPr>
              <a:t>thecrashcourse.com/courses/philosophy</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Physics - </a:t>
            </a:r>
            <a:r>
              <a:rPr lang="en-GB" sz="1600" dirty="0">
                <a:latin typeface="Comic Sans MS" panose="030F0702030302020204" pitchFamily="66" charset="0"/>
                <a:hlinkClick r:id="rId20"/>
              </a:rPr>
              <a:t>https://</a:t>
            </a:r>
            <a:r>
              <a:rPr lang="en-GB" sz="1600" dirty="0" smtClean="0">
                <a:latin typeface="Comic Sans MS" panose="030F0702030302020204" pitchFamily="66" charset="0"/>
                <a:hlinkClick r:id="rId20"/>
              </a:rPr>
              <a:t>thecrashcourse.com/courses/physics</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Psychology - </a:t>
            </a:r>
            <a:r>
              <a:rPr lang="en-GB" sz="1600" dirty="0">
                <a:latin typeface="Comic Sans MS" panose="030F0702030302020204" pitchFamily="66" charset="0"/>
                <a:hlinkClick r:id="rId21"/>
              </a:rPr>
              <a:t>https://</a:t>
            </a:r>
            <a:r>
              <a:rPr lang="en-GB" sz="1600" dirty="0" smtClean="0">
                <a:latin typeface="Comic Sans MS" panose="030F0702030302020204" pitchFamily="66" charset="0"/>
                <a:hlinkClick r:id="rId21"/>
              </a:rPr>
              <a:t>thecrashcourse.com/courses/psycholog</a:t>
            </a:r>
            <a:r>
              <a:rPr lang="en-GB" sz="1600" dirty="0" smtClean="0">
                <a:latin typeface="Comic Sans MS" panose="030F0702030302020204" pitchFamily="66" charset="0"/>
              </a:rPr>
              <a:t> y </a:t>
            </a:r>
            <a:endParaRPr lang="en-GB" sz="1600" dirty="0">
              <a:latin typeface="Comic Sans MS" panose="030F0702030302020204" pitchFamily="66" charset="0"/>
            </a:endParaRPr>
          </a:p>
          <a:p>
            <a:r>
              <a:rPr lang="en-GB" sz="1600" dirty="0">
                <a:latin typeface="Comic Sans MS" panose="030F0702030302020204" pitchFamily="66" charset="0"/>
              </a:rPr>
              <a:t>Sociology - </a:t>
            </a:r>
            <a:r>
              <a:rPr lang="en-GB" sz="1600" dirty="0">
                <a:latin typeface="Comic Sans MS" panose="030F0702030302020204" pitchFamily="66" charset="0"/>
                <a:hlinkClick r:id="rId22"/>
              </a:rPr>
              <a:t>https://</a:t>
            </a:r>
            <a:r>
              <a:rPr lang="en-GB" sz="1600" dirty="0" smtClean="0">
                <a:latin typeface="Comic Sans MS" panose="030F0702030302020204" pitchFamily="66" charset="0"/>
                <a:hlinkClick r:id="rId22"/>
              </a:rPr>
              <a:t>thecrashcourse.com/courses/sociology</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Statistics - </a:t>
            </a:r>
            <a:r>
              <a:rPr lang="en-GB" sz="1600" dirty="0">
                <a:latin typeface="Comic Sans MS" panose="030F0702030302020204" pitchFamily="66" charset="0"/>
                <a:hlinkClick r:id="rId23"/>
              </a:rPr>
              <a:t>https://</a:t>
            </a:r>
            <a:r>
              <a:rPr lang="en-GB" sz="1600" dirty="0" smtClean="0">
                <a:latin typeface="Comic Sans MS" panose="030F0702030302020204" pitchFamily="66" charset="0"/>
                <a:hlinkClick r:id="rId23"/>
              </a:rPr>
              <a:t>thecrashcourse.com/courses/statistics</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smtClean="0">
                <a:latin typeface="Comic Sans MS" panose="030F0702030302020204" pitchFamily="66" charset="0"/>
              </a:rPr>
              <a:t>Performing </a:t>
            </a:r>
            <a:r>
              <a:rPr lang="en-GB" sz="1600" dirty="0">
                <a:latin typeface="Comic Sans MS" panose="030F0702030302020204" pitchFamily="66" charset="0"/>
              </a:rPr>
              <a:t>Arts - </a:t>
            </a:r>
            <a:r>
              <a:rPr lang="en-GB" sz="1600" dirty="0">
                <a:latin typeface="Comic Sans MS" panose="030F0702030302020204" pitchFamily="66" charset="0"/>
                <a:hlinkClick r:id="rId24"/>
              </a:rPr>
              <a:t>https://</a:t>
            </a:r>
            <a:r>
              <a:rPr lang="en-GB" sz="1600" dirty="0" smtClean="0">
                <a:latin typeface="Comic Sans MS" panose="030F0702030302020204" pitchFamily="66" charset="0"/>
                <a:hlinkClick r:id="rId24"/>
              </a:rPr>
              <a:t>thecrashcourse.com/courses/theaterdrama</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US History - </a:t>
            </a:r>
            <a:r>
              <a:rPr lang="en-GB" sz="1600" dirty="0">
                <a:latin typeface="Comic Sans MS" panose="030F0702030302020204" pitchFamily="66" charset="0"/>
                <a:hlinkClick r:id="rId25"/>
              </a:rPr>
              <a:t>https://</a:t>
            </a:r>
            <a:r>
              <a:rPr lang="en-GB" sz="1600" dirty="0" smtClean="0">
                <a:latin typeface="Comic Sans MS" panose="030F0702030302020204" pitchFamily="66" charset="0"/>
                <a:hlinkClick r:id="rId25"/>
              </a:rPr>
              <a:t>thecrashcourse.com/courses/ushistory</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World History - </a:t>
            </a:r>
            <a:r>
              <a:rPr lang="en-GB" sz="1600" dirty="0">
                <a:latin typeface="Comic Sans MS" panose="030F0702030302020204" pitchFamily="66" charset="0"/>
                <a:hlinkClick r:id="rId26"/>
              </a:rPr>
              <a:t>https://</a:t>
            </a:r>
            <a:r>
              <a:rPr lang="en-GB" sz="1600" dirty="0" smtClean="0">
                <a:latin typeface="Comic Sans MS" panose="030F0702030302020204" pitchFamily="66" charset="0"/>
                <a:hlinkClick r:id="rId26"/>
              </a:rPr>
              <a:t>thecrashcourse.com/courses/worldhistory1</a:t>
            </a:r>
            <a:r>
              <a:rPr lang="en-GB" sz="1600" dirty="0" smtClean="0">
                <a:latin typeface="Comic Sans MS" panose="030F0702030302020204" pitchFamily="66" charset="0"/>
              </a:rPr>
              <a:t>  </a:t>
            </a:r>
            <a:endParaRPr lang="en-GB" sz="1600" dirty="0">
              <a:latin typeface="Comic Sans MS" panose="030F0702030302020204" pitchFamily="66" charset="0"/>
            </a:endParaRPr>
          </a:p>
          <a:p>
            <a:r>
              <a:rPr lang="en-GB" sz="1600" dirty="0">
                <a:latin typeface="Comic Sans MS" panose="030F0702030302020204" pitchFamily="66" charset="0"/>
              </a:rPr>
              <a:t>World History 2 - </a:t>
            </a:r>
            <a:r>
              <a:rPr lang="en-GB" sz="1600" dirty="0">
                <a:latin typeface="Comic Sans MS" panose="030F0702030302020204" pitchFamily="66" charset="0"/>
                <a:hlinkClick r:id="rId27"/>
              </a:rPr>
              <a:t>https://</a:t>
            </a:r>
            <a:r>
              <a:rPr lang="en-GB" sz="1600" dirty="0" smtClean="0">
                <a:latin typeface="Comic Sans MS" panose="030F0702030302020204" pitchFamily="66" charset="0"/>
                <a:hlinkClick r:id="rId27"/>
              </a:rPr>
              <a:t>thecrashcourse.com/courses/worldhistory2</a:t>
            </a:r>
            <a:r>
              <a:rPr lang="en-GB" sz="1600" dirty="0" smtClean="0">
                <a:latin typeface="Comic Sans MS" panose="030F0702030302020204" pitchFamily="66" charset="0"/>
              </a:rPr>
              <a:t>  </a:t>
            </a:r>
            <a:endParaRPr lang="en-GB" sz="1600" dirty="0">
              <a:latin typeface="Comic Sans MS" panose="030F0702030302020204" pitchFamily="66" charset="0"/>
            </a:endParaRPr>
          </a:p>
        </p:txBody>
      </p:sp>
      <p:sp>
        <p:nvSpPr>
          <p:cNvPr id="5" name="Content Placeholder 7"/>
          <p:cNvSpPr txBox="1">
            <a:spLocks/>
          </p:cNvSpPr>
          <p:nvPr/>
        </p:nvSpPr>
        <p:spPr>
          <a:xfrm>
            <a:off x="7616952" y="0"/>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6596286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Autofit/>
          </a:bodyPr>
          <a:lstStyle/>
          <a:p>
            <a:r>
              <a:rPr lang="en-US" sz="4800" dirty="0" smtClean="0">
                <a:latin typeface="Comic Sans MS" panose="030F0702030302020204" pitchFamily="66" charset="0"/>
              </a:rPr>
              <a:t>Ted Talks</a:t>
            </a:r>
            <a:endParaRPr lang="en-GB" sz="4800" dirty="0"/>
          </a:p>
        </p:txBody>
      </p:sp>
      <p:sp>
        <p:nvSpPr>
          <p:cNvPr id="2" name="Content Placeholder 1"/>
          <p:cNvSpPr>
            <a:spLocks noGrp="1"/>
          </p:cNvSpPr>
          <p:nvPr>
            <p:ph idx="1"/>
          </p:nvPr>
        </p:nvSpPr>
        <p:spPr/>
        <p:txBody>
          <a:bodyPr>
            <a:normAutofit/>
          </a:bodyPr>
          <a:lstStyle/>
          <a:p>
            <a:r>
              <a:rPr lang="en-GB" dirty="0">
                <a:latin typeface="Comic Sans MS" panose="030F0702030302020204" pitchFamily="66" charset="0"/>
                <a:hlinkClick r:id="rId4"/>
              </a:rPr>
              <a:t>https://</a:t>
            </a:r>
            <a:r>
              <a:rPr lang="en-GB" dirty="0" smtClean="0">
                <a:latin typeface="Comic Sans MS" panose="030F0702030302020204" pitchFamily="66" charset="0"/>
                <a:hlinkClick r:id="rId4"/>
              </a:rPr>
              <a:t>www.ted.com/talks</a:t>
            </a:r>
            <a:r>
              <a:rPr lang="en-GB" dirty="0" smtClean="0">
                <a:latin typeface="Comic Sans MS" panose="030F0702030302020204" pitchFamily="66" charset="0"/>
              </a:rPr>
              <a:t> </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GB" dirty="0" smtClean="0">
              <a:latin typeface="Comic Sans MS" panose="030F0702030302020204" pitchFamily="66" charset="0"/>
            </a:endParaRPr>
          </a:p>
        </p:txBody>
      </p:sp>
      <p:sp>
        <p:nvSpPr>
          <p:cNvPr id="8" name="TextBox 7"/>
          <p:cNvSpPr txBox="1"/>
          <p:nvPr/>
        </p:nvSpPr>
        <p:spPr>
          <a:xfrm>
            <a:off x="385924" y="5166975"/>
            <a:ext cx="11398685" cy="1384995"/>
          </a:xfrm>
          <a:prstGeom prst="rect">
            <a:avLst/>
          </a:prstGeom>
          <a:noFill/>
        </p:spPr>
        <p:txBody>
          <a:bodyPr wrap="square" rtlCol="0">
            <a:spAutoFit/>
          </a:bodyPr>
          <a:lstStyle/>
          <a:p>
            <a:r>
              <a:rPr lang="en-US" sz="2800" i="1" dirty="0" smtClean="0">
                <a:latin typeface="Comic Sans MS" panose="030F0702030302020204" pitchFamily="66" charset="0"/>
              </a:rPr>
              <a:t>Select a video that is related to your subject area or even for general interest. Remember to make notes and reflect on how it impacts your existing learning.</a:t>
            </a:r>
            <a:endParaRPr lang="en-GB" sz="2800" i="1" dirty="0">
              <a:latin typeface="Comic Sans MS" panose="030F0702030302020204" pitchFamily="66" charset="0"/>
            </a:endParaRPr>
          </a:p>
        </p:txBody>
      </p:sp>
      <p:pic>
        <p:nvPicPr>
          <p:cNvPr id="3" name="Picture 2"/>
          <p:cNvPicPr>
            <a:picLocks noChangeAspect="1"/>
          </p:cNvPicPr>
          <p:nvPr/>
        </p:nvPicPr>
        <p:blipFill>
          <a:blip r:embed="rId5"/>
          <a:stretch>
            <a:fillRect/>
          </a:stretch>
        </p:blipFill>
        <p:spPr>
          <a:xfrm>
            <a:off x="396657" y="2596757"/>
            <a:ext cx="11398685" cy="2286000"/>
          </a:xfrm>
          <a:prstGeom prst="rect">
            <a:avLst/>
          </a:prstGeom>
          <a:effectLst>
            <a:outerShdw blurRad="63500" sx="102000" sy="102000" algn="ctr" rotWithShape="0">
              <a:prstClr val="black">
                <a:alpha val="40000"/>
              </a:prstClr>
            </a:outerShdw>
          </a:effectLst>
        </p:spPr>
      </p:pic>
      <p:sp>
        <p:nvSpPr>
          <p:cNvPr id="10"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478023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Autofit/>
          </a:bodyPr>
          <a:lstStyle/>
          <a:p>
            <a:r>
              <a:rPr lang="en-US" sz="4800" dirty="0" smtClean="0">
                <a:latin typeface="Comic Sans MS" panose="030F0702030302020204" pitchFamily="66" charset="0"/>
              </a:rPr>
              <a:t>PiXL Stretch</a:t>
            </a:r>
            <a:endParaRPr lang="en-GB" sz="4800" dirty="0"/>
          </a:p>
        </p:txBody>
      </p:sp>
      <p:sp>
        <p:nvSpPr>
          <p:cNvPr id="2" name="Content Placeholder 1"/>
          <p:cNvSpPr>
            <a:spLocks noGrp="1"/>
          </p:cNvSpPr>
          <p:nvPr>
            <p:ph idx="1"/>
          </p:nvPr>
        </p:nvSpPr>
        <p:spPr>
          <a:xfrm>
            <a:off x="385924" y="1825625"/>
            <a:ext cx="6536841" cy="4351338"/>
          </a:xfrm>
        </p:spPr>
        <p:txBody>
          <a:bodyPr>
            <a:normAutofit fontScale="92500" lnSpcReduction="20000"/>
          </a:bodyPr>
          <a:lstStyle/>
          <a:p>
            <a:r>
              <a:rPr lang="en-GB" dirty="0" smtClean="0">
                <a:latin typeface="Comic Sans MS" panose="030F0702030302020204" pitchFamily="66" charset="0"/>
              </a:rPr>
              <a:t>PiXL Stretch is a library of Ted Talk style videos to help you to be </a:t>
            </a:r>
            <a:r>
              <a:rPr lang="en-US" dirty="0">
                <a:latin typeface="Comic Sans MS" panose="030F0702030302020204" pitchFamily="66" charset="0"/>
              </a:rPr>
              <a:t>“stretched” intellectually and to experience/learn about new innovations, ideas, research and people</a:t>
            </a:r>
            <a:r>
              <a:rPr lang="en-US" dirty="0" smtClean="0">
                <a:latin typeface="Comic Sans MS" panose="030F0702030302020204" pitchFamily="66" charset="0"/>
              </a:rPr>
              <a:t>. </a:t>
            </a:r>
          </a:p>
          <a:p>
            <a:endParaRPr lang="en-US" dirty="0" smtClean="0">
              <a:latin typeface="Comic Sans MS" panose="030F0702030302020204" pitchFamily="66" charset="0"/>
            </a:endParaRPr>
          </a:p>
          <a:p>
            <a:r>
              <a:rPr lang="en-US" dirty="0" smtClean="0">
                <a:latin typeface="Comic Sans MS" panose="030F0702030302020204" pitchFamily="66" charset="0"/>
              </a:rPr>
              <a:t>Each video has accompanying resources on a PowerPoint.</a:t>
            </a:r>
          </a:p>
          <a:p>
            <a:endParaRPr lang="en-US" dirty="0">
              <a:latin typeface="Comic Sans MS" panose="030F0702030302020204" pitchFamily="66" charset="0"/>
            </a:endParaRPr>
          </a:p>
          <a:p>
            <a:r>
              <a:rPr lang="en-US" dirty="0" smtClean="0">
                <a:latin typeface="Comic Sans MS" panose="030F0702030302020204" pitchFamily="66" charset="0"/>
              </a:rPr>
              <a:t>Follow the link to the video and download the activities to complete alongside it to help you engage critically with the content.</a:t>
            </a:r>
            <a:endParaRPr lang="en-US" dirty="0">
              <a:latin typeface="Comic Sans MS" panose="030F0702030302020204" pitchFamily="66" charset="0"/>
            </a:endParaRPr>
          </a:p>
          <a:p>
            <a:endParaRPr lang="en-US" dirty="0">
              <a:latin typeface="Comic Sans MS" panose="030F0702030302020204" pitchFamily="66" charset="0"/>
            </a:endParaRPr>
          </a:p>
          <a:p>
            <a:endParaRPr lang="en-GB" dirty="0" smtClean="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7115646" y="2793304"/>
            <a:ext cx="4707461" cy="3736183"/>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5"/>
          <a:stretch>
            <a:fillRect/>
          </a:stretch>
        </p:blipFill>
        <p:spPr>
          <a:xfrm>
            <a:off x="1789575" y="266459"/>
            <a:ext cx="8515350" cy="62674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813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 y="0"/>
            <a:ext cx="12172950" cy="6858000"/>
          </a:xfrm>
          <a:prstGeom prst="rect">
            <a:avLst/>
          </a:prstGeom>
        </p:spPr>
      </p:pic>
      <p:sp>
        <p:nvSpPr>
          <p:cNvPr id="5" name="Oval 4"/>
          <p:cNvSpPr/>
          <p:nvPr/>
        </p:nvSpPr>
        <p:spPr>
          <a:xfrm>
            <a:off x="4434840" y="5715000"/>
            <a:ext cx="7147560" cy="19202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8641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ctrTitle"/>
          </p:nvPr>
        </p:nvSpPr>
        <p:spPr>
          <a:xfrm>
            <a:off x="1513267" y="1725867"/>
            <a:ext cx="9144000" cy="2387600"/>
          </a:xfrm>
        </p:spPr>
        <p:txBody>
          <a:bodyPr>
            <a:normAutofit/>
          </a:bodyPr>
          <a:lstStyle/>
          <a:p>
            <a:r>
              <a:rPr lang="en-US" dirty="0" smtClean="0">
                <a:latin typeface="Comic Sans MS" panose="030F0702030302020204" pitchFamily="66" charset="0"/>
              </a:rPr>
              <a:t>How to Critically Engage with the Content.</a:t>
            </a:r>
            <a:endParaRPr lang="en-GB" dirty="0">
              <a:latin typeface="Comic Sans MS" panose="030F0702030302020204" pitchFamily="66" charset="0"/>
            </a:endParaRPr>
          </a:p>
        </p:txBody>
      </p:sp>
      <p:sp>
        <p:nvSpPr>
          <p:cNvPr id="5"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469393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041B42B-1D2D-47E4-A925-3E117B78338A}"/>
              </a:ext>
            </a:extLst>
          </p:cNvPr>
          <p:cNvSpPr/>
          <p:nvPr/>
        </p:nvSpPr>
        <p:spPr>
          <a:xfrm>
            <a:off x="167487" y="640632"/>
            <a:ext cx="11857025" cy="589269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76200">
                <a:solidFill>
                  <a:prstClr val="black"/>
                </a:solid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AA04A8CC-9A3E-4986-A848-8D92D859730B}"/>
              </a:ext>
            </a:extLst>
          </p:cNvPr>
          <p:cNvSpPr txBox="1"/>
          <p:nvPr/>
        </p:nvSpPr>
        <p:spPr>
          <a:xfrm>
            <a:off x="309591" y="612844"/>
            <a:ext cx="5685183"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5" name="Picture 4">
            <a:extLst>
              <a:ext uri="{FF2B5EF4-FFF2-40B4-BE49-F238E27FC236}">
                <a16:creationId xmlns="" xmlns:a16="http://schemas.microsoft.com/office/drawing/2014/main" id="{391AE21C-5421-4B3E-B97E-34FCDD12F59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792059" y="71305"/>
            <a:ext cx="1232453" cy="489593"/>
          </a:xfrm>
          <a:prstGeom prst="rect">
            <a:avLst/>
          </a:prstGeom>
        </p:spPr>
      </p:pic>
      <p:sp>
        <p:nvSpPr>
          <p:cNvPr id="7" name="TextBox 6">
            <a:extLst>
              <a:ext uri="{FF2B5EF4-FFF2-40B4-BE49-F238E27FC236}">
                <a16:creationId xmlns="" xmlns:a16="http://schemas.microsoft.com/office/drawing/2014/main" id="{66D09930-DE44-4EAA-A428-B5011F919B35}"/>
              </a:ext>
            </a:extLst>
          </p:cNvPr>
          <p:cNvSpPr txBox="1"/>
          <p:nvPr/>
        </p:nvSpPr>
        <p:spPr>
          <a:xfrm>
            <a:off x="262328" y="151039"/>
            <a:ext cx="1049311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Title:</a:t>
            </a:r>
          </a:p>
        </p:txBody>
      </p:sp>
      <p:sp>
        <p:nvSpPr>
          <p:cNvPr id="8" name="TextBox 7">
            <a:extLst>
              <a:ext uri="{FF2B5EF4-FFF2-40B4-BE49-F238E27FC236}">
                <a16:creationId xmlns="" xmlns:a16="http://schemas.microsoft.com/office/drawing/2014/main" id="{3BB17DBC-8DFA-4775-A9AA-6D49D874148E}"/>
              </a:ext>
            </a:extLst>
          </p:cNvPr>
          <p:cNvSpPr txBox="1"/>
          <p:nvPr/>
        </p:nvSpPr>
        <p:spPr>
          <a:xfrm>
            <a:off x="6136878" y="800100"/>
            <a:ext cx="5636022" cy="34163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Key ideas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24C2F8AA-8509-4A8E-9A58-5FF0B9D7C82D}"/>
              </a:ext>
            </a:extLst>
          </p:cNvPr>
          <p:cNvSpPr txBox="1"/>
          <p:nvPr/>
        </p:nvSpPr>
        <p:spPr>
          <a:xfrm>
            <a:off x="6136878" y="4343062"/>
            <a:ext cx="5735983"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Most interesting points made 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02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295656" y="302413"/>
            <a:ext cx="11591544" cy="1477328"/>
          </a:xfrm>
          <a:prstGeom prst="rect">
            <a:avLst/>
          </a:prstGeom>
        </p:spPr>
        <p:txBody>
          <a:bodyPr wrap="square">
            <a:spAutoFit/>
          </a:bodyPr>
          <a:lstStyle/>
          <a:p>
            <a:r>
              <a:rPr lang="en-US" b="1" i="1" dirty="0">
                <a:latin typeface="Comic Sans MS" panose="030F0702030302020204" pitchFamily="66" charset="0"/>
              </a:rPr>
              <a:t>Taking Notes (Cornell and Outline method):  </a:t>
            </a:r>
            <a:endParaRPr lang="en-US" b="1" i="1" dirty="0" smtClean="0">
              <a:latin typeface="Comic Sans MS" panose="030F0702030302020204" pitchFamily="66" charset="0"/>
            </a:endParaRPr>
          </a:p>
          <a:p>
            <a:endParaRPr lang="en-US" dirty="0" smtClean="0">
              <a:latin typeface="Comic Sans MS" panose="030F0702030302020204" pitchFamily="66" charset="0"/>
            </a:endParaRPr>
          </a:p>
          <a:p>
            <a:r>
              <a:rPr lang="en-US" dirty="0" smtClean="0">
                <a:latin typeface="Comic Sans MS" panose="030F0702030302020204" pitchFamily="66" charset="0"/>
                <a:hlinkClick r:id="rId3"/>
              </a:rPr>
              <a:t>https</a:t>
            </a:r>
            <a:r>
              <a:rPr lang="en-US" dirty="0">
                <a:latin typeface="Comic Sans MS" panose="030F0702030302020204" pitchFamily="66" charset="0"/>
                <a:hlinkClick r:id="rId3"/>
              </a:rPr>
              <a:t>://</a:t>
            </a:r>
            <a:r>
              <a:rPr lang="en-US" dirty="0" smtClean="0">
                <a:latin typeface="Comic Sans MS" panose="030F0702030302020204" pitchFamily="66" charset="0"/>
                <a:hlinkClick r:id="rId3"/>
              </a:rPr>
              <a:t>youtu.be/E7CwqNHn_Ns</a:t>
            </a:r>
            <a:r>
              <a:rPr lang="en-US" dirty="0" smtClean="0">
                <a:latin typeface="Comic Sans MS" panose="030F0702030302020204" pitchFamily="66" charset="0"/>
              </a:rPr>
              <a:t> - </a:t>
            </a:r>
            <a:r>
              <a:rPr lang="en-US" dirty="0">
                <a:latin typeface="Comic Sans MS" panose="030F0702030302020204" pitchFamily="66" charset="0"/>
              </a:rPr>
              <a:t>the first step in honing your new study skills is to take better notes. This week Thomas will tell you everything you need to know to come to class prepared and find a note-taking system that will help you retain and review like a champ. </a:t>
            </a:r>
            <a:endParaRPr lang="en-GB" dirty="0">
              <a:latin typeface="Comic Sans MS" panose="030F0702030302020204" pitchFamily="66" charset="0"/>
            </a:endParaRPr>
          </a:p>
        </p:txBody>
      </p:sp>
      <p:pic>
        <p:nvPicPr>
          <p:cNvPr id="14" name="Picture 13"/>
          <p:cNvPicPr>
            <a:picLocks noChangeAspect="1"/>
          </p:cNvPicPr>
          <p:nvPr/>
        </p:nvPicPr>
        <p:blipFill>
          <a:blip r:embed="rId4"/>
          <a:stretch>
            <a:fillRect/>
          </a:stretch>
        </p:blipFill>
        <p:spPr>
          <a:xfrm>
            <a:off x="7465505" y="1558422"/>
            <a:ext cx="4138232" cy="5070978"/>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5"/>
          <a:stretch>
            <a:fillRect/>
          </a:stretch>
        </p:blipFill>
        <p:spPr>
          <a:xfrm>
            <a:off x="414528" y="2386584"/>
            <a:ext cx="6855490" cy="3666744"/>
          </a:xfrm>
          <a:prstGeom prst="rect">
            <a:avLst/>
          </a:prstGeom>
          <a:effectLst>
            <a:outerShdw blurRad="63500" sx="102000" sy="102000" algn="ctr" rotWithShape="0">
              <a:prstClr val="black">
                <a:alpha val="40000"/>
              </a:prstClr>
            </a:outerShdw>
          </a:effectLst>
        </p:spPr>
      </p:pic>
      <p:sp>
        <p:nvSpPr>
          <p:cNvPr id="17" name="Content Placeholder 7"/>
          <p:cNvSpPr txBox="1">
            <a:spLocks/>
          </p:cNvSpPr>
          <p:nvPr/>
        </p:nvSpPr>
        <p:spPr>
          <a:xfrm>
            <a:off x="7616952" y="0"/>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584293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8518" y="105537"/>
            <a:ext cx="8420100" cy="7067550"/>
          </a:xfrm>
          <a:prstGeom prst="rect">
            <a:avLst/>
          </a:prstGeom>
        </p:spPr>
      </p:pic>
    </p:spTree>
    <p:extLst>
      <p:ext uri="{BB962C8B-B14F-4D97-AF65-F5344CB8AC3E}">
        <p14:creationId xmlns:p14="http://schemas.microsoft.com/office/powerpoint/2010/main" val="3343859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ctrTitle"/>
          </p:nvPr>
        </p:nvSpPr>
        <p:spPr>
          <a:xfrm>
            <a:off x="1513267" y="1725867"/>
            <a:ext cx="9144000" cy="2387600"/>
          </a:xfrm>
        </p:spPr>
        <p:txBody>
          <a:bodyPr/>
          <a:lstStyle/>
          <a:p>
            <a:r>
              <a:rPr lang="en-US" dirty="0" smtClean="0">
                <a:latin typeface="Comic Sans MS" panose="030F0702030302020204" pitchFamily="66" charset="0"/>
              </a:rPr>
              <a:t>Create a Super Curricular Plan.</a:t>
            </a:r>
            <a:endParaRPr lang="en-GB" dirty="0">
              <a:latin typeface="Comic Sans MS" panose="030F0702030302020204" pitchFamily="66" charset="0"/>
            </a:endParaRPr>
          </a:p>
        </p:txBody>
      </p:sp>
      <p:sp>
        <p:nvSpPr>
          <p:cNvPr id="5"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1093712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Content Placeholder 7"/>
          <p:cNvSpPr txBox="1">
            <a:spLocks/>
          </p:cNvSpPr>
          <p:nvPr/>
        </p:nvSpPr>
        <p:spPr>
          <a:xfrm>
            <a:off x="7616952" y="6231075"/>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
        <p:nvSpPr>
          <p:cNvPr id="2" name="Title 1"/>
          <p:cNvSpPr>
            <a:spLocks noGrp="1"/>
          </p:cNvSpPr>
          <p:nvPr>
            <p:ph type="title"/>
          </p:nvPr>
        </p:nvSpPr>
        <p:spPr/>
        <p:txBody>
          <a:bodyPr>
            <a:normAutofit fontScale="90000"/>
          </a:bodyPr>
          <a:lstStyle/>
          <a:p>
            <a:r>
              <a:rPr lang="en-US" b="1" i="1" dirty="0" smtClean="0">
                <a:latin typeface="Comic Sans MS" panose="030F0702030302020204" pitchFamily="66" charset="0"/>
              </a:rPr>
              <a:t/>
            </a:r>
            <a:br>
              <a:rPr lang="en-US" b="1" i="1" dirty="0" smtClean="0">
                <a:latin typeface="Comic Sans MS" panose="030F0702030302020204" pitchFamily="66" charset="0"/>
              </a:rPr>
            </a:br>
            <a:r>
              <a:rPr lang="en-US" b="1" i="1" dirty="0" smtClean="0">
                <a:latin typeface="Comic Sans MS" panose="030F0702030302020204" pitchFamily="66" charset="0"/>
              </a:rPr>
              <a:t>Futures </a:t>
            </a:r>
            <a:r>
              <a:rPr lang="en-US" b="1" i="1" dirty="0">
                <a:latin typeface="Comic Sans MS" panose="030F0702030302020204" pitchFamily="66" charset="0"/>
              </a:rPr>
              <a:t>Survey Part 1</a:t>
            </a:r>
            <a:r>
              <a:rPr lang="en-GB" dirty="0">
                <a:latin typeface="Comic Sans MS" panose="030F0702030302020204" pitchFamily="66" charset="0"/>
              </a:rPr>
              <a:t/>
            </a:r>
            <a:br>
              <a:rPr lang="en-GB" dirty="0">
                <a:latin typeface="Comic Sans MS" panose="030F0702030302020204" pitchFamily="66" charset="0"/>
              </a:rPr>
            </a:br>
            <a:endParaRPr lang="en-GB" dirty="0"/>
          </a:p>
        </p:txBody>
      </p:sp>
      <p:sp>
        <p:nvSpPr>
          <p:cNvPr id="6" name="Content Placeholder 5"/>
          <p:cNvSpPr>
            <a:spLocks noGrp="1"/>
          </p:cNvSpPr>
          <p:nvPr>
            <p:ph idx="1"/>
          </p:nvPr>
        </p:nvSpPr>
        <p:spPr>
          <a:xfrm>
            <a:off x="454152" y="1879737"/>
            <a:ext cx="4026408" cy="4351338"/>
          </a:xfrm>
        </p:spPr>
        <p:txBody>
          <a:bodyPr>
            <a:normAutofit fontScale="92500" lnSpcReduction="10000"/>
          </a:bodyPr>
          <a:lstStyle/>
          <a:p>
            <a:pPr marL="0" indent="0">
              <a:buNone/>
            </a:pPr>
            <a:r>
              <a:rPr lang="en-US" dirty="0" smtClean="0">
                <a:latin typeface="Comic Sans MS" panose="030F0702030302020204" pitchFamily="66" charset="0"/>
              </a:rPr>
              <a:t>In the next term you will complete a Futures survey, which will gauge your Career Pathway, your progress made towards Super Curricular learning and provide you with an opportunity for reflection on skills and qualities needed for life beyond sixth form.</a:t>
            </a:r>
            <a:endParaRPr lang="en-GB"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4553712" y="1952783"/>
            <a:ext cx="7173277" cy="36671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3154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Learning Objectives:</a:t>
            </a:r>
            <a:endParaRPr lang="en-GB" dirty="0">
              <a:latin typeface="Comic Sans MS" panose="030F0702030302020204" pitchFamily="66" charset="0"/>
            </a:endParaRPr>
          </a:p>
        </p:txBody>
      </p:sp>
      <p:sp>
        <p:nvSpPr>
          <p:cNvPr id="8" name="Content Placeholder 7"/>
          <p:cNvSpPr>
            <a:spLocks noGrp="1"/>
          </p:cNvSpPr>
          <p:nvPr>
            <p:ph idx="1"/>
          </p:nvPr>
        </p:nvSpPr>
        <p:spPr/>
        <p:txBody>
          <a:bodyPr/>
          <a:lstStyle/>
          <a:p>
            <a:pPr marL="0" indent="0">
              <a:buNone/>
            </a:pPr>
            <a:r>
              <a:rPr lang="en-US" b="1" dirty="0" smtClean="0">
                <a:latin typeface="Comic Sans MS" panose="030F0702030302020204" pitchFamily="66" charset="0"/>
              </a:rPr>
              <a:t>LO1</a:t>
            </a:r>
            <a:r>
              <a:rPr lang="en-US" dirty="0" smtClean="0">
                <a:latin typeface="Comic Sans MS" panose="030F0702030302020204" pitchFamily="66" charset="0"/>
              </a:rPr>
              <a:t> – to understand how the super curriculum improves student opportunities.</a:t>
            </a:r>
          </a:p>
          <a:p>
            <a:pPr marL="0" indent="0">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rPr>
              <a:t>LO2 </a:t>
            </a:r>
            <a:r>
              <a:rPr lang="en-US" dirty="0" smtClean="0">
                <a:latin typeface="Comic Sans MS" panose="030F0702030302020204" pitchFamily="66" charset="0"/>
              </a:rPr>
              <a:t>– to explore the various super curriculum opportunities that are on offer at St Joseph’s and beyond.</a:t>
            </a:r>
          </a:p>
          <a:p>
            <a:pPr marL="0" indent="0">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rPr>
              <a:t>LO3 </a:t>
            </a:r>
            <a:r>
              <a:rPr lang="en-US" dirty="0" smtClean="0">
                <a:latin typeface="Comic Sans MS" panose="030F0702030302020204" pitchFamily="66" charset="0"/>
              </a:rPr>
              <a:t>– to create a super curricular plan to improve holistic development.</a:t>
            </a:r>
            <a:endParaRPr lang="en-GB" dirty="0">
              <a:latin typeface="Comic Sans MS" panose="030F0702030302020204" pitchFamily="66" charset="0"/>
            </a:endParaRPr>
          </a:p>
        </p:txBody>
      </p:sp>
    </p:spTree>
    <p:extLst>
      <p:ext uri="{BB962C8B-B14F-4D97-AF65-F5344CB8AC3E}">
        <p14:creationId xmlns:p14="http://schemas.microsoft.com/office/powerpoint/2010/main" val="460426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 name="Picture 2"/>
          <p:cNvPicPr>
            <a:picLocks noChangeAspect="1"/>
          </p:cNvPicPr>
          <p:nvPr/>
        </p:nvPicPr>
        <p:blipFill>
          <a:blip r:embed="rId3"/>
          <a:stretch>
            <a:fillRect/>
          </a:stretch>
        </p:blipFill>
        <p:spPr>
          <a:xfrm>
            <a:off x="308610" y="258127"/>
            <a:ext cx="5905500" cy="3324225"/>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a:stretch>
            <a:fillRect/>
          </a:stretch>
        </p:blipFill>
        <p:spPr>
          <a:xfrm>
            <a:off x="6368174" y="258127"/>
            <a:ext cx="5529083" cy="6298121"/>
          </a:xfrm>
          <a:prstGeom prst="rect">
            <a:avLst/>
          </a:prstGeom>
          <a:effectLst>
            <a:outerShdw blurRad="63500" sx="102000" sy="102000" algn="ctr" rotWithShape="0">
              <a:prstClr val="black">
                <a:alpha val="40000"/>
              </a:prstClr>
            </a:outerShdw>
          </a:effectLst>
        </p:spPr>
      </p:pic>
      <p:sp>
        <p:nvSpPr>
          <p:cNvPr id="8" name="Content Placeholder 1"/>
          <p:cNvSpPr txBox="1">
            <a:spLocks/>
          </p:cNvSpPr>
          <p:nvPr/>
        </p:nvSpPr>
        <p:spPr>
          <a:xfrm>
            <a:off x="308611" y="3737448"/>
            <a:ext cx="5905500" cy="281879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smtClean="0">
                <a:latin typeface="Comic Sans MS" panose="030F0702030302020204" pitchFamily="66" charset="0"/>
              </a:rPr>
              <a:t>Task) </a:t>
            </a:r>
            <a:r>
              <a:rPr lang="en-US" dirty="0" smtClean="0">
                <a:latin typeface="Comic Sans MS" panose="030F0702030302020204" pitchFamily="66" charset="0"/>
              </a:rPr>
              <a:t>you are going to create a super curricular plan.</a:t>
            </a:r>
          </a:p>
          <a:p>
            <a:pPr algn="l"/>
            <a:endParaRPr lang="en-US" dirty="0">
              <a:latin typeface="Comic Sans MS" panose="030F0702030302020204" pitchFamily="66" charset="0"/>
            </a:endParaRPr>
          </a:p>
          <a:p>
            <a:pPr algn="l"/>
            <a:r>
              <a:rPr lang="en-US" dirty="0">
                <a:latin typeface="Comic Sans MS" panose="030F0702030302020204" pitchFamily="66" charset="0"/>
              </a:rPr>
              <a:t>R</a:t>
            </a:r>
            <a:r>
              <a:rPr lang="en-US" dirty="0" smtClean="0">
                <a:latin typeface="Comic Sans MS" panose="030F0702030302020204" pitchFamily="66" charset="0"/>
              </a:rPr>
              <a:t>eview your pupil profile from the first term. </a:t>
            </a:r>
          </a:p>
          <a:p>
            <a:pPr algn="l"/>
            <a:endParaRPr lang="en-US" dirty="0">
              <a:latin typeface="Comic Sans MS" panose="030F0702030302020204" pitchFamily="66" charset="0"/>
            </a:endParaRPr>
          </a:p>
          <a:p>
            <a:pPr algn="l"/>
            <a:r>
              <a:rPr lang="en-US" dirty="0" smtClean="0">
                <a:latin typeface="Comic Sans MS" panose="030F0702030302020204" pitchFamily="66" charset="0"/>
              </a:rPr>
              <a:t>Fill out a second profile and update it with specific content and resources you are going to read</a:t>
            </a:r>
            <a:r>
              <a:rPr lang="en-US" dirty="0" smtClean="0">
                <a:latin typeface="Comic Sans MS" panose="030F0702030302020204" pitchFamily="66" charset="0"/>
              </a:rPr>
              <a:t>. Send to your PSHE teacher.</a:t>
            </a:r>
            <a:endParaRPr lang="en-GB" dirty="0" smtClean="0">
              <a:latin typeface="Comic Sans MS" panose="030F0702030302020204" pitchFamily="66" charset="0"/>
            </a:endParaRPr>
          </a:p>
        </p:txBody>
      </p:sp>
      <p:sp>
        <p:nvSpPr>
          <p:cNvPr id="9" name="Content Placeholder 7"/>
          <p:cNvSpPr txBox="1">
            <a:spLocks/>
          </p:cNvSpPr>
          <p:nvPr/>
        </p:nvSpPr>
        <p:spPr>
          <a:xfrm>
            <a:off x="7616952" y="6231075"/>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708881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Learning Objectives:</a:t>
            </a:r>
            <a:endParaRPr lang="en-GB" dirty="0">
              <a:latin typeface="Comic Sans MS" panose="030F0702030302020204" pitchFamily="66" charset="0"/>
            </a:endParaRPr>
          </a:p>
        </p:txBody>
      </p:sp>
      <p:sp>
        <p:nvSpPr>
          <p:cNvPr id="8" name="Content Placeholder 7"/>
          <p:cNvSpPr>
            <a:spLocks noGrp="1"/>
          </p:cNvSpPr>
          <p:nvPr>
            <p:ph idx="1"/>
          </p:nvPr>
        </p:nvSpPr>
        <p:spPr>
          <a:xfrm>
            <a:off x="838200" y="1825625"/>
            <a:ext cx="6257544" cy="4351338"/>
          </a:xfrm>
        </p:spPr>
        <p:txBody>
          <a:bodyPr>
            <a:normAutofit fontScale="92500"/>
          </a:bodyPr>
          <a:lstStyle/>
          <a:p>
            <a:pPr marL="0" indent="0">
              <a:buNone/>
            </a:pPr>
            <a:r>
              <a:rPr lang="en-US" b="1" dirty="0" smtClean="0">
                <a:latin typeface="Comic Sans MS" panose="030F0702030302020204" pitchFamily="66" charset="0"/>
              </a:rPr>
              <a:t>LO1</a:t>
            </a:r>
            <a:r>
              <a:rPr lang="en-US" dirty="0" smtClean="0">
                <a:latin typeface="Comic Sans MS" panose="030F0702030302020204" pitchFamily="66" charset="0"/>
              </a:rPr>
              <a:t> – to understand how the super curriculum improves student opportunities.</a:t>
            </a:r>
          </a:p>
          <a:p>
            <a:pPr marL="0" indent="0">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rPr>
              <a:t>LO2 </a:t>
            </a:r>
            <a:r>
              <a:rPr lang="en-US" dirty="0" smtClean="0">
                <a:latin typeface="Comic Sans MS" panose="030F0702030302020204" pitchFamily="66" charset="0"/>
              </a:rPr>
              <a:t>– to explore the various super curriculum opportunities that are on offer at St Joseph’s and beyond.</a:t>
            </a:r>
          </a:p>
          <a:p>
            <a:pPr marL="0" indent="0">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rPr>
              <a:t>LO3 </a:t>
            </a:r>
            <a:r>
              <a:rPr lang="en-US" dirty="0" smtClean="0">
                <a:latin typeface="Comic Sans MS" panose="030F0702030302020204" pitchFamily="66" charset="0"/>
              </a:rPr>
              <a:t>– to create a super curricular plan to improve holistic development.</a:t>
            </a:r>
            <a:endParaRPr lang="en-GB" dirty="0">
              <a:latin typeface="Comic Sans MS" panose="030F0702030302020204" pitchFamily="66" charset="0"/>
            </a:endParaRPr>
          </a:p>
        </p:txBody>
      </p:sp>
      <p:sp>
        <p:nvSpPr>
          <p:cNvPr id="9" name="TextBox 8"/>
          <p:cNvSpPr txBox="1"/>
          <p:nvPr/>
        </p:nvSpPr>
        <p:spPr>
          <a:xfrm>
            <a:off x="7607253" y="2982177"/>
            <a:ext cx="3897226" cy="2800767"/>
          </a:xfrm>
          <a:prstGeom prst="rect">
            <a:avLst/>
          </a:prstGeom>
          <a:solidFill>
            <a:schemeClr val="accent2">
              <a:lumMod val="20000"/>
              <a:lumOff val="80000"/>
            </a:schemeClr>
          </a:solidFill>
          <a:ln w="38100">
            <a:solidFill>
              <a:schemeClr val="tx1"/>
            </a:solidFill>
          </a:ln>
        </p:spPr>
        <p:txBody>
          <a:bodyPr wrap="square" rtlCol="0">
            <a:spAutoFit/>
          </a:bodyPr>
          <a:lstStyle/>
          <a:p>
            <a:r>
              <a:rPr lang="en-US" sz="1600" b="1" i="1" u="sng" dirty="0" smtClean="0">
                <a:latin typeface="Comic Sans MS" panose="030F0702030302020204" pitchFamily="66" charset="0"/>
              </a:rPr>
              <a:t>Think, Pair &amp; Share</a:t>
            </a:r>
          </a:p>
          <a:p>
            <a:endParaRPr lang="en-US" sz="1600" dirty="0">
              <a:latin typeface="Comic Sans MS" panose="030F0702030302020204" pitchFamily="66" charset="0"/>
            </a:endParaRPr>
          </a:p>
          <a:p>
            <a:r>
              <a:rPr lang="en-US" sz="1600" dirty="0" smtClean="0">
                <a:latin typeface="Comic Sans MS" panose="030F0702030302020204" pitchFamily="66" charset="0"/>
              </a:rPr>
              <a:t>With your partner, discuss the following questions:</a:t>
            </a:r>
          </a:p>
          <a:p>
            <a:endParaRPr lang="en-US" sz="1600" dirty="0">
              <a:latin typeface="Comic Sans MS" panose="030F0702030302020204" pitchFamily="66" charset="0"/>
            </a:endParaRPr>
          </a:p>
          <a:p>
            <a:pPr marL="342900" indent="-342900">
              <a:buFont typeface="+mj-lt"/>
              <a:buAutoNum type="arabicPeriod"/>
            </a:pPr>
            <a:r>
              <a:rPr lang="en-US" sz="1600" i="1" dirty="0" smtClean="0">
                <a:latin typeface="Comic Sans MS" panose="030F0702030302020204" pitchFamily="66" charset="0"/>
              </a:rPr>
              <a:t>What was one thing that you learnt today?</a:t>
            </a:r>
            <a:endParaRPr lang="en-US" sz="1600" i="1" dirty="0">
              <a:latin typeface="Comic Sans MS" panose="030F0702030302020204" pitchFamily="66" charset="0"/>
            </a:endParaRPr>
          </a:p>
          <a:p>
            <a:pPr marL="342900" indent="-342900">
              <a:buFont typeface="+mj-lt"/>
              <a:buAutoNum type="arabicPeriod"/>
            </a:pPr>
            <a:endParaRPr lang="en-US" sz="1600" i="1" dirty="0">
              <a:latin typeface="Comic Sans MS" panose="030F0702030302020204" pitchFamily="66" charset="0"/>
            </a:endParaRPr>
          </a:p>
          <a:p>
            <a:pPr marL="342900" indent="-342900">
              <a:buFont typeface="+mj-lt"/>
              <a:buAutoNum type="arabicPeriod"/>
            </a:pPr>
            <a:r>
              <a:rPr lang="en-US" sz="1600" i="1" dirty="0" smtClean="0">
                <a:latin typeface="Comic Sans MS" panose="030F0702030302020204" pitchFamily="66" charset="0"/>
              </a:rPr>
              <a:t>What did you not understand and need clarifying. Can you partner help you?</a:t>
            </a:r>
            <a:endParaRPr lang="en-US" sz="1600" dirty="0">
              <a:latin typeface="Comic Sans MS" panose="030F0702030302020204" pitchFamily="66" charset="0"/>
            </a:endParaRPr>
          </a:p>
        </p:txBody>
      </p:sp>
    </p:spTree>
    <p:extLst>
      <p:ext uri="{BB962C8B-B14F-4D97-AF65-F5344CB8AC3E}">
        <p14:creationId xmlns:p14="http://schemas.microsoft.com/office/powerpoint/2010/main" val="950767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26" y="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b="1" i="1" dirty="0" smtClean="0">
                <a:latin typeface="Comic Sans MS" panose="030F0702030302020204" pitchFamily="66" charset="0"/>
              </a:rPr>
              <a:t>Key Vocabulary:</a:t>
            </a:r>
            <a:endParaRPr lang="en-GB" b="1" i="1" dirty="0">
              <a:latin typeface="Comic Sans MS" panose="030F0702030302020204" pitchFamily="66" charset="0"/>
            </a:endParaRPr>
          </a:p>
        </p:txBody>
      </p:sp>
      <p:sp>
        <p:nvSpPr>
          <p:cNvPr id="8" name="Content Placeholder 7"/>
          <p:cNvSpPr>
            <a:spLocks noGrp="1"/>
          </p:cNvSpPr>
          <p:nvPr>
            <p:ph idx="1"/>
          </p:nvPr>
        </p:nvSpPr>
        <p:spPr>
          <a:xfrm>
            <a:off x="646176" y="2043939"/>
            <a:ext cx="9906000" cy="4351338"/>
          </a:xfrm>
        </p:spPr>
        <p:txBody>
          <a:bodyPr>
            <a:normAutofit fontScale="92500" lnSpcReduction="20000"/>
          </a:bodyPr>
          <a:lstStyle/>
          <a:p>
            <a:pPr marL="0" indent="0">
              <a:buNone/>
            </a:pPr>
            <a:r>
              <a:rPr lang="en-US" b="1" dirty="0">
                <a:latin typeface="Comic Sans MS" panose="030F0702030302020204" pitchFamily="66" charset="0"/>
              </a:rPr>
              <a:t>Influencer - </a:t>
            </a:r>
            <a:r>
              <a:rPr lang="en-US" dirty="0">
                <a:latin typeface="Comic Sans MS" panose="030F0702030302020204" pitchFamily="66" charset="0"/>
              </a:rPr>
              <a:t>a person or thing that influences another.</a:t>
            </a:r>
            <a:endParaRPr lang="en-US" dirty="0" smtClean="0">
              <a:latin typeface="Comic Sans MS" panose="030F0702030302020204" pitchFamily="66" charset="0"/>
            </a:endParaRPr>
          </a:p>
          <a:p>
            <a:pPr marL="0" indent="0">
              <a:buNone/>
            </a:pPr>
            <a:endParaRPr lang="en-US" b="1" dirty="0">
              <a:latin typeface="Comic Sans MS" panose="030F0702030302020204" pitchFamily="66" charset="0"/>
            </a:endParaRPr>
          </a:p>
          <a:p>
            <a:pPr marL="0" indent="0">
              <a:buNone/>
            </a:pPr>
            <a:r>
              <a:rPr lang="en-US" b="1" dirty="0" smtClean="0">
                <a:latin typeface="Comic Sans MS" panose="030F0702030302020204" pitchFamily="66" charset="0"/>
              </a:rPr>
              <a:t>Critically engage – </a:t>
            </a:r>
            <a:r>
              <a:rPr lang="en-US" dirty="0" smtClean="0">
                <a:latin typeface="Comic Sans MS" panose="030F0702030302020204" pitchFamily="66" charset="0"/>
              </a:rPr>
              <a:t>to think about and reflect upon the content that you have read and how it impacts and shapes your existing knowledge.</a:t>
            </a:r>
          </a:p>
          <a:p>
            <a:pPr marL="0" indent="0">
              <a:buNone/>
            </a:pPr>
            <a:endParaRPr lang="en-US" b="1" dirty="0">
              <a:latin typeface="Comic Sans MS" panose="030F0702030302020204" pitchFamily="66" charset="0"/>
            </a:endParaRPr>
          </a:p>
          <a:p>
            <a:pPr marL="0" indent="0">
              <a:buNone/>
            </a:pPr>
            <a:r>
              <a:rPr lang="en-US" b="1" dirty="0">
                <a:latin typeface="Comic Sans MS" panose="030F0702030302020204" pitchFamily="66" charset="0"/>
              </a:rPr>
              <a:t>Curated - </a:t>
            </a:r>
            <a:r>
              <a:rPr lang="en-US" dirty="0" smtClean="0">
                <a:latin typeface="Comic Sans MS" panose="030F0702030302020204" pitchFamily="66" charset="0"/>
              </a:rPr>
              <a:t>(regarding </a:t>
            </a:r>
            <a:r>
              <a:rPr lang="en-US" dirty="0">
                <a:latin typeface="Comic Sans MS" panose="030F0702030302020204" pitchFamily="66" charset="0"/>
              </a:rPr>
              <a:t>online content, merchandise, information, etc.) selected, organized, and presented using professional or expert knowledge</a:t>
            </a:r>
            <a:r>
              <a:rPr lang="en-US" b="1" dirty="0" smtClean="0">
                <a:latin typeface="Comic Sans MS" panose="030F0702030302020204" pitchFamily="66" charset="0"/>
              </a:rPr>
              <a:t>.</a:t>
            </a:r>
          </a:p>
          <a:p>
            <a:pPr marL="0" indent="0">
              <a:buNone/>
            </a:pPr>
            <a:endParaRPr lang="en-US" b="1" dirty="0">
              <a:latin typeface="Comic Sans MS" panose="030F0702030302020204" pitchFamily="66" charset="0"/>
            </a:endParaRPr>
          </a:p>
          <a:p>
            <a:pPr marL="0" indent="0">
              <a:buNone/>
            </a:pPr>
            <a:r>
              <a:rPr lang="en-US" b="1" dirty="0" smtClean="0">
                <a:latin typeface="Comic Sans MS" panose="030F0702030302020204" pitchFamily="66" charset="0"/>
              </a:rPr>
              <a:t>Holistic – </a:t>
            </a:r>
            <a:r>
              <a:rPr lang="en-US" dirty="0" smtClean="0">
                <a:latin typeface="Comic Sans MS" panose="030F0702030302020204" pitchFamily="66" charset="0"/>
              </a:rPr>
              <a:t>the development of the whole student, not just the subject specific knowledge and skills.</a:t>
            </a:r>
          </a:p>
          <a:p>
            <a:pPr marL="0" indent="0">
              <a:buNone/>
            </a:pPr>
            <a:endParaRPr lang="en-US" b="1" dirty="0">
              <a:latin typeface="Comic Sans MS" panose="030F0702030302020204" pitchFamily="66" charset="0"/>
            </a:endParaRPr>
          </a:p>
          <a:p>
            <a:pPr marL="0" indent="0">
              <a:buNone/>
            </a:pPr>
            <a:endParaRPr lang="en-US" b="1" dirty="0" smtClean="0">
              <a:latin typeface="Comic Sans MS" panose="030F0702030302020204" pitchFamily="66" charset="0"/>
            </a:endParaRPr>
          </a:p>
          <a:p>
            <a:pPr marL="0" indent="0">
              <a:buNone/>
            </a:pPr>
            <a:endParaRPr lang="en-US" b="1"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92277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EEB3A8-07AC-42A9-B64A-50770C3E9E25}"/>
              </a:ext>
            </a:extLst>
          </p:cNvPr>
          <p:cNvSpPr txBox="1"/>
          <p:nvPr/>
        </p:nvSpPr>
        <p:spPr>
          <a:xfrm>
            <a:off x="304800" y="295275"/>
            <a:ext cx="117062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i="1" dirty="0">
                <a:latin typeface="Comic Sans MS" panose="030F0702030302020204" pitchFamily="66" charset="0"/>
              </a:rPr>
              <a:t>The Year </a:t>
            </a:r>
            <a:r>
              <a:rPr lang="en-GB" sz="3200" i="1" dirty="0" smtClean="0">
                <a:latin typeface="Comic Sans MS" panose="030F0702030302020204" pitchFamily="66" charset="0"/>
              </a:rPr>
              <a:t>12 </a:t>
            </a:r>
            <a:r>
              <a:rPr lang="en-GB" sz="3200" i="1" dirty="0">
                <a:latin typeface="Comic Sans MS" panose="030F0702030302020204" pitchFamily="66" charset="0"/>
              </a:rPr>
              <a:t>PSHE Learning Journey</a:t>
            </a:r>
            <a:endParaRPr lang="en-GB" sz="3200" i="1" dirty="0">
              <a:latin typeface="Comic Sans MS" panose="030F0702030302020204" pitchFamily="66" charset="0"/>
              <a:cs typeface="Calibri"/>
            </a:endParaRPr>
          </a:p>
        </p:txBody>
      </p:sp>
      <p:pic>
        <p:nvPicPr>
          <p:cNvPr id="4" name="Picture 3"/>
          <p:cNvPicPr>
            <a:picLocks noChangeAspect="1"/>
          </p:cNvPicPr>
          <p:nvPr/>
        </p:nvPicPr>
        <p:blipFill>
          <a:blip r:embed="rId2"/>
          <a:stretch>
            <a:fillRect/>
          </a:stretch>
        </p:blipFill>
        <p:spPr>
          <a:xfrm>
            <a:off x="393265" y="1117426"/>
            <a:ext cx="11443831" cy="53209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53272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What is the Super Curriculum?</a:t>
            </a:r>
            <a:endParaRPr lang="en-GB" dirty="0">
              <a:latin typeface="Comic Sans MS" panose="030F0702030302020204" pitchFamily="66" charset="0"/>
            </a:endParaRPr>
          </a:p>
        </p:txBody>
      </p:sp>
      <p:sp>
        <p:nvSpPr>
          <p:cNvPr id="8" name="Content Placeholder 7"/>
          <p:cNvSpPr>
            <a:spLocks noGrp="1"/>
          </p:cNvSpPr>
          <p:nvPr>
            <p:ph idx="1"/>
          </p:nvPr>
        </p:nvSpPr>
        <p:spPr>
          <a:xfrm>
            <a:off x="838200" y="1825625"/>
            <a:ext cx="6417365" cy="4351338"/>
          </a:xfrm>
        </p:spPr>
        <p:txBody>
          <a:bodyPr>
            <a:normAutofit fontScale="77500" lnSpcReduction="20000"/>
          </a:bodyPr>
          <a:lstStyle/>
          <a:p>
            <a:pPr marL="0" indent="0">
              <a:buNone/>
            </a:pPr>
            <a:r>
              <a:rPr lang="en-US" dirty="0">
                <a:latin typeface="Comic Sans MS" panose="030F0702030302020204" pitchFamily="66" charset="0"/>
                <a:hlinkClick r:id="rId4"/>
              </a:rPr>
              <a:t>https://</a:t>
            </a:r>
            <a:r>
              <a:rPr lang="en-US" dirty="0" smtClean="0">
                <a:latin typeface="Comic Sans MS" panose="030F0702030302020204" pitchFamily="66" charset="0"/>
                <a:hlinkClick r:id="rId4"/>
              </a:rPr>
              <a:t>www.youtube.com/watch?v=C776-AX5WIY</a:t>
            </a: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Watch this video by </a:t>
            </a:r>
            <a:r>
              <a:rPr lang="en-US" b="1" dirty="0" smtClean="0">
                <a:latin typeface="Comic Sans MS" panose="030F0702030302020204" pitchFamily="66" charset="0"/>
              </a:rPr>
              <a:t>Ray </a:t>
            </a:r>
            <a:r>
              <a:rPr lang="en-US" b="1" dirty="0" err="1" smtClean="0">
                <a:latin typeface="Comic Sans MS" panose="030F0702030302020204" pitchFamily="66" charset="0"/>
              </a:rPr>
              <a:t>Amjad</a:t>
            </a:r>
            <a:r>
              <a:rPr lang="en-US" dirty="0" smtClean="0">
                <a:latin typeface="Comic Sans MS" panose="030F0702030302020204" pitchFamily="66" charset="0"/>
              </a:rPr>
              <a:t>, a second-year </a:t>
            </a:r>
            <a:r>
              <a:rPr lang="en-US" dirty="0">
                <a:latin typeface="Comic Sans MS" panose="030F0702030302020204" pitchFamily="66" charset="0"/>
              </a:rPr>
              <a:t>student studying Physics </a:t>
            </a:r>
            <a:r>
              <a:rPr lang="en-US" dirty="0" smtClean="0">
                <a:latin typeface="Comic Sans MS" panose="030F0702030302020204" pitchFamily="66" charset="0"/>
              </a:rPr>
              <a:t>at </a:t>
            </a:r>
            <a:r>
              <a:rPr lang="en-US" dirty="0">
                <a:latin typeface="Comic Sans MS" panose="030F0702030302020204" pitchFamily="66" charset="0"/>
              </a:rPr>
              <a:t>St John's College, University of Cambridge. </a:t>
            </a:r>
            <a:r>
              <a:rPr lang="en-US" dirty="0" smtClean="0">
                <a:latin typeface="Comic Sans MS" panose="030F0702030302020204" pitchFamily="66" charset="0"/>
              </a:rPr>
              <a:t> </a:t>
            </a: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Ray has become </a:t>
            </a:r>
            <a:r>
              <a:rPr lang="en-US" b="1" dirty="0" smtClean="0">
                <a:latin typeface="Comic Sans MS" panose="030F0702030302020204" pitchFamily="66" charset="0"/>
              </a:rPr>
              <a:t>an influencer, helping young people to improve their chances of applying to the top universities.</a:t>
            </a: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He has a plethora of advice and guidance for anyone apply to Higher Education, as well as study tips, on his </a:t>
            </a:r>
            <a:r>
              <a:rPr lang="en-US" dirty="0" smtClean="0">
                <a:latin typeface="Comic Sans MS" panose="030F0702030302020204" pitchFamily="66" charset="0"/>
                <a:hlinkClick r:id="rId5"/>
              </a:rPr>
              <a:t>channel</a:t>
            </a:r>
            <a:r>
              <a:rPr lang="en-US" dirty="0" smtClean="0">
                <a:latin typeface="Comic Sans MS" panose="030F0702030302020204" pitchFamily="66" charset="0"/>
              </a:rPr>
              <a:t>. </a:t>
            </a:r>
            <a:endParaRPr lang="en-GB" dirty="0">
              <a:latin typeface="Comic Sans MS" panose="030F0702030302020204" pitchFamily="66" charset="0"/>
            </a:endParaRPr>
          </a:p>
        </p:txBody>
      </p:sp>
      <p:sp>
        <p:nvSpPr>
          <p:cNvPr id="9" name="TextBox 8"/>
          <p:cNvSpPr txBox="1"/>
          <p:nvPr/>
        </p:nvSpPr>
        <p:spPr>
          <a:xfrm>
            <a:off x="7675078" y="2652993"/>
            <a:ext cx="3897226" cy="3539430"/>
          </a:xfrm>
          <a:prstGeom prst="rect">
            <a:avLst/>
          </a:prstGeom>
          <a:solidFill>
            <a:schemeClr val="accent2">
              <a:lumMod val="20000"/>
              <a:lumOff val="80000"/>
            </a:schemeClr>
          </a:solidFill>
          <a:ln w="38100">
            <a:solidFill>
              <a:schemeClr val="tx1"/>
            </a:solidFill>
          </a:ln>
        </p:spPr>
        <p:txBody>
          <a:bodyPr wrap="square" rtlCol="0">
            <a:spAutoFit/>
          </a:bodyPr>
          <a:lstStyle/>
          <a:p>
            <a:r>
              <a:rPr lang="en-US" sz="1600" dirty="0" smtClean="0">
                <a:latin typeface="Comic Sans MS" panose="030F0702030302020204" pitchFamily="66" charset="0"/>
              </a:rPr>
              <a:t>Watch the video and consider the following questions; be ready to answer them.</a:t>
            </a:r>
          </a:p>
          <a:p>
            <a:endParaRPr lang="en-US" sz="1600" dirty="0">
              <a:latin typeface="Comic Sans MS" panose="030F0702030302020204" pitchFamily="66" charset="0"/>
            </a:endParaRPr>
          </a:p>
          <a:p>
            <a:pPr marL="342900" indent="-342900">
              <a:buFont typeface="+mj-lt"/>
              <a:buAutoNum type="arabicPeriod"/>
            </a:pPr>
            <a:r>
              <a:rPr lang="en-US" sz="1600" i="1" dirty="0">
                <a:latin typeface="Comic Sans MS" panose="030F0702030302020204" pitchFamily="66" charset="0"/>
              </a:rPr>
              <a:t>What is the super curriculum?</a:t>
            </a:r>
          </a:p>
          <a:p>
            <a:pPr marL="342900" indent="-342900">
              <a:buFont typeface="+mj-lt"/>
              <a:buAutoNum type="arabicPeriod"/>
            </a:pPr>
            <a:endParaRPr lang="en-US" sz="1600" i="1" dirty="0">
              <a:latin typeface="Comic Sans MS" panose="030F0702030302020204" pitchFamily="66" charset="0"/>
            </a:endParaRPr>
          </a:p>
          <a:p>
            <a:pPr marL="342900" indent="-342900">
              <a:buFont typeface="+mj-lt"/>
              <a:buAutoNum type="arabicPeriod"/>
            </a:pPr>
            <a:r>
              <a:rPr lang="en-US" sz="1600" i="1" dirty="0">
                <a:latin typeface="Comic Sans MS" panose="030F0702030302020204" pitchFamily="66" charset="0"/>
              </a:rPr>
              <a:t>Why is this important?</a:t>
            </a:r>
          </a:p>
          <a:p>
            <a:pPr marL="342900" indent="-342900">
              <a:buFont typeface="+mj-lt"/>
              <a:buAutoNum type="arabicPeriod"/>
            </a:pPr>
            <a:endParaRPr lang="en-US" sz="1600" i="1" dirty="0">
              <a:latin typeface="Comic Sans MS" panose="030F0702030302020204" pitchFamily="66" charset="0"/>
            </a:endParaRPr>
          </a:p>
          <a:p>
            <a:pPr marL="342900" indent="-342900">
              <a:buFont typeface="+mj-lt"/>
              <a:buAutoNum type="arabicPeriod"/>
            </a:pPr>
            <a:r>
              <a:rPr lang="en-US" sz="1600" i="1" dirty="0">
                <a:latin typeface="Comic Sans MS" panose="030F0702030302020204" pitchFamily="66" charset="0"/>
              </a:rPr>
              <a:t>Give an example of a super curricular activity.</a:t>
            </a:r>
          </a:p>
          <a:p>
            <a:pPr marL="342900" indent="-342900">
              <a:buFont typeface="+mj-lt"/>
              <a:buAutoNum type="arabicPeriod"/>
            </a:pPr>
            <a:endParaRPr lang="en-US" sz="1600" i="1" dirty="0">
              <a:latin typeface="Comic Sans MS" panose="030F0702030302020204" pitchFamily="66" charset="0"/>
            </a:endParaRPr>
          </a:p>
          <a:p>
            <a:pPr marL="342900" indent="-342900">
              <a:buFont typeface="+mj-lt"/>
              <a:buAutoNum type="arabicPeriod"/>
            </a:pPr>
            <a:r>
              <a:rPr lang="en-US" sz="1600" i="1" dirty="0">
                <a:latin typeface="Comic Sans MS" panose="030F0702030302020204" pitchFamily="66" charset="0"/>
              </a:rPr>
              <a:t>What were </a:t>
            </a:r>
            <a:r>
              <a:rPr lang="en-US" sz="1600" i="1" dirty="0" err="1">
                <a:latin typeface="Comic Sans MS" panose="030F0702030302020204" pitchFamily="66" charset="0"/>
              </a:rPr>
              <a:t>Anjam’s</a:t>
            </a:r>
            <a:r>
              <a:rPr lang="en-US" sz="1600" i="1" dirty="0">
                <a:latin typeface="Comic Sans MS" panose="030F0702030302020204" pitchFamily="66" charset="0"/>
              </a:rPr>
              <a:t> 6 tips</a:t>
            </a:r>
            <a:r>
              <a:rPr lang="en-US" sz="1600" i="1" dirty="0" smtClean="0">
                <a:latin typeface="Comic Sans MS" panose="030F0702030302020204" pitchFamily="66" charset="0"/>
              </a:rPr>
              <a:t>?</a:t>
            </a:r>
          </a:p>
          <a:p>
            <a:endParaRPr lang="en-US" sz="1600" dirty="0">
              <a:latin typeface="Comic Sans MS" panose="030F0702030302020204" pitchFamily="66" charset="0"/>
            </a:endParaRPr>
          </a:p>
          <a:p>
            <a:endParaRPr lang="en-US" sz="1600" dirty="0">
              <a:latin typeface="Comic Sans MS" panose="030F0702030302020204" pitchFamily="66" charset="0"/>
            </a:endParaRPr>
          </a:p>
        </p:txBody>
      </p:sp>
      <p:sp>
        <p:nvSpPr>
          <p:cNvPr id="10"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31357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Quiz:</a:t>
            </a:r>
            <a:endParaRPr lang="en-GB" dirty="0">
              <a:latin typeface="Comic Sans MS" panose="030F0702030302020204" pitchFamily="66" charset="0"/>
            </a:endParaRPr>
          </a:p>
        </p:txBody>
      </p:sp>
      <p:sp>
        <p:nvSpPr>
          <p:cNvPr id="8" name="Content Placeholder 7"/>
          <p:cNvSpPr>
            <a:spLocks noGrp="1"/>
          </p:cNvSpPr>
          <p:nvPr>
            <p:ph idx="1"/>
          </p:nvPr>
        </p:nvSpPr>
        <p:spPr>
          <a:xfrm>
            <a:off x="373581" y="1825625"/>
            <a:ext cx="10515600" cy="4351338"/>
          </a:xfrm>
        </p:spPr>
        <p:txBody>
          <a:bodyPr>
            <a:normAutofit/>
          </a:bodyPr>
          <a:lstStyle/>
          <a:p>
            <a:pPr marL="0" indent="0">
              <a:buNone/>
            </a:pPr>
            <a:r>
              <a:rPr lang="en-US" dirty="0" smtClean="0">
                <a:latin typeface="Comic Sans MS" panose="030F0702030302020204" pitchFamily="66" charset="0"/>
              </a:rPr>
              <a:t>What is the super curriculum?</a:t>
            </a: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Why is this important?</a:t>
            </a: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Give an example of a super curricular activity.</a:t>
            </a: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What were </a:t>
            </a:r>
            <a:r>
              <a:rPr lang="en-US" dirty="0" err="1" smtClean="0">
                <a:latin typeface="Comic Sans MS" panose="030F0702030302020204" pitchFamily="66" charset="0"/>
              </a:rPr>
              <a:t>Anjam’s</a:t>
            </a:r>
            <a:r>
              <a:rPr lang="en-US" dirty="0" smtClean="0">
                <a:latin typeface="Comic Sans MS" panose="030F0702030302020204" pitchFamily="66" charset="0"/>
              </a:rPr>
              <a:t> 6 tips?</a:t>
            </a:r>
          </a:p>
          <a:p>
            <a:pPr marL="0" indent="0">
              <a:buNone/>
            </a:pPr>
            <a:endParaRPr lang="en-US" dirty="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2" name="TextBox 1"/>
          <p:cNvSpPr txBox="1"/>
          <p:nvPr/>
        </p:nvSpPr>
        <p:spPr>
          <a:xfrm>
            <a:off x="486598" y="5396947"/>
            <a:ext cx="11529390" cy="1200329"/>
          </a:xfrm>
          <a:prstGeom prst="rect">
            <a:avLst/>
          </a:prstGeom>
          <a:noFill/>
        </p:spPr>
        <p:txBody>
          <a:bodyPr wrap="square" rtlCol="0">
            <a:spAutoFit/>
          </a:bodyPr>
          <a:lstStyle/>
          <a:p>
            <a:r>
              <a:rPr lang="en-US" dirty="0" smtClean="0">
                <a:solidFill>
                  <a:srgbClr val="FF0000"/>
                </a:solidFill>
                <a:latin typeface="Comic Sans MS" panose="030F0702030302020204" pitchFamily="66" charset="0"/>
              </a:rPr>
              <a:t>1. Start early, 2. Start small, 3. Keep a record (how does what you have learnt impact your existing understanding?), 4. Follow a story (show a methodical and logical path of learning rather than darting around to different articles/sources, 5. What are you getting out of it? Go into detail, 6. Do something you enjoy!</a:t>
            </a:r>
            <a:endParaRPr lang="en-GB" dirty="0">
              <a:solidFill>
                <a:srgbClr val="FF0000"/>
              </a:solidFill>
              <a:latin typeface="Comic Sans MS" panose="030F0702030302020204" pitchFamily="66" charset="0"/>
            </a:endParaRPr>
          </a:p>
        </p:txBody>
      </p:sp>
      <p:sp>
        <p:nvSpPr>
          <p:cNvPr id="9" name="TextBox 8"/>
          <p:cNvSpPr txBox="1"/>
          <p:nvPr/>
        </p:nvSpPr>
        <p:spPr>
          <a:xfrm>
            <a:off x="331305" y="2396891"/>
            <a:ext cx="11529390" cy="646331"/>
          </a:xfrm>
          <a:prstGeom prst="rect">
            <a:avLst/>
          </a:prstGeom>
          <a:noFill/>
        </p:spPr>
        <p:txBody>
          <a:bodyPr wrap="square" rtlCol="0">
            <a:spAutoFit/>
          </a:bodyPr>
          <a:lstStyle/>
          <a:p>
            <a:pPr algn="r"/>
            <a:r>
              <a:rPr lang="en-US" dirty="0" smtClean="0">
                <a:solidFill>
                  <a:srgbClr val="FF0000"/>
                </a:solidFill>
                <a:latin typeface="Comic Sans MS" panose="030F0702030302020204" pitchFamily="66" charset="0"/>
              </a:rPr>
              <a:t>An student-led academic activity, independent of the classroom that contributes to your subject specific learning.</a:t>
            </a:r>
            <a:endParaRPr lang="en-GB" dirty="0">
              <a:solidFill>
                <a:srgbClr val="FF0000"/>
              </a:solidFill>
              <a:latin typeface="Comic Sans MS" panose="030F0702030302020204" pitchFamily="66" charset="0"/>
            </a:endParaRPr>
          </a:p>
        </p:txBody>
      </p:sp>
      <p:sp>
        <p:nvSpPr>
          <p:cNvPr id="10" name="TextBox 9"/>
          <p:cNvSpPr txBox="1"/>
          <p:nvPr/>
        </p:nvSpPr>
        <p:spPr>
          <a:xfrm>
            <a:off x="320572" y="3354963"/>
            <a:ext cx="11529390" cy="646331"/>
          </a:xfrm>
          <a:prstGeom prst="rect">
            <a:avLst/>
          </a:prstGeom>
          <a:noFill/>
        </p:spPr>
        <p:txBody>
          <a:bodyPr wrap="square" rtlCol="0">
            <a:spAutoFit/>
          </a:bodyPr>
          <a:lstStyle/>
          <a:p>
            <a:pPr algn="r"/>
            <a:r>
              <a:rPr lang="en-US" dirty="0" smtClean="0">
                <a:solidFill>
                  <a:srgbClr val="FF0000"/>
                </a:solidFill>
                <a:latin typeface="Comic Sans MS" panose="030F0702030302020204" pitchFamily="66" charset="0"/>
              </a:rPr>
              <a:t>The super curriculum helps students to achieve ‘mastery’ of a given topic as well as helping your UCAS application being highly competitive.</a:t>
            </a:r>
            <a:endParaRPr lang="en-GB" dirty="0">
              <a:solidFill>
                <a:srgbClr val="FF0000"/>
              </a:solidFill>
              <a:latin typeface="Comic Sans MS" panose="030F0702030302020204" pitchFamily="66" charset="0"/>
            </a:endParaRPr>
          </a:p>
        </p:txBody>
      </p:sp>
      <p:sp>
        <p:nvSpPr>
          <p:cNvPr id="11" name="TextBox 10"/>
          <p:cNvSpPr txBox="1"/>
          <p:nvPr/>
        </p:nvSpPr>
        <p:spPr>
          <a:xfrm>
            <a:off x="-133314" y="4415080"/>
            <a:ext cx="11529390" cy="646331"/>
          </a:xfrm>
          <a:prstGeom prst="rect">
            <a:avLst/>
          </a:prstGeom>
          <a:noFill/>
        </p:spPr>
        <p:txBody>
          <a:bodyPr wrap="square" rtlCol="0">
            <a:spAutoFit/>
          </a:bodyPr>
          <a:lstStyle/>
          <a:p>
            <a:pPr algn="r"/>
            <a:r>
              <a:rPr lang="en-US" dirty="0" smtClean="0">
                <a:solidFill>
                  <a:srgbClr val="FF0000"/>
                </a:solidFill>
                <a:latin typeface="Comic Sans MS" panose="030F0702030302020204" pitchFamily="66" charset="0"/>
              </a:rPr>
              <a:t>Debate club, reading subject specific magazines, reading lists of books, competitions, documentaries, podcasts and much more!</a:t>
            </a:r>
            <a:endParaRPr lang="en-GB" dirty="0">
              <a:solidFill>
                <a:srgbClr val="FF0000"/>
              </a:solidFill>
              <a:latin typeface="Comic Sans MS" panose="030F0702030302020204" pitchFamily="66" charset="0"/>
            </a:endParaRPr>
          </a:p>
        </p:txBody>
      </p:sp>
      <p:sp>
        <p:nvSpPr>
          <p:cNvPr id="12"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188950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The Super Curriculum at St Joe’s</a:t>
            </a:r>
            <a:endParaRPr lang="en-GB" dirty="0">
              <a:latin typeface="Comic Sans MS" panose="030F0702030302020204" pitchFamily="66"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58196"/>
            <a:ext cx="5553358" cy="4978221"/>
          </a:xfrm>
          <a:prstGeom prst="rect">
            <a:avLst/>
          </a:prstGeom>
        </p:spPr>
      </p:pic>
      <p:sp>
        <p:nvSpPr>
          <p:cNvPr id="10" name="Rectangle 9"/>
          <p:cNvSpPr/>
          <p:nvPr/>
        </p:nvSpPr>
        <p:spPr>
          <a:xfrm>
            <a:off x="6192458" y="2312539"/>
            <a:ext cx="5562662" cy="3416320"/>
          </a:xfrm>
          <a:prstGeom prst="rect">
            <a:avLst/>
          </a:prstGeom>
        </p:spPr>
        <p:txBody>
          <a:bodyPr wrap="square">
            <a:spAutoFit/>
          </a:bodyPr>
          <a:lstStyle/>
          <a:p>
            <a:r>
              <a:rPr lang="en-GB" sz="2400" dirty="0">
                <a:latin typeface="Comic Sans MS" panose="030F0702030302020204" pitchFamily="66" charset="0"/>
              </a:rPr>
              <a:t>#</a:t>
            </a:r>
            <a:r>
              <a:rPr lang="en-GB" sz="2400" dirty="0" smtClean="0">
                <a:latin typeface="Comic Sans MS" panose="030F0702030302020204" pitchFamily="66" charset="0"/>
              </a:rPr>
              <a:t>DREAMBig</a:t>
            </a:r>
          </a:p>
          <a:p>
            <a:endParaRPr lang="en-US" sz="2400" dirty="0">
              <a:latin typeface="Comic Sans MS" panose="030F0702030302020204" pitchFamily="66" charset="0"/>
            </a:endParaRPr>
          </a:p>
          <a:p>
            <a:r>
              <a:rPr lang="en-US" sz="2400" dirty="0" smtClean="0">
                <a:latin typeface="Comic Sans MS" panose="030F0702030302020204" pitchFamily="66" charset="0"/>
              </a:rPr>
              <a:t>We call our super curriculum at St Joseph’s ‘Dream Big’. The vision behind this is that we provide the education, opportunities and fostering the ambition for all of our students in order to achieve the very best life opportunities available.</a:t>
            </a:r>
            <a:endParaRPr lang="en-US" sz="2400" dirty="0">
              <a:latin typeface="Comic Sans MS" panose="030F0702030302020204" pitchFamily="66" charset="0"/>
            </a:endParaRPr>
          </a:p>
        </p:txBody>
      </p:sp>
      <p:sp>
        <p:nvSpPr>
          <p:cNvPr id="8" name="Content Placeholder 7"/>
          <p:cNvSpPr txBox="1">
            <a:spLocks/>
          </p:cNvSpPr>
          <p:nvPr/>
        </p:nvSpPr>
        <p:spPr>
          <a:xfrm>
            <a:off x="0" y="-25497"/>
            <a:ext cx="4575048" cy="650343"/>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b="1" dirty="0" smtClean="0">
                <a:latin typeface="Comic Sans MS" panose="030F0702030302020204" pitchFamily="66" charset="0"/>
              </a:rPr>
              <a:t>LO1</a:t>
            </a:r>
            <a:r>
              <a:rPr lang="en-US" sz="700" dirty="0" smtClean="0">
                <a:latin typeface="Comic Sans MS" panose="030F0702030302020204" pitchFamily="66" charset="0"/>
              </a:rPr>
              <a:t> – to understand how the super curriculum improves student opportunities.</a:t>
            </a:r>
          </a:p>
          <a:p>
            <a:pPr marL="0" indent="0">
              <a:buFont typeface="Arial" panose="020B0604020202020204" pitchFamily="34" charset="0"/>
              <a:buNone/>
            </a:pPr>
            <a:r>
              <a:rPr lang="en-US" sz="700" b="1" dirty="0" smtClean="0">
                <a:latin typeface="Comic Sans MS" panose="030F0702030302020204" pitchFamily="66" charset="0"/>
              </a:rPr>
              <a:t>LO2 </a:t>
            </a:r>
            <a:r>
              <a:rPr lang="en-US" sz="700" dirty="0" smtClean="0">
                <a:latin typeface="Comic Sans MS" panose="030F0702030302020204" pitchFamily="66" charset="0"/>
              </a:rPr>
              <a:t>– to explore the various super curriculum opportunities that are on offer at St Joseph’s and beyond.</a:t>
            </a:r>
          </a:p>
          <a:p>
            <a:pPr marL="0" indent="0">
              <a:buFont typeface="Arial" panose="020B0604020202020204" pitchFamily="34" charset="0"/>
              <a:buNone/>
            </a:pPr>
            <a:r>
              <a:rPr lang="en-US" sz="700" b="1" dirty="0" smtClean="0">
                <a:latin typeface="Comic Sans MS" panose="030F0702030302020204" pitchFamily="66" charset="0"/>
              </a:rPr>
              <a:t>LO3 </a:t>
            </a:r>
            <a:r>
              <a:rPr lang="en-US" sz="700" dirty="0" smtClean="0">
                <a:latin typeface="Comic Sans MS" panose="030F0702030302020204" pitchFamily="66" charset="0"/>
              </a:rPr>
              <a:t>– to create a super curricular plan to improve holistic development.</a:t>
            </a:r>
            <a:endParaRPr lang="en-GB" sz="700" dirty="0">
              <a:latin typeface="Comic Sans MS" panose="030F0702030302020204" pitchFamily="66" charset="0"/>
            </a:endParaRPr>
          </a:p>
        </p:txBody>
      </p:sp>
    </p:spTree>
    <p:extLst>
      <p:ext uri="{BB962C8B-B14F-4D97-AF65-F5344CB8AC3E}">
        <p14:creationId xmlns:p14="http://schemas.microsoft.com/office/powerpoint/2010/main" val="2742127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F8BB9C405596468BA8800082120CBD" ma:contentTypeVersion="13" ma:contentTypeDescription="Create a new document." ma:contentTypeScope="" ma:versionID="68036394600a7688fa979b45c74d9baa">
  <xsd:schema xmlns:xsd="http://www.w3.org/2001/XMLSchema" xmlns:xs="http://www.w3.org/2001/XMLSchema" xmlns:p="http://schemas.microsoft.com/office/2006/metadata/properties" xmlns:ns2="15b4aa8f-8f89-42f2-ac0f-b0c629f4f978" xmlns:ns3="4cd16256-8a9d-4152-ba97-a643b44938fb" targetNamespace="http://schemas.microsoft.com/office/2006/metadata/properties" ma:root="true" ma:fieldsID="4a53c7d521f19acb9e94a7f81ae48c88" ns2:_="" ns3:_="">
    <xsd:import namespace="15b4aa8f-8f89-42f2-ac0f-b0c629f4f978"/>
    <xsd:import namespace="4cd16256-8a9d-4152-ba97-a643b44938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a8f-8f89-42f2-ac0f-b0c629f4f9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16256-8a9d-4152-ba97-a643b44938f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15b4aa8f-8f89-42f2-ac0f-b0c629f4f978" xsi:nil="true"/>
  </documentManagement>
</p:properties>
</file>

<file path=customXml/itemProps1.xml><?xml version="1.0" encoding="utf-8"?>
<ds:datastoreItem xmlns:ds="http://schemas.openxmlformats.org/officeDocument/2006/customXml" ds:itemID="{E7CD80D5-5470-4FF2-AEC1-2C143E9AF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4aa8f-8f89-42f2-ac0f-b0c629f4f978"/>
    <ds:schemaRef ds:uri="4cd16256-8a9d-4152-ba97-a643b4493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E8E436-5143-475D-9B6B-759BC70B5081}">
  <ds:schemaRefs>
    <ds:schemaRef ds:uri="http://schemas.microsoft.com/sharepoint/v3/contenttype/forms"/>
  </ds:schemaRefs>
</ds:datastoreItem>
</file>

<file path=customXml/itemProps3.xml><?xml version="1.0" encoding="utf-8"?>
<ds:datastoreItem xmlns:ds="http://schemas.openxmlformats.org/officeDocument/2006/customXml" ds:itemID="{C07F8654-7E3F-4548-A1D7-DA6C51C0A3AA}">
  <ds:schemaRefs>
    <ds:schemaRef ds:uri="4cd16256-8a9d-4152-ba97-a643b44938fb"/>
    <ds:schemaRef ds:uri="http://purl.org/dc/terms/"/>
    <ds:schemaRef ds:uri="15b4aa8f-8f89-42f2-ac0f-b0c629f4f978"/>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1208</TotalTime>
  <Words>3638</Words>
  <Application>Microsoft Office PowerPoint</Application>
  <PresentationFormat>Widescreen</PresentationFormat>
  <Paragraphs>416</Paragraphs>
  <Slides>41</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Calibri Light</vt:lpstr>
      <vt:lpstr>Comic Sans MS</vt:lpstr>
      <vt:lpstr>Times New Roman</vt:lpstr>
      <vt:lpstr>Wingdings</vt:lpstr>
      <vt:lpstr>1_Office Theme</vt:lpstr>
      <vt:lpstr>Office Theme</vt:lpstr>
      <vt:lpstr>The Work Ready Club</vt:lpstr>
      <vt:lpstr>Welcome to the Super Curriculum</vt:lpstr>
      <vt:lpstr>Think, Pair &amp; Share:</vt:lpstr>
      <vt:lpstr>Learning Objectives:</vt:lpstr>
      <vt:lpstr>Key Vocabulary:</vt:lpstr>
      <vt:lpstr>PowerPoint Presentation</vt:lpstr>
      <vt:lpstr>What is the Super Curriculum?</vt:lpstr>
      <vt:lpstr>Quiz:</vt:lpstr>
      <vt:lpstr>The Super Curriculum at St Joe’s</vt:lpstr>
      <vt:lpstr>The Super Curriculum at St Joe’s</vt:lpstr>
      <vt:lpstr>The Super Curriculum at St Joe’s</vt:lpstr>
      <vt:lpstr>The Super Curriculum at St Joe’s</vt:lpstr>
      <vt:lpstr>The Super Curriculum at St Joe’s</vt:lpstr>
      <vt:lpstr>The Super Curriculum at St Joe’s</vt:lpstr>
      <vt:lpstr>A range of resources and opportunities.</vt:lpstr>
      <vt:lpstr>Here is what Cambridge Suggest:</vt:lpstr>
      <vt:lpstr>Events and Courses</vt:lpstr>
      <vt:lpstr> Exhibitions  and Open Days </vt:lpstr>
      <vt:lpstr>Massive Open Online Lectures</vt:lpstr>
      <vt:lpstr>The Reading List 2.0</vt:lpstr>
      <vt:lpstr>Sora App</vt:lpstr>
      <vt:lpstr>Electronic Library</vt:lpstr>
      <vt:lpstr>Form Book Boxes</vt:lpstr>
      <vt:lpstr>Oxford’s Digital Resources</vt:lpstr>
      <vt:lpstr>Oxford’s Events</vt:lpstr>
      <vt:lpstr>Student Ladder Bank of  Competitions</vt:lpstr>
      <vt:lpstr>Oxford’s Competitions</vt:lpstr>
      <vt:lpstr>Oxplore</vt:lpstr>
      <vt:lpstr> Critical Thinking </vt:lpstr>
      <vt:lpstr>PowerPoint Presentation</vt:lpstr>
      <vt:lpstr>Ted Talks</vt:lpstr>
      <vt:lpstr>PiXL Stretch</vt:lpstr>
      <vt:lpstr>PowerPoint Presentation</vt:lpstr>
      <vt:lpstr>How to Critically Engage with the Content.</vt:lpstr>
      <vt:lpstr>PowerPoint Presentation</vt:lpstr>
      <vt:lpstr>PowerPoint Presentation</vt:lpstr>
      <vt:lpstr>PowerPoint Presentation</vt:lpstr>
      <vt:lpstr>Create a Super Curricular Plan.</vt:lpstr>
      <vt:lpstr> Futures Survey Part 1 </vt:lpstr>
      <vt:lpstr>PowerPoint Presentation</vt:lpstr>
      <vt:lpstr>Learning Objectives: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J.Self</dc:creator>
  <cp:lastModifiedBy>G Clark</cp:lastModifiedBy>
  <cp:revision>138</cp:revision>
  <cp:lastPrinted>2019-09-23T06:53:41Z</cp:lastPrinted>
  <dcterms:created xsi:type="dcterms:W3CDTF">2018-08-30T13:46:47Z</dcterms:created>
  <dcterms:modified xsi:type="dcterms:W3CDTF">2021-02-25T14:49:11Z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0x01010031F8BB9C405596468BA8800082120CBD</vt:lpwstr>
  </property>
</Properties>
</file>