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86" r:id="rId2"/>
    <p:sldId id="334" r:id="rId3"/>
    <p:sldId id="287" r:id="rId4"/>
    <p:sldId id="288" r:id="rId5"/>
    <p:sldId id="328" r:id="rId6"/>
    <p:sldId id="329" r:id="rId7"/>
    <p:sldId id="330" r:id="rId8"/>
    <p:sldId id="332" r:id="rId9"/>
    <p:sldId id="292" r:id="rId10"/>
    <p:sldId id="299" r:id="rId11"/>
    <p:sldId id="293" r:id="rId12"/>
    <p:sldId id="294" r:id="rId13"/>
    <p:sldId id="295" r:id="rId14"/>
    <p:sldId id="296" r:id="rId15"/>
    <p:sldId id="297" r:id="rId16"/>
    <p:sldId id="300" r:id="rId17"/>
    <p:sldId id="301" r:id="rId18"/>
    <p:sldId id="303" r:id="rId19"/>
    <p:sldId id="302" r:id="rId20"/>
    <p:sldId id="304" r:id="rId21"/>
    <p:sldId id="306" r:id="rId22"/>
    <p:sldId id="309" r:id="rId23"/>
    <p:sldId id="310" r:id="rId24"/>
    <p:sldId id="311" r:id="rId25"/>
    <p:sldId id="312" r:id="rId26"/>
    <p:sldId id="313" r:id="rId27"/>
    <p:sldId id="314" r:id="rId28"/>
    <p:sldId id="315" r:id="rId29"/>
    <p:sldId id="316" r:id="rId30"/>
    <p:sldId id="317" r:id="rId31"/>
    <p:sldId id="318" r:id="rId32"/>
    <p:sldId id="308" r:id="rId33"/>
    <p:sldId id="319" r:id="rId34"/>
    <p:sldId id="333" r:id="rId35"/>
    <p:sldId id="320" r:id="rId36"/>
    <p:sldId id="327" r:id="rId37"/>
    <p:sldId id="325" r:id="rId38"/>
    <p:sldId id="326" r:id="rId39"/>
    <p:sldId id="324" r:id="rId40"/>
    <p:sldId id="323" r:id="rId41"/>
    <p:sldId id="322" r:id="rId42"/>
    <p:sldId id="321" r:id="rId43"/>
    <p:sldId id="298" r:id="rId4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03" autoAdjust="0"/>
    <p:restoredTop sz="87253" autoAdjust="0"/>
  </p:normalViewPr>
  <p:slideViewPr>
    <p:cSldViewPr snapToGrid="0">
      <p:cViewPr varScale="1">
        <p:scale>
          <a:sx n="77" d="100"/>
          <a:sy n="77" d="100"/>
        </p:scale>
        <p:origin x="3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AFE7760-AB0D-40C9-8F90-EAE0B44B2B40}" type="datetimeFigureOut">
              <a:rPr lang="en-GB" smtClean="0"/>
              <a:t>27/01/2021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D2EEE9B-F95E-4A3C-BDF6-B7BE6F7D509B}" type="slidenum">
              <a:rPr lang="en-GB" smtClean="0"/>
              <a:t>‹#›</a:t>
            </a:fld>
            <a:endParaRPr lang="en-GB"/>
          </a:p>
        </p:txBody>
      </p:sp>
    </p:spTree>
    <p:extLst>
      <p:ext uri="{BB962C8B-B14F-4D97-AF65-F5344CB8AC3E}">
        <p14:creationId xmlns:p14="http://schemas.microsoft.com/office/powerpoint/2010/main" val="1766480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a:t>
            </a:fld>
            <a:endParaRPr lang="en-GB"/>
          </a:p>
        </p:txBody>
      </p:sp>
    </p:spTree>
    <p:extLst>
      <p:ext uri="{BB962C8B-B14F-4D97-AF65-F5344CB8AC3E}">
        <p14:creationId xmlns:p14="http://schemas.microsoft.com/office/powerpoint/2010/main" val="297395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10</a:t>
            </a:fld>
            <a:endParaRPr lang="en-GB"/>
          </a:p>
        </p:txBody>
      </p:sp>
    </p:spTree>
    <p:extLst>
      <p:ext uri="{BB962C8B-B14F-4D97-AF65-F5344CB8AC3E}">
        <p14:creationId xmlns:p14="http://schemas.microsoft.com/office/powerpoint/2010/main" val="4210414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11</a:t>
            </a:fld>
            <a:endParaRPr lang="en-GB"/>
          </a:p>
        </p:txBody>
      </p:sp>
    </p:spTree>
    <p:extLst>
      <p:ext uri="{BB962C8B-B14F-4D97-AF65-F5344CB8AC3E}">
        <p14:creationId xmlns:p14="http://schemas.microsoft.com/office/powerpoint/2010/main" val="1609577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12</a:t>
            </a:fld>
            <a:endParaRPr lang="en-GB"/>
          </a:p>
        </p:txBody>
      </p:sp>
    </p:spTree>
    <p:extLst>
      <p:ext uri="{BB962C8B-B14F-4D97-AF65-F5344CB8AC3E}">
        <p14:creationId xmlns:p14="http://schemas.microsoft.com/office/powerpoint/2010/main" val="1171783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13</a:t>
            </a:fld>
            <a:endParaRPr lang="en-GB"/>
          </a:p>
        </p:txBody>
      </p:sp>
    </p:spTree>
    <p:extLst>
      <p:ext uri="{BB962C8B-B14F-4D97-AF65-F5344CB8AC3E}">
        <p14:creationId xmlns:p14="http://schemas.microsoft.com/office/powerpoint/2010/main" val="3241692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14</a:t>
            </a:fld>
            <a:endParaRPr lang="en-GB"/>
          </a:p>
        </p:txBody>
      </p:sp>
    </p:spTree>
    <p:extLst>
      <p:ext uri="{BB962C8B-B14F-4D97-AF65-F5344CB8AC3E}">
        <p14:creationId xmlns:p14="http://schemas.microsoft.com/office/powerpoint/2010/main" val="1734008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15</a:t>
            </a:fld>
            <a:endParaRPr lang="en-GB"/>
          </a:p>
        </p:txBody>
      </p:sp>
    </p:spTree>
    <p:extLst>
      <p:ext uri="{BB962C8B-B14F-4D97-AF65-F5344CB8AC3E}">
        <p14:creationId xmlns:p14="http://schemas.microsoft.com/office/powerpoint/2010/main" val="2903990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16</a:t>
            </a:fld>
            <a:endParaRPr lang="en-GB"/>
          </a:p>
        </p:txBody>
      </p:sp>
    </p:spTree>
    <p:extLst>
      <p:ext uri="{BB962C8B-B14F-4D97-AF65-F5344CB8AC3E}">
        <p14:creationId xmlns:p14="http://schemas.microsoft.com/office/powerpoint/2010/main" val="1215234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17</a:t>
            </a:fld>
            <a:endParaRPr lang="en-GB"/>
          </a:p>
        </p:txBody>
      </p:sp>
    </p:spTree>
    <p:extLst>
      <p:ext uri="{BB962C8B-B14F-4D97-AF65-F5344CB8AC3E}">
        <p14:creationId xmlns:p14="http://schemas.microsoft.com/office/powerpoint/2010/main" val="3329167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18</a:t>
            </a:fld>
            <a:endParaRPr lang="en-GB"/>
          </a:p>
        </p:txBody>
      </p:sp>
    </p:spTree>
    <p:extLst>
      <p:ext uri="{BB962C8B-B14F-4D97-AF65-F5344CB8AC3E}">
        <p14:creationId xmlns:p14="http://schemas.microsoft.com/office/powerpoint/2010/main" val="2114638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19</a:t>
            </a:fld>
            <a:endParaRPr lang="en-GB"/>
          </a:p>
        </p:txBody>
      </p:sp>
    </p:spTree>
    <p:extLst>
      <p:ext uri="{BB962C8B-B14F-4D97-AF65-F5344CB8AC3E}">
        <p14:creationId xmlns:p14="http://schemas.microsoft.com/office/powerpoint/2010/main" val="5190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a:t>
            </a:fld>
            <a:endParaRPr lang="en-GB"/>
          </a:p>
        </p:txBody>
      </p:sp>
    </p:spTree>
    <p:extLst>
      <p:ext uri="{BB962C8B-B14F-4D97-AF65-F5344CB8AC3E}">
        <p14:creationId xmlns:p14="http://schemas.microsoft.com/office/powerpoint/2010/main" val="3159172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20</a:t>
            </a:fld>
            <a:endParaRPr lang="en-GB"/>
          </a:p>
        </p:txBody>
      </p:sp>
    </p:spTree>
    <p:extLst>
      <p:ext uri="{BB962C8B-B14F-4D97-AF65-F5344CB8AC3E}">
        <p14:creationId xmlns:p14="http://schemas.microsoft.com/office/powerpoint/2010/main" val="3799689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21</a:t>
            </a:fld>
            <a:endParaRPr lang="en-GB"/>
          </a:p>
        </p:txBody>
      </p:sp>
    </p:spTree>
    <p:extLst>
      <p:ext uri="{BB962C8B-B14F-4D97-AF65-F5344CB8AC3E}">
        <p14:creationId xmlns:p14="http://schemas.microsoft.com/office/powerpoint/2010/main" val="2639494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22</a:t>
            </a:fld>
            <a:endParaRPr lang="en-GB"/>
          </a:p>
        </p:txBody>
      </p:sp>
    </p:spTree>
    <p:extLst>
      <p:ext uri="{BB962C8B-B14F-4D97-AF65-F5344CB8AC3E}">
        <p14:creationId xmlns:p14="http://schemas.microsoft.com/office/powerpoint/2010/main" val="290289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23</a:t>
            </a:fld>
            <a:endParaRPr lang="en-GB"/>
          </a:p>
        </p:txBody>
      </p:sp>
    </p:spTree>
    <p:extLst>
      <p:ext uri="{BB962C8B-B14F-4D97-AF65-F5344CB8AC3E}">
        <p14:creationId xmlns:p14="http://schemas.microsoft.com/office/powerpoint/2010/main" val="2646107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24</a:t>
            </a:fld>
            <a:endParaRPr lang="en-GB"/>
          </a:p>
        </p:txBody>
      </p:sp>
    </p:spTree>
    <p:extLst>
      <p:ext uri="{BB962C8B-B14F-4D97-AF65-F5344CB8AC3E}">
        <p14:creationId xmlns:p14="http://schemas.microsoft.com/office/powerpoint/2010/main" val="1233653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25</a:t>
            </a:fld>
            <a:endParaRPr lang="en-GB"/>
          </a:p>
        </p:txBody>
      </p:sp>
    </p:spTree>
    <p:extLst>
      <p:ext uri="{BB962C8B-B14F-4D97-AF65-F5344CB8AC3E}">
        <p14:creationId xmlns:p14="http://schemas.microsoft.com/office/powerpoint/2010/main" val="996729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26</a:t>
            </a:fld>
            <a:endParaRPr lang="en-GB"/>
          </a:p>
        </p:txBody>
      </p:sp>
    </p:spTree>
    <p:extLst>
      <p:ext uri="{BB962C8B-B14F-4D97-AF65-F5344CB8AC3E}">
        <p14:creationId xmlns:p14="http://schemas.microsoft.com/office/powerpoint/2010/main" val="4117161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27</a:t>
            </a:fld>
            <a:endParaRPr lang="en-GB"/>
          </a:p>
        </p:txBody>
      </p:sp>
    </p:spTree>
    <p:extLst>
      <p:ext uri="{BB962C8B-B14F-4D97-AF65-F5344CB8AC3E}">
        <p14:creationId xmlns:p14="http://schemas.microsoft.com/office/powerpoint/2010/main" val="1525206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28</a:t>
            </a:fld>
            <a:endParaRPr lang="en-GB"/>
          </a:p>
        </p:txBody>
      </p:sp>
    </p:spTree>
    <p:extLst>
      <p:ext uri="{BB962C8B-B14F-4D97-AF65-F5344CB8AC3E}">
        <p14:creationId xmlns:p14="http://schemas.microsoft.com/office/powerpoint/2010/main" val="143407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29</a:t>
            </a:fld>
            <a:endParaRPr lang="en-GB"/>
          </a:p>
        </p:txBody>
      </p:sp>
    </p:spTree>
    <p:extLst>
      <p:ext uri="{BB962C8B-B14F-4D97-AF65-F5344CB8AC3E}">
        <p14:creationId xmlns:p14="http://schemas.microsoft.com/office/powerpoint/2010/main" val="335112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a:t>
            </a:fld>
            <a:endParaRPr lang="en-GB"/>
          </a:p>
        </p:txBody>
      </p:sp>
    </p:spTree>
    <p:extLst>
      <p:ext uri="{BB962C8B-B14F-4D97-AF65-F5344CB8AC3E}">
        <p14:creationId xmlns:p14="http://schemas.microsoft.com/office/powerpoint/2010/main" val="2268491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30</a:t>
            </a:fld>
            <a:endParaRPr lang="en-GB"/>
          </a:p>
        </p:txBody>
      </p:sp>
    </p:spTree>
    <p:extLst>
      <p:ext uri="{BB962C8B-B14F-4D97-AF65-F5344CB8AC3E}">
        <p14:creationId xmlns:p14="http://schemas.microsoft.com/office/powerpoint/2010/main" val="3895001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31</a:t>
            </a:fld>
            <a:endParaRPr lang="en-GB"/>
          </a:p>
        </p:txBody>
      </p:sp>
    </p:spTree>
    <p:extLst>
      <p:ext uri="{BB962C8B-B14F-4D97-AF65-F5344CB8AC3E}">
        <p14:creationId xmlns:p14="http://schemas.microsoft.com/office/powerpoint/2010/main" val="4247366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32</a:t>
            </a:fld>
            <a:endParaRPr lang="en-GB"/>
          </a:p>
        </p:txBody>
      </p:sp>
    </p:spTree>
    <p:extLst>
      <p:ext uri="{BB962C8B-B14F-4D97-AF65-F5344CB8AC3E}">
        <p14:creationId xmlns:p14="http://schemas.microsoft.com/office/powerpoint/2010/main" val="1444603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33</a:t>
            </a:fld>
            <a:endParaRPr lang="en-GB"/>
          </a:p>
        </p:txBody>
      </p:sp>
    </p:spTree>
    <p:extLst>
      <p:ext uri="{BB962C8B-B14F-4D97-AF65-F5344CB8AC3E}">
        <p14:creationId xmlns:p14="http://schemas.microsoft.com/office/powerpoint/2010/main" val="2793324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34</a:t>
            </a:fld>
            <a:endParaRPr lang="en-GB"/>
          </a:p>
        </p:txBody>
      </p:sp>
    </p:spTree>
    <p:extLst>
      <p:ext uri="{BB962C8B-B14F-4D97-AF65-F5344CB8AC3E}">
        <p14:creationId xmlns:p14="http://schemas.microsoft.com/office/powerpoint/2010/main" val="534000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35</a:t>
            </a:fld>
            <a:endParaRPr lang="en-GB"/>
          </a:p>
        </p:txBody>
      </p:sp>
    </p:spTree>
    <p:extLst>
      <p:ext uri="{BB962C8B-B14F-4D97-AF65-F5344CB8AC3E}">
        <p14:creationId xmlns:p14="http://schemas.microsoft.com/office/powerpoint/2010/main" val="173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36</a:t>
            </a:fld>
            <a:endParaRPr lang="en-GB"/>
          </a:p>
        </p:txBody>
      </p:sp>
    </p:spTree>
    <p:extLst>
      <p:ext uri="{BB962C8B-B14F-4D97-AF65-F5344CB8AC3E}">
        <p14:creationId xmlns:p14="http://schemas.microsoft.com/office/powerpoint/2010/main" val="2263422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37</a:t>
            </a:fld>
            <a:endParaRPr lang="en-GB"/>
          </a:p>
        </p:txBody>
      </p:sp>
    </p:spTree>
    <p:extLst>
      <p:ext uri="{BB962C8B-B14F-4D97-AF65-F5344CB8AC3E}">
        <p14:creationId xmlns:p14="http://schemas.microsoft.com/office/powerpoint/2010/main" val="4270386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38</a:t>
            </a:fld>
            <a:endParaRPr lang="en-GB"/>
          </a:p>
        </p:txBody>
      </p:sp>
    </p:spTree>
    <p:extLst>
      <p:ext uri="{BB962C8B-B14F-4D97-AF65-F5344CB8AC3E}">
        <p14:creationId xmlns:p14="http://schemas.microsoft.com/office/powerpoint/2010/main" val="771943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39</a:t>
            </a:fld>
            <a:endParaRPr lang="en-GB"/>
          </a:p>
        </p:txBody>
      </p:sp>
    </p:spTree>
    <p:extLst>
      <p:ext uri="{BB962C8B-B14F-4D97-AF65-F5344CB8AC3E}">
        <p14:creationId xmlns:p14="http://schemas.microsoft.com/office/powerpoint/2010/main" val="1150282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4</a:t>
            </a:fld>
            <a:endParaRPr lang="en-GB"/>
          </a:p>
        </p:txBody>
      </p:sp>
    </p:spTree>
    <p:extLst>
      <p:ext uri="{BB962C8B-B14F-4D97-AF65-F5344CB8AC3E}">
        <p14:creationId xmlns:p14="http://schemas.microsoft.com/office/powerpoint/2010/main" val="326923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40</a:t>
            </a:fld>
            <a:endParaRPr lang="en-GB"/>
          </a:p>
        </p:txBody>
      </p:sp>
    </p:spTree>
    <p:extLst>
      <p:ext uri="{BB962C8B-B14F-4D97-AF65-F5344CB8AC3E}">
        <p14:creationId xmlns:p14="http://schemas.microsoft.com/office/powerpoint/2010/main" val="2931090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41</a:t>
            </a:fld>
            <a:endParaRPr lang="en-GB"/>
          </a:p>
        </p:txBody>
      </p:sp>
    </p:spTree>
    <p:extLst>
      <p:ext uri="{BB962C8B-B14F-4D97-AF65-F5344CB8AC3E}">
        <p14:creationId xmlns:p14="http://schemas.microsoft.com/office/powerpoint/2010/main" val="1278313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42</a:t>
            </a:fld>
            <a:endParaRPr lang="en-GB"/>
          </a:p>
        </p:txBody>
      </p:sp>
    </p:spTree>
    <p:extLst>
      <p:ext uri="{BB962C8B-B14F-4D97-AF65-F5344CB8AC3E}">
        <p14:creationId xmlns:p14="http://schemas.microsoft.com/office/powerpoint/2010/main" val="2749869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43</a:t>
            </a:fld>
            <a:endParaRPr lang="en-GB"/>
          </a:p>
        </p:txBody>
      </p:sp>
    </p:spTree>
    <p:extLst>
      <p:ext uri="{BB962C8B-B14F-4D97-AF65-F5344CB8AC3E}">
        <p14:creationId xmlns:p14="http://schemas.microsoft.com/office/powerpoint/2010/main" val="2897208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5</a:t>
            </a:fld>
            <a:endParaRPr lang="en-GB"/>
          </a:p>
        </p:txBody>
      </p:sp>
    </p:spTree>
    <p:extLst>
      <p:ext uri="{BB962C8B-B14F-4D97-AF65-F5344CB8AC3E}">
        <p14:creationId xmlns:p14="http://schemas.microsoft.com/office/powerpoint/2010/main" val="1812749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6</a:t>
            </a:fld>
            <a:endParaRPr lang="en-GB"/>
          </a:p>
        </p:txBody>
      </p:sp>
    </p:spTree>
    <p:extLst>
      <p:ext uri="{BB962C8B-B14F-4D97-AF65-F5344CB8AC3E}">
        <p14:creationId xmlns:p14="http://schemas.microsoft.com/office/powerpoint/2010/main" val="199919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7</a:t>
            </a:fld>
            <a:endParaRPr lang="en-GB"/>
          </a:p>
        </p:txBody>
      </p:sp>
    </p:spTree>
    <p:extLst>
      <p:ext uri="{BB962C8B-B14F-4D97-AF65-F5344CB8AC3E}">
        <p14:creationId xmlns:p14="http://schemas.microsoft.com/office/powerpoint/2010/main" val="240631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8</a:t>
            </a:fld>
            <a:endParaRPr lang="en-GB"/>
          </a:p>
        </p:txBody>
      </p:sp>
    </p:spTree>
    <p:extLst>
      <p:ext uri="{BB962C8B-B14F-4D97-AF65-F5344CB8AC3E}">
        <p14:creationId xmlns:p14="http://schemas.microsoft.com/office/powerpoint/2010/main" val="3816722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D2EEE9B-F95E-4A3C-BDF6-B7BE6F7D509B}" type="slidenum">
              <a:rPr lang="en-GB" smtClean="0"/>
              <a:t>9</a:t>
            </a:fld>
            <a:endParaRPr lang="en-GB"/>
          </a:p>
        </p:txBody>
      </p:sp>
    </p:spTree>
    <p:extLst>
      <p:ext uri="{BB962C8B-B14F-4D97-AF65-F5344CB8AC3E}">
        <p14:creationId xmlns:p14="http://schemas.microsoft.com/office/powerpoint/2010/main" val="3063632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F76BC58-05B3-433A-859C-30BA6F17AFFB}"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389554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76BC58-05B3-433A-859C-30BA6F17AFFB}"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1362536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76BC58-05B3-433A-859C-30BA6F17AFFB}"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21955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76BC58-05B3-433A-859C-30BA6F17AFFB}"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1452740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76BC58-05B3-433A-859C-30BA6F17AFFB}"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1591207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F76BC58-05B3-433A-859C-30BA6F17AFFB}"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3819215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F76BC58-05B3-433A-859C-30BA6F17AFFB}" type="datetimeFigureOut">
              <a:rPr lang="en-GB" smtClean="0"/>
              <a:t>27/01/2021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1327945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F76BC58-05B3-433A-859C-30BA6F17AFFB}" type="datetimeFigureOut">
              <a:rPr lang="en-GB" smtClean="0"/>
              <a:t>27/01/2021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13877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BC58-05B3-433A-859C-30BA6F17AFFB}" type="datetimeFigureOut">
              <a:rPr lang="en-GB" smtClean="0"/>
              <a:t>27/01/2021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7120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76BC58-05B3-433A-859C-30BA6F17AFFB}"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357139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76BC58-05B3-433A-859C-30BA6F17AFFB}"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C70962-769E-4FEA-A860-545B088F66E4}" type="slidenum">
              <a:rPr lang="en-GB" smtClean="0"/>
              <a:t>‹#›</a:t>
            </a:fld>
            <a:endParaRPr lang="en-GB"/>
          </a:p>
        </p:txBody>
      </p:sp>
    </p:spTree>
    <p:extLst>
      <p:ext uri="{BB962C8B-B14F-4D97-AF65-F5344CB8AC3E}">
        <p14:creationId xmlns:p14="http://schemas.microsoft.com/office/powerpoint/2010/main" val="270974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BC58-05B3-433A-859C-30BA6F17AFFB}" type="datetimeFigureOut">
              <a:rPr lang="en-GB" smtClean="0"/>
              <a:t>27/01/2021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70962-769E-4FEA-A860-545B088F66E4}" type="slidenum">
              <a:rPr lang="en-GB" smtClean="0"/>
              <a:t>‹#›</a:t>
            </a:fld>
            <a:endParaRPr lang="en-GB"/>
          </a:p>
        </p:txBody>
      </p:sp>
    </p:spTree>
    <p:extLst>
      <p:ext uri="{BB962C8B-B14F-4D97-AF65-F5344CB8AC3E}">
        <p14:creationId xmlns:p14="http://schemas.microsoft.com/office/powerpoint/2010/main" val="2941384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youtube.com/watch?v=Qtv4Wm02C2A&amp;list=PL9uCQbM0tQyu1gQjpJr6wLjWWqJV2p14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gov.uk/apply-for-student-financ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www.savethestudent.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savethestudent.org/accommodation/what-to-take-to-university.html" TargetMode="Externa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www.youtube.com/watch?v=U8UVHGNn7Vg" TargetMode="External"/><Relationship Id="rId4" Type="http://schemas.openxmlformats.org/officeDocument/2006/relationships/hyperlink" Target="https://www.youtube.com/watch?v=tayqXViJ-rA"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youtube.com/playlist?list=PL4wogSHG9Pv_5B39bVt8VIWRB6T8yiSz3" TargetMode="External"/><Relationship Id="rId4" Type="http://schemas.openxmlformats.org/officeDocument/2006/relationships/hyperlink" Target="https://www.youtube.com/playlist?list=PL4wogSHG9Pv9A-pDOpX7uZMzZkGrhj15_"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youtube.com/playlist?list=PL4wogSHG9Pv9A-pDOpX7uZMzZkGrhj15_"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ucas.com/undergraduate/student-life/undergraduate-accommodatio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ucas.com/connect/blogs/private-renting-students" TargetMode="External"/><Relationship Id="rId5" Type="http://schemas.openxmlformats.org/officeDocument/2006/relationships/hyperlink" Target="http://www.nationalcode.org/" TargetMode="External"/><Relationship Id="rId4" Type="http://schemas.openxmlformats.org/officeDocument/2006/relationships/hyperlink" Target="https://www.ucas.com/undergraduate/student-life/undergraduate-accommodatio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ucas.com/undergraduate/results-confirmation-and-clearing/what-clearing" TargetMode="External"/><Relationship Id="rId5" Type="http://schemas.openxmlformats.org/officeDocument/2006/relationships/hyperlink" Target="https://www.ucas.com/ucas/undergraduate/apply-and-track/results/ucas-adjustment-if-youve-done-better-expected" TargetMode="External"/><Relationship Id="rId4" Type="http://schemas.openxmlformats.org/officeDocument/2006/relationships/hyperlink" Target="https://www.ucas.com/undergraduate/after-you-apply/types-offer/extra-choi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7" name="TextBox 6"/>
          <p:cNvSpPr txBox="1"/>
          <p:nvPr/>
        </p:nvSpPr>
        <p:spPr>
          <a:xfrm>
            <a:off x="698258" y="1732105"/>
            <a:ext cx="10774017" cy="5755422"/>
          </a:xfrm>
          <a:prstGeom prst="rect">
            <a:avLst/>
          </a:prstGeom>
          <a:noFill/>
        </p:spPr>
        <p:txBody>
          <a:bodyPr wrap="square" rtlCol="0">
            <a:spAutoFit/>
          </a:bodyPr>
          <a:lstStyle/>
          <a:p>
            <a:r>
              <a:rPr lang="en-GB" sz="3200" b="1" i="1" dirty="0"/>
              <a:t>Reflection</a:t>
            </a:r>
            <a:r>
              <a:rPr lang="en-GB" sz="3200" b="1" i="1" dirty="0" smtClean="0"/>
              <a:t>:</a:t>
            </a:r>
            <a:endParaRPr lang="en-GB" sz="3200" b="1" i="1" dirty="0"/>
          </a:p>
          <a:p>
            <a:endParaRPr lang="en-GB" sz="2100" dirty="0"/>
          </a:p>
          <a:p>
            <a:pPr marL="342900" indent="-342900">
              <a:buFont typeface="Arial" panose="020B0604020202020204" pitchFamily="34" charset="0"/>
              <a:buChar char="•"/>
            </a:pPr>
            <a:r>
              <a:rPr lang="en-GB" sz="2100" dirty="0" smtClean="0"/>
              <a:t>When is your UCAS application deadline?</a:t>
            </a:r>
            <a:endParaRPr lang="en-GB" sz="2100" dirty="0"/>
          </a:p>
          <a:p>
            <a:pPr marL="342900" indent="-342900">
              <a:buFont typeface="Arial" panose="020B0604020202020204" pitchFamily="34" charset="0"/>
              <a:buChar char="•"/>
            </a:pPr>
            <a:endParaRPr lang="en-GB" sz="2100" dirty="0"/>
          </a:p>
          <a:p>
            <a:pPr marL="342900" indent="-342900">
              <a:buFont typeface="Arial" panose="020B0604020202020204" pitchFamily="34" charset="0"/>
              <a:buChar char="•"/>
            </a:pPr>
            <a:r>
              <a:rPr lang="en-GB" sz="2100" dirty="0" smtClean="0"/>
              <a:t>How many choices do you make?</a:t>
            </a:r>
            <a:endParaRPr lang="en-GB" sz="2100" dirty="0"/>
          </a:p>
          <a:p>
            <a:pPr marL="342900" indent="-342900">
              <a:buFont typeface="Arial" panose="020B0604020202020204" pitchFamily="34" charset="0"/>
              <a:buChar char="•"/>
            </a:pPr>
            <a:endParaRPr lang="en-GB" sz="2100" dirty="0"/>
          </a:p>
          <a:p>
            <a:pPr marL="342900" indent="-342900">
              <a:buFont typeface="Arial" panose="020B0604020202020204" pitchFamily="34" charset="0"/>
              <a:buChar char="•"/>
            </a:pPr>
            <a:r>
              <a:rPr lang="en-GB" sz="2100" dirty="0" smtClean="0"/>
              <a:t>What metric have we told you to use to judge what sort of choices you should make (regarding entry requirements).</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smtClean="0"/>
              <a:t>What happens next after you get all of your offers?</a:t>
            </a:r>
            <a:endParaRPr lang="en-GB" sz="2100" dirty="0" smtClean="0"/>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smtClean="0"/>
              <a:t>Tell me 3 things that make a good personal statement.</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GB" sz="2100" dirty="0"/>
          </a:p>
          <a:p>
            <a:pPr marL="342900" indent="-342900">
              <a:buFont typeface="Arial" panose="020B0604020202020204" pitchFamily="34" charset="0"/>
              <a:buChar char="•"/>
            </a:pPr>
            <a:endParaRPr lang="en-GB" sz="2100" dirty="0"/>
          </a:p>
          <a:p>
            <a:endParaRPr lang="en-GB" sz="2100" dirty="0"/>
          </a:p>
        </p:txBody>
      </p:sp>
      <p:pic>
        <p:nvPicPr>
          <p:cNvPr id="2" name="Picture 1"/>
          <p:cNvPicPr>
            <a:picLocks noChangeAspect="1"/>
          </p:cNvPicPr>
          <p:nvPr/>
        </p:nvPicPr>
        <p:blipFill>
          <a:blip r:embed="rId4"/>
          <a:stretch>
            <a:fillRect/>
          </a:stretch>
        </p:blipFill>
        <p:spPr>
          <a:xfrm>
            <a:off x="6291469" y="574687"/>
            <a:ext cx="3821596" cy="1135014"/>
          </a:xfrm>
          <a:prstGeom prst="rect">
            <a:avLst/>
          </a:prstGeom>
        </p:spPr>
      </p:pic>
    </p:spTree>
    <p:extLst>
      <p:ext uri="{BB962C8B-B14F-4D97-AF65-F5344CB8AC3E}">
        <p14:creationId xmlns:p14="http://schemas.microsoft.com/office/powerpoint/2010/main" val="3073993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b="1" i="1" dirty="0" smtClean="0"/>
              <a:t>So what is UCAS Adjustment?</a:t>
            </a:r>
            <a:endParaRPr lang="en-GB" b="1" i="1" dirty="0"/>
          </a:p>
        </p:txBody>
      </p:sp>
      <p:sp>
        <p:nvSpPr>
          <p:cNvPr id="3" name="Content Placeholder 2"/>
          <p:cNvSpPr>
            <a:spLocks noGrp="1"/>
          </p:cNvSpPr>
          <p:nvPr>
            <p:ph idx="1"/>
          </p:nvPr>
        </p:nvSpPr>
        <p:spPr>
          <a:xfrm>
            <a:off x="692804" y="1567208"/>
            <a:ext cx="9777852" cy="4351338"/>
          </a:xfrm>
        </p:spPr>
        <p:txBody>
          <a:bodyPr>
            <a:normAutofit/>
          </a:bodyPr>
          <a:lstStyle/>
          <a:p>
            <a:r>
              <a:rPr lang="en-US" dirty="0" smtClean="0"/>
              <a:t>The potential to swap to a different course if you </a:t>
            </a:r>
            <a:r>
              <a:rPr lang="en-US" i="1" u="sng" dirty="0" smtClean="0"/>
              <a:t>meet and exceed</a:t>
            </a:r>
            <a:r>
              <a:rPr lang="en-US" dirty="0" smtClean="0"/>
              <a:t> your offer.</a:t>
            </a:r>
          </a:p>
          <a:p>
            <a:r>
              <a:rPr lang="en-US" dirty="0"/>
              <a:t>Adjustment is available from A level results day (13 August 2020), until 31 </a:t>
            </a:r>
            <a:r>
              <a:rPr lang="en-US" dirty="0" smtClean="0"/>
              <a:t>August and is optional. No harm in looking?</a:t>
            </a:r>
          </a:p>
          <a:p>
            <a:endParaRPr lang="en-US" dirty="0"/>
          </a:p>
          <a:p>
            <a:pPr marL="0" indent="0">
              <a:buNone/>
            </a:pPr>
            <a:endParaRPr lang="en-US" dirty="0"/>
          </a:p>
          <a:p>
            <a:pPr marL="0" indent="0">
              <a:buNone/>
            </a:pPr>
            <a:endParaRPr lang="en-GB" dirty="0"/>
          </a:p>
        </p:txBody>
      </p:sp>
      <p:pic>
        <p:nvPicPr>
          <p:cNvPr id="5" name="Picture 4"/>
          <p:cNvPicPr>
            <a:picLocks noChangeAspect="1"/>
          </p:cNvPicPr>
          <p:nvPr/>
        </p:nvPicPr>
        <p:blipFill>
          <a:blip r:embed="rId4"/>
          <a:stretch>
            <a:fillRect/>
          </a:stretch>
        </p:blipFill>
        <p:spPr>
          <a:xfrm>
            <a:off x="460305" y="3427944"/>
            <a:ext cx="11377389" cy="3052783"/>
          </a:xfrm>
          <a:prstGeom prst="rect">
            <a:avLst/>
          </a:prstGeom>
        </p:spPr>
      </p:pic>
    </p:spTree>
    <p:extLst>
      <p:ext uri="{BB962C8B-B14F-4D97-AF65-F5344CB8AC3E}">
        <p14:creationId xmlns:p14="http://schemas.microsoft.com/office/powerpoint/2010/main" val="2367612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b="1" i="1" dirty="0" smtClean="0"/>
              <a:t>So what is Clearing?</a:t>
            </a:r>
            <a:endParaRPr lang="en-GB" b="1" i="1" dirty="0"/>
          </a:p>
        </p:txBody>
      </p:sp>
      <p:sp>
        <p:nvSpPr>
          <p:cNvPr id="3" name="Content Placeholder 2"/>
          <p:cNvSpPr>
            <a:spLocks noGrp="1"/>
          </p:cNvSpPr>
          <p:nvPr>
            <p:ph idx="1"/>
          </p:nvPr>
        </p:nvSpPr>
        <p:spPr>
          <a:xfrm>
            <a:off x="692804" y="1567208"/>
            <a:ext cx="10515600" cy="4351338"/>
          </a:xfrm>
        </p:spPr>
        <p:txBody>
          <a:bodyPr>
            <a:normAutofit lnSpcReduction="10000"/>
          </a:bodyPr>
          <a:lstStyle/>
          <a:p>
            <a:r>
              <a:rPr lang="en-US" dirty="0"/>
              <a:t>From 6 July to 20 October, you can apply for a course using Clearing if you’re not already holding an offer from a university or college, and the course still has places</a:t>
            </a:r>
            <a:r>
              <a:rPr lang="en-US" dirty="0" smtClean="0"/>
              <a:t>.</a:t>
            </a:r>
          </a:p>
          <a:p>
            <a:endParaRPr lang="en-US" dirty="0"/>
          </a:p>
          <a:p>
            <a:pPr marL="0" indent="0">
              <a:buNone/>
            </a:pPr>
            <a:r>
              <a:rPr lang="en-US" dirty="0"/>
              <a:t>You can use Clearing if:</a:t>
            </a:r>
          </a:p>
          <a:p>
            <a:r>
              <a:rPr lang="en-US" dirty="0"/>
              <a:t>y</a:t>
            </a:r>
            <a:r>
              <a:rPr lang="en-US" dirty="0" smtClean="0"/>
              <a:t>ou’re </a:t>
            </a:r>
            <a:r>
              <a:rPr lang="en-US" dirty="0"/>
              <a:t>applying after 30 June</a:t>
            </a:r>
          </a:p>
          <a:p>
            <a:r>
              <a:rPr lang="en-US" dirty="0"/>
              <a:t>you didn’t receive any offers (or none you wanted to accept)</a:t>
            </a:r>
          </a:p>
          <a:p>
            <a:r>
              <a:rPr lang="en-US" dirty="0"/>
              <a:t>you </a:t>
            </a:r>
            <a:r>
              <a:rPr lang="en-US" i="1" u="sng" dirty="0"/>
              <a:t>didn’t meet the conditions of your offers</a:t>
            </a:r>
          </a:p>
          <a:p>
            <a:r>
              <a:rPr lang="en-US" dirty="0"/>
              <a:t>you’ve declined your firm place using the ‘decline my place’ button in Track</a:t>
            </a:r>
          </a:p>
          <a:p>
            <a:pPr marL="0" indent="0">
              <a:buNone/>
            </a:pPr>
            <a:endParaRPr lang="en-US" dirty="0"/>
          </a:p>
          <a:p>
            <a:pPr marL="0" indent="0">
              <a:buNone/>
            </a:pPr>
            <a:endParaRPr lang="en-GB" dirty="0"/>
          </a:p>
        </p:txBody>
      </p:sp>
    </p:spTree>
    <p:extLst>
      <p:ext uri="{BB962C8B-B14F-4D97-AF65-F5344CB8AC3E}">
        <p14:creationId xmlns:p14="http://schemas.microsoft.com/office/powerpoint/2010/main" val="2749982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b="1" i="1" dirty="0" smtClean="0"/>
              <a:t>So what is Clearing?</a:t>
            </a:r>
            <a:endParaRPr lang="en-GB" b="1" i="1" dirty="0"/>
          </a:p>
        </p:txBody>
      </p:sp>
      <p:sp>
        <p:nvSpPr>
          <p:cNvPr id="3" name="Content Placeholder 2"/>
          <p:cNvSpPr>
            <a:spLocks noGrp="1"/>
          </p:cNvSpPr>
          <p:nvPr>
            <p:ph idx="1"/>
          </p:nvPr>
        </p:nvSpPr>
        <p:spPr>
          <a:xfrm>
            <a:off x="619559" y="1690688"/>
            <a:ext cx="9564379" cy="4351338"/>
          </a:xfrm>
        </p:spPr>
        <p:txBody>
          <a:bodyPr>
            <a:normAutofit lnSpcReduction="10000"/>
          </a:bodyPr>
          <a:lstStyle/>
          <a:p>
            <a:r>
              <a:rPr lang="en-US" dirty="0"/>
              <a:t>You'll know you're in Clearing if your Track status says 'You are in </a:t>
            </a:r>
            <a:r>
              <a:rPr lang="en-US" dirty="0" smtClean="0"/>
              <a:t>Clearing‘.</a:t>
            </a:r>
          </a:p>
          <a:p>
            <a:endParaRPr lang="en-US" dirty="0"/>
          </a:p>
          <a:p>
            <a:r>
              <a:rPr lang="en-US" dirty="0" smtClean="0"/>
              <a:t>Get </a:t>
            </a:r>
            <a:r>
              <a:rPr lang="en-US" dirty="0"/>
              <a:t>in touch with the universities/colleges if it's taking a while – they might still be considering you, </a:t>
            </a:r>
            <a:r>
              <a:rPr lang="en-US" i="1" u="sng" dirty="0"/>
              <a:t>even if your results are a bit lower than required</a:t>
            </a:r>
            <a:r>
              <a:rPr lang="en-US" i="1" u="sng" dirty="0" smtClean="0"/>
              <a:t>.</a:t>
            </a:r>
          </a:p>
          <a:p>
            <a:endParaRPr lang="en-US" dirty="0"/>
          </a:p>
          <a:p>
            <a:r>
              <a:rPr lang="en-US" dirty="0"/>
              <a:t>If you originally only applied for one course for the reduced fee of £20, you'll have to pay an additional £5 to apply through Clearing.</a:t>
            </a:r>
          </a:p>
          <a:p>
            <a:pPr marL="0" indent="0">
              <a:buNone/>
            </a:pPr>
            <a:endParaRPr lang="en-GB" dirty="0"/>
          </a:p>
        </p:txBody>
      </p:sp>
    </p:spTree>
    <p:extLst>
      <p:ext uri="{BB962C8B-B14F-4D97-AF65-F5344CB8AC3E}">
        <p14:creationId xmlns:p14="http://schemas.microsoft.com/office/powerpoint/2010/main" val="2823438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b="1" i="1" dirty="0" smtClean="0"/>
              <a:t>The Clearing Process</a:t>
            </a:r>
            <a:endParaRPr lang="en-GB" b="1" i="1" dirty="0"/>
          </a:p>
        </p:txBody>
      </p:sp>
      <p:sp>
        <p:nvSpPr>
          <p:cNvPr id="3" name="Content Placeholder 2"/>
          <p:cNvSpPr>
            <a:spLocks noGrp="1"/>
          </p:cNvSpPr>
          <p:nvPr>
            <p:ph idx="1"/>
          </p:nvPr>
        </p:nvSpPr>
        <p:spPr>
          <a:xfrm>
            <a:off x="659906" y="1690688"/>
            <a:ext cx="10515600" cy="4351338"/>
          </a:xfrm>
        </p:spPr>
        <p:txBody>
          <a:bodyPr>
            <a:normAutofit fontScale="92500" lnSpcReduction="20000"/>
          </a:bodyPr>
          <a:lstStyle/>
          <a:p>
            <a:r>
              <a:rPr lang="en-US" dirty="0" smtClean="0"/>
              <a:t>Typically, you will go through clearing on results day.</a:t>
            </a:r>
          </a:p>
          <a:p>
            <a:endParaRPr lang="en-US" dirty="0"/>
          </a:p>
          <a:p>
            <a:r>
              <a:rPr lang="en-US" dirty="0" smtClean="0"/>
              <a:t>Ask for clearing advice (laptops set up at school, careers advisor and teachers).</a:t>
            </a:r>
          </a:p>
          <a:p>
            <a:endParaRPr lang="en-US" dirty="0"/>
          </a:p>
          <a:p>
            <a:r>
              <a:rPr lang="en-US" dirty="0" smtClean="0"/>
              <a:t>See what courses are available on the UCAS Clearing Search Tool.</a:t>
            </a:r>
          </a:p>
          <a:p>
            <a:endParaRPr lang="en-US" dirty="0"/>
          </a:p>
          <a:p>
            <a:r>
              <a:rPr lang="en-US" dirty="0" smtClean="0"/>
              <a:t>Give the Universities a ring – you are in a strong position. Sound out their offers but </a:t>
            </a:r>
            <a:r>
              <a:rPr lang="en-US" i="1" u="sng" dirty="0" smtClean="0"/>
              <a:t>do not verbally agree to anything until you are sure!</a:t>
            </a:r>
          </a:p>
          <a:p>
            <a:endParaRPr lang="en-US" dirty="0"/>
          </a:p>
          <a:p>
            <a:r>
              <a:rPr lang="en-US" dirty="0" smtClean="0"/>
              <a:t>Add your Clearing choice in track.</a:t>
            </a:r>
            <a:endParaRPr lang="en-GB" dirty="0"/>
          </a:p>
        </p:txBody>
      </p:sp>
    </p:spTree>
    <p:extLst>
      <p:ext uri="{BB962C8B-B14F-4D97-AF65-F5344CB8AC3E}">
        <p14:creationId xmlns:p14="http://schemas.microsoft.com/office/powerpoint/2010/main" val="3323916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b="1" i="1" dirty="0" smtClean="0"/>
              <a:t>So what is Clearing?</a:t>
            </a:r>
            <a:endParaRPr lang="en-GB" b="1" i="1" dirty="0"/>
          </a:p>
        </p:txBody>
      </p:sp>
      <p:sp>
        <p:nvSpPr>
          <p:cNvPr id="3" name="Content Placeholder 2"/>
          <p:cNvSpPr>
            <a:spLocks noGrp="1"/>
          </p:cNvSpPr>
          <p:nvPr>
            <p:ph idx="1"/>
          </p:nvPr>
        </p:nvSpPr>
        <p:spPr>
          <a:xfrm>
            <a:off x="692804" y="1567208"/>
            <a:ext cx="10515600" cy="4351338"/>
          </a:xfrm>
        </p:spPr>
        <p:txBody>
          <a:bodyPr>
            <a:normAutofit lnSpcReduction="10000"/>
          </a:bodyPr>
          <a:lstStyle/>
          <a:p>
            <a:r>
              <a:rPr lang="en-US" dirty="0"/>
              <a:t>From 6 July to 20 October, you can apply for a course using Clearing if you’re not already holding an offer from a university or college, and the course still has places</a:t>
            </a:r>
            <a:r>
              <a:rPr lang="en-US" dirty="0" smtClean="0"/>
              <a:t>.</a:t>
            </a:r>
          </a:p>
          <a:p>
            <a:endParaRPr lang="en-US" dirty="0"/>
          </a:p>
          <a:p>
            <a:pPr marL="0" indent="0">
              <a:buNone/>
            </a:pPr>
            <a:r>
              <a:rPr lang="en-US" dirty="0"/>
              <a:t>You can use Clearing if:</a:t>
            </a:r>
          </a:p>
          <a:p>
            <a:r>
              <a:rPr lang="en-US" dirty="0"/>
              <a:t>y</a:t>
            </a:r>
            <a:r>
              <a:rPr lang="en-US" dirty="0" smtClean="0"/>
              <a:t>ou’re </a:t>
            </a:r>
            <a:r>
              <a:rPr lang="en-US" dirty="0"/>
              <a:t>applying after 30 June</a:t>
            </a:r>
          </a:p>
          <a:p>
            <a:r>
              <a:rPr lang="en-US" dirty="0"/>
              <a:t>you didn’t receive any offers (or none you wanted to accept)</a:t>
            </a:r>
          </a:p>
          <a:p>
            <a:r>
              <a:rPr lang="en-US" dirty="0"/>
              <a:t>you </a:t>
            </a:r>
            <a:r>
              <a:rPr lang="en-US" i="1" u="sng" dirty="0"/>
              <a:t>didn’t meet the conditions of your offers</a:t>
            </a:r>
          </a:p>
          <a:p>
            <a:r>
              <a:rPr lang="en-US" dirty="0"/>
              <a:t>you’ve declined your firm place using the ‘decline my place’ button in Track</a:t>
            </a:r>
          </a:p>
          <a:p>
            <a:pPr marL="0" indent="0">
              <a:buNone/>
            </a:pPr>
            <a:endParaRPr lang="en-US" dirty="0"/>
          </a:p>
          <a:p>
            <a:pPr marL="0" indent="0">
              <a:buNone/>
            </a:pPr>
            <a:endParaRPr lang="en-GB" dirty="0"/>
          </a:p>
        </p:txBody>
      </p:sp>
    </p:spTree>
    <p:extLst>
      <p:ext uri="{BB962C8B-B14F-4D97-AF65-F5344CB8AC3E}">
        <p14:creationId xmlns:p14="http://schemas.microsoft.com/office/powerpoint/2010/main" val="2948278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b="1" i="1" dirty="0" smtClean="0"/>
              <a:t>So what is Clearing?</a:t>
            </a:r>
            <a:endParaRPr lang="en-GB" b="1" i="1" dirty="0"/>
          </a:p>
        </p:txBody>
      </p:sp>
      <p:sp>
        <p:nvSpPr>
          <p:cNvPr id="3" name="Content Placeholder 2"/>
          <p:cNvSpPr>
            <a:spLocks noGrp="1"/>
          </p:cNvSpPr>
          <p:nvPr>
            <p:ph idx="1"/>
          </p:nvPr>
        </p:nvSpPr>
        <p:spPr>
          <a:xfrm>
            <a:off x="692804" y="1567208"/>
            <a:ext cx="10515600" cy="4351338"/>
          </a:xfrm>
        </p:spPr>
        <p:txBody>
          <a:bodyPr>
            <a:normAutofit lnSpcReduction="10000"/>
          </a:bodyPr>
          <a:lstStyle/>
          <a:p>
            <a:r>
              <a:rPr lang="en-US" dirty="0"/>
              <a:t>From 6 July to 20 October, you can apply for a course using Clearing if you’re not already holding an offer from a university or college, and the course still has places</a:t>
            </a:r>
            <a:r>
              <a:rPr lang="en-US" dirty="0" smtClean="0"/>
              <a:t>.</a:t>
            </a:r>
          </a:p>
          <a:p>
            <a:endParaRPr lang="en-US" dirty="0"/>
          </a:p>
          <a:p>
            <a:pPr marL="0" indent="0">
              <a:buNone/>
            </a:pPr>
            <a:r>
              <a:rPr lang="en-US" dirty="0"/>
              <a:t>You can use Clearing if:</a:t>
            </a:r>
          </a:p>
          <a:p>
            <a:r>
              <a:rPr lang="en-US" dirty="0"/>
              <a:t>y</a:t>
            </a:r>
            <a:r>
              <a:rPr lang="en-US" dirty="0" smtClean="0"/>
              <a:t>ou’re </a:t>
            </a:r>
            <a:r>
              <a:rPr lang="en-US" dirty="0"/>
              <a:t>applying after 30 June</a:t>
            </a:r>
          </a:p>
          <a:p>
            <a:r>
              <a:rPr lang="en-US" dirty="0"/>
              <a:t>you didn’t receive any offers (or none you wanted to accept)</a:t>
            </a:r>
          </a:p>
          <a:p>
            <a:r>
              <a:rPr lang="en-US" dirty="0"/>
              <a:t>you </a:t>
            </a:r>
            <a:r>
              <a:rPr lang="en-US" i="1" u="sng" dirty="0"/>
              <a:t>didn’t meet the conditions of your offers</a:t>
            </a:r>
          </a:p>
          <a:p>
            <a:r>
              <a:rPr lang="en-US" dirty="0"/>
              <a:t>you’ve declined your firm place using the ‘decline my place’ button in Track</a:t>
            </a:r>
          </a:p>
          <a:p>
            <a:pPr marL="0" indent="0">
              <a:buNone/>
            </a:pPr>
            <a:endParaRPr lang="en-US" dirty="0"/>
          </a:p>
          <a:p>
            <a:pPr marL="0" indent="0">
              <a:buNone/>
            </a:pPr>
            <a:endParaRPr lang="en-GB" dirty="0"/>
          </a:p>
        </p:txBody>
      </p:sp>
    </p:spTree>
    <p:extLst>
      <p:ext uri="{BB962C8B-B14F-4D97-AF65-F5344CB8AC3E}">
        <p14:creationId xmlns:p14="http://schemas.microsoft.com/office/powerpoint/2010/main" val="3893579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827467" y="349698"/>
            <a:ext cx="10515600" cy="1325563"/>
          </a:xfrm>
        </p:spPr>
        <p:txBody>
          <a:bodyPr/>
          <a:lstStyle/>
          <a:p>
            <a:pPr algn="ctr"/>
            <a:r>
              <a:rPr lang="en-US" b="1" i="1" dirty="0" smtClean="0"/>
              <a:t>Unconditional Offers</a:t>
            </a:r>
            <a:endParaRPr lang="en-GB" b="1" i="1" dirty="0"/>
          </a:p>
        </p:txBody>
      </p:sp>
      <p:sp>
        <p:nvSpPr>
          <p:cNvPr id="3" name="Content Placeholder 2"/>
          <p:cNvSpPr>
            <a:spLocks noGrp="1"/>
          </p:cNvSpPr>
          <p:nvPr>
            <p:ph idx="1"/>
          </p:nvPr>
        </p:nvSpPr>
        <p:spPr>
          <a:xfrm>
            <a:off x="692804" y="1567208"/>
            <a:ext cx="9472252" cy="4351338"/>
          </a:xfrm>
        </p:spPr>
        <p:txBody>
          <a:bodyPr>
            <a:normAutofit lnSpcReduction="10000"/>
          </a:bodyPr>
          <a:lstStyle/>
          <a:p>
            <a:pPr marL="0" indent="0">
              <a:buNone/>
            </a:pPr>
            <a:r>
              <a:rPr lang="en-GB" sz="3800" dirty="0"/>
              <a:t>Unconditional offers mean that students are offered a placed regardless of results</a:t>
            </a:r>
            <a:r>
              <a:rPr lang="en-GB" sz="3800" dirty="0" smtClean="0"/>
              <a:t>:</a:t>
            </a:r>
          </a:p>
          <a:p>
            <a:pPr marL="0" indent="0">
              <a:buNone/>
            </a:pPr>
            <a:endParaRPr lang="en-GB" sz="3800" dirty="0"/>
          </a:p>
          <a:p>
            <a:pPr lvl="1"/>
            <a:r>
              <a:rPr lang="en-GB" sz="3200" dirty="0"/>
              <a:t>Greatly impacts motivation.</a:t>
            </a:r>
          </a:p>
          <a:p>
            <a:pPr lvl="1"/>
            <a:r>
              <a:rPr lang="en-GB" sz="3200" dirty="0"/>
              <a:t>Research shows that it impacts performance.</a:t>
            </a:r>
          </a:p>
          <a:p>
            <a:pPr lvl="1"/>
            <a:r>
              <a:rPr lang="en-GB" sz="3200" dirty="0"/>
              <a:t>More likely to miss </a:t>
            </a:r>
            <a:r>
              <a:rPr lang="en-GB" sz="3200" dirty="0" smtClean="0"/>
              <a:t>targets </a:t>
            </a:r>
            <a:r>
              <a:rPr lang="en-GB" sz="3200" dirty="0"/>
              <a:t>by 1 or 2 grades.</a:t>
            </a:r>
          </a:p>
          <a:p>
            <a:pPr lvl="1"/>
            <a:r>
              <a:rPr lang="en-GB" sz="3200" dirty="0"/>
              <a:t>Importance of A Level </a:t>
            </a:r>
            <a:r>
              <a:rPr lang="en-GB" sz="3200" dirty="0" smtClean="0"/>
              <a:t>grades in future CVs.</a:t>
            </a:r>
            <a:endParaRPr lang="en-GB" sz="3200" dirty="0"/>
          </a:p>
          <a:p>
            <a:pPr lvl="1"/>
            <a:r>
              <a:rPr lang="en-GB" sz="3200" dirty="0"/>
              <a:t>It is a journey – your A Level skills and knowledge will </a:t>
            </a:r>
            <a:r>
              <a:rPr lang="en-GB" sz="3200" dirty="0" smtClean="0"/>
              <a:t>form the basis of your degree level study.</a:t>
            </a:r>
            <a:endParaRPr lang="en-GB" sz="3200" dirty="0"/>
          </a:p>
        </p:txBody>
      </p:sp>
    </p:spTree>
    <p:extLst>
      <p:ext uri="{BB962C8B-B14F-4D97-AF65-F5344CB8AC3E}">
        <p14:creationId xmlns:p14="http://schemas.microsoft.com/office/powerpoint/2010/main" val="4240415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4"/>
          <a:stretch>
            <a:fillRect/>
          </a:stretch>
        </p:blipFill>
        <p:spPr>
          <a:xfrm>
            <a:off x="385970" y="273527"/>
            <a:ext cx="6730447" cy="6161079"/>
          </a:xfrm>
          <a:prstGeom prst="rect">
            <a:avLst/>
          </a:prstGeom>
        </p:spPr>
      </p:pic>
      <p:pic>
        <p:nvPicPr>
          <p:cNvPr id="10" name="Picture 9"/>
          <p:cNvPicPr>
            <a:picLocks noChangeAspect="1"/>
          </p:cNvPicPr>
          <p:nvPr/>
        </p:nvPicPr>
        <p:blipFill>
          <a:blip r:embed="rId5"/>
          <a:stretch>
            <a:fillRect/>
          </a:stretch>
        </p:blipFill>
        <p:spPr>
          <a:xfrm>
            <a:off x="337776" y="1323409"/>
            <a:ext cx="10132880" cy="2306983"/>
          </a:xfrm>
          <a:prstGeom prst="rect">
            <a:avLst/>
          </a:prstGeom>
        </p:spPr>
      </p:pic>
      <p:pic>
        <p:nvPicPr>
          <p:cNvPr id="11" name="Picture 10"/>
          <p:cNvPicPr>
            <a:picLocks noChangeAspect="1"/>
          </p:cNvPicPr>
          <p:nvPr/>
        </p:nvPicPr>
        <p:blipFill>
          <a:blip r:embed="rId6"/>
          <a:stretch>
            <a:fillRect/>
          </a:stretch>
        </p:blipFill>
        <p:spPr>
          <a:xfrm>
            <a:off x="385970" y="273527"/>
            <a:ext cx="9905052" cy="6256482"/>
          </a:xfrm>
          <a:prstGeom prst="rect">
            <a:avLst/>
          </a:prstGeom>
        </p:spPr>
      </p:pic>
      <p:sp>
        <p:nvSpPr>
          <p:cNvPr id="12" name="TextBox 11"/>
          <p:cNvSpPr txBox="1"/>
          <p:nvPr/>
        </p:nvSpPr>
        <p:spPr>
          <a:xfrm>
            <a:off x="313679" y="276925"/>
            <a:ext cx="4880570" cy="2554545"/>
          </a:xfrm>
          <a:prstGeom prst="rect">
            <a:avLst/>
          </a:prstGeom>
          <a:solidFill>
            <a:schemeClr val="bg1"/>
          </a:solidFill>
          <a:ln>
            <a:solidFill>
              <a:schemeClr val="tx1"/>
            </a:solidFill>
          </a:ln>
        </p:spPr>
        <p:txBody>
          <a:bodyPr wrap="square" rtlCol="0">
            <a:spAutoFit/>
          </a:bodyPr>
          <a:lstStyle/>
          <a:p>
            <a:pPr algn="ctr"/>
            <a:r>
              <a:rPr lang="en-GB" sz="2000" dirty="0" smtClean="0"/>
              <a:t>Earnings for those graduating from universities that offer the most = </a:t>
            </a:r>
            <a:r>
              <a:rPr lang="en-GB" sz="2000" b="1" i="1" dirty="0" smtClean="0"/>
              <a:t>£21,890 on average</a:t>
            </a:r>
            <a:endParaRPr lang="en-GB" sz="2000" dirty="0"/>
          </a:p>
          <a:p>
            <a:pPr algn="ctr"/>
            <a:endParaRPr lang="en-GB" sz="2000" dirty="0" smtClean="0"/>
          </a:p>
          <a:p>
            <a:pPr algn="ctr"/>
            <a:r>
              <a:rPr lang="en-GB" sz="2000" dirty="0" smtClean="0"/>
              <a:t>Those universities who offer the fewest = </a:t>
            </a:r>
            <a:r>
              <a:rPr lang="en-GB" sz="2000" b="1" i="1" dirty="0" smtClean="0"/>
              <a:t>£30,180 on average</a:t>
            </a:r>
          </a:p>
          <a:p>
            <a:pPr algn="ctr"/>
            <a:endParaRPr lang="en-GB" sz="2000" b="1" i="1" dirty="0"/>
          </a:p>
          <a:p>
            <a:pPr algn="ctr"/>
            <a:r>
              <a:rPr lang="en-GB" sz="2000" i="1" dirty="0" smtClean="0"/>
              <a:t>After the first sixth months of graduation.</a:t>
            </a:r>
            <a:endParaRPr lang="en-GB" sz="2000" i="1" dirty="0"/>
          </a:p>
        </p:txBody>
      </p:sp>
      <p:pic>
        <p:nvPicPr>
          <p:cNvPr id="13" name="Picture 12"/>
          <p:cNvPicPr>
            <a:picLocks noChangeAspect="1"/>
          </p:cNvPicPr>
          <p:nvPr/>
        </p:nvPicPr>
        <p:blipFill>
          <a:blip r:embed="rId7"/>
          <a:stretch>
            <a:fillRect/>
          </a:stretch>
        </p:blipFill>
        <p:spPr>
          <a:xfrm>
            <a:off x="5266540" y="273527"/>
            <a:ext cx="4959443" cy="6182918"/>
          </a:xfrm>
          <a:prstGeom prst="rect">
            <a:avLst/>
          </a:prstGeom>
          <a:solidFill>
            <a:schemeClr val="bg1"/>
          </a:solidFill>
          <a:ln>
            <a:solidFill>
              <a:schemeClr val="tx1"/>
            </a:solidFill>
          </a:ln>
        </p:spPr>
      </p:pic>
      <p:pic>
        <p:nvPicPr>
          <p:cNvPr id="14" name="Picture 13"/>
          <p:cNvPicPr>
            <a:picLocks noChangeAspect="1"/>
          </p:cNvPicPr>
          <p:nvPr/>
        </p:nvPicPr>
        <p:blipFill>
          <a:blip r:embed="rId8"/>
          <a:stretch>
            <a:fillRect/>
          </a:stretch>
        </p:blipFill>
        <p:spPr>
          <a:xfrm>
            <a:off x="313679" y="273526"/>
            <a:ext cx="7079038" cy="6161079"/>
          </a:xfrm>
          <a:prstGeom prst="rect">
            <a:avLst/>
          </a:prstGeom>
          <a:ln>
            <a:solidFill>
              <a:schemeClr val="tx1"/>
            </a:solidFill>
          </a:ln>
        </p:spPr>
      </p:pic>
      <p:pic>
        <p:nvPicPr>
          <p:cNvPr id="15" name="Picture 14"/>
          <p:cNvPicPr>
            <a:picLocks noChangeAspect="1"/>
          </p:cNvPicPr>
          <p:nvPr/>
        </p:nvPicPr>
        <p:blipFill>
          <a:blip r:embed="rId9"/>
          <a:stretch>
            <a:fillRect/>
          </a:stretch>
        </p:blipFill>
        <p:spPr>
          <a:xfrm>
            <a:off x="313679" y="2028502"/>
            <a:ext cx="9912304" cy="1772386"/>
          </a:xfrm>
          <a:prstGeom prst="rect">
            <a:avLst/>
          </a:prstGeom>
          <a:ln>
            <a:solidFill>
              <a:schemeClr val="tx1"/>
            </a:solidFill>
          </a:ln>
        </p:spPr>
      </p:pic>
    </p:spTree>
    <p:extLst>
      <p:ext uri="{BB962C8B-B14F-4D97-AF65-F5344CB8AC3E}">
        <p14:creationId xmlns:p14="http://schemas.microsoft.com/office/powerpoint/2010/main" val="169045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827467" y="349698"/>
            <a:ext cx="10515600" cy="1325563"/>
          </a:xfrm>
        </p:spPr>
        <p:txBody>
          <a:bodyPr/>
          <a:lstStyle/>
          <a:p>
            <a:pPr algn="ctr"/>
            <a:endParaRPr lang="en-GB" b="1" i="1" dirty="0"/>
          </a:p>
        </p:txBody>
      </p:sp>
      <p:sp>
        <p:nvSpPr>
          <p:cNvPr id="3" name="Content Placeholder 2"/>
          <p:cNvSpPr>
            <a:spLocks noGrp="1"/>
          </p:cNvSpPr>
          <p:nvPr>
            <p:ph idx="1"/>
          </p:nvPr>
        </p:nvSpPr>
        <p:spPr>
          <a:xfrm>
            <a:off x="682071" y="1408182"/>
            <a:ext cx="9472252" cy="4351338"/>
          </a:xfrm>
        </p:spPr>
        <p:txBody>
          <a:bodyPr>
            <a:normAutofit/>
          </a:bodyPr>
          <a:lstStyle/>
          <a:p>
            <a:pPr marL="0" indent="0">
              <a:buNone/>
            </a:pPr>
            <a:endParaRPr lang="en-US" sz="3800" dirty="0"/>
          </a:p>
          <a:p>
            <a:pPr marL="0" indent="0">
              <a:buNone/>
            </a:pPr>
            <a:r>
              <a:rPr lang="en-US" sz="3800" dirty="0" smtClean="0"/>
              <a:t>It may well work for you, just be aware of the potential outcomes.</a:t>
            </a:r>
          </a:p>
          <a:p>
            <a:pPr marL="0" indent="0">
              <a:buNone/>
            </a:pPr>
            <a:endParaRPr lang="en-US" sz="3800" dirty="0"/>
          </a:p>
          <a:p>
            <a:pPr marL="0" indent="0">
              <a:buNone/>
            </a:pPr>
            <a:r>
              <a:rPr lang="en-US" sz="3800" dirty="0" smtClean="0"/>
              <a:t>We want to make sure you have all of the information for any choice that you make </a:t>
            </a:r>
            <a:r>
              <a:rPr lang="en-US" sz="3800" dirty="0" smtClean="0">
                <a:sym typeface="Wingdings" panose="05000000000000000000" pitchFamily="2" charset="2"/>
              </a:rPr>
              <a:t> </a:t>
            </a:r>
            <a:endParaRPr lang="en-US" sz="3800" dirty="0" smtClean="0"/>
          </a:p>
          <a:p>
            <a:pPr marL="0" indent="0">
              <a:buNone/>
            </a:pPr>
            <a:endParaRPr lang="en-US" sz="3800" dirty="0"/>
          </a:p>
          <a:p>
            <a:pPr marL="0" indent="0">
              <a:buNone/>
            </a:pPr>
            <a:endParaRPr lang="en-GB" sz="3200" dirty="0"/>
          </a:p>
        </p:txBody>
      </p:sp>
    </p:spTree>
    <p:extLst>
      <p:ext uri="{BB962C8B-B14F-4D97-AF65-F5344CB8AC3E}">
        <p14:creationId xmlns:p14="http://schemas.microsoft.com/office/powerpoint/2010/main" val="2609595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lstStyle/>
          <a:p>
            <a:r>
              <a:rPr lang="en-US" b="1" i="1" u="sng" dirty="0" smtClean="0"/>
              <a:t>Finance</a:t>
            </a:r>
            <a:endParaRPr lang="en-GB" b="1" i="1" u="sng" dirty="0"/>
          </a:p>
        </p:txBody>
      </p:sp>
      <p:pic>
        <p:nvPicPr>
          <p:cNvPr id="9" name="Picture 8"/>
          <p:cNvPicPr>
            <a:picLocks noChangeAspect="1"/>
          </p:cNvPicPr>
          <p:nvPr/>
        </p:nvPicPr>
        <p:blipFill>
          <a:blip r:embed="rId4"/>
          <a:stretch>
            <a:fillRect/>
          </a:stretch>
        </p:blipFill>
        <p:spPr>
          <a:xfrm>
            <a:off x="2828681" y="2332255"/>
            <a:ext cx="5859829" cy="3581527"/>
          </a:xfrm>
          <a:prstGeom prst="rect">
            <a:avLst/>
          </a:prstGeom>
        </p:spPr>
      </p:pic>
    </p:spTree>
    <p:extLst>
      <p:ext uri="{BB962C8B-B14F-4D97-AF65-F5344CB8AC3E}">
        <p14:creationId xmlns:p14="http://schemas.microsoft.com/office/powerpoint/2010/main" val="4077794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7" name="TextBox 6"/>
          <p:cNvSpPr txBox="1"/>
          <p:nvPr/>
        </p:nvSpPr>
        <p:spPr>
          <a:xfrm>
            <a:off x="698258" y="1732105"/>
            <a:ext cx="10774017" cy="3862596"/>
          </a:xfrm>
          <a:prstGeom prst="rect">
            <a:avLst/>
          </a:prstGeom>
          <a:noFill/>
        </p:spPr>
        <p:txBody>
          <a:bodyPr wrap="square" rtlCol="0">
            <a:spAutoFit/>
          </a:bodyPr>
          <a:lstStyle/>
          <a:p>
            <a:r>
              <a:rPr lang="en-GB" sz="4400" b="1" i="1" dirty="0" smtClean="0"/>
              <a:t>Notices:</a:t>
            </a:r>
            <a:endParaRPr lang="en-GB" sz="4400" b="1" i="1" dirty="0"/>
          </a:p>
          <a:p>
            <a:endParaRPr lang="en-GB" sz="3200" dirty="0"/>
          </a:p>
          <a:p>
            <a:endParaRPr lang="en-US" sz="3200" dirty="0"/>
          </a:p>
          <a:p>
            <a:r>
              <a:rPr lang="en-US" sz="3200" dirty="0" smtClean="0"/>
              <a:t>Sixth Form Parents Evening 26</a:t>
            </a:r>
            <a:r>
              <a:rPr lang="en-US" sz="3200" baseline="30000" dirty="0" smtClean="0"/>
              <a:t>th</a:t>
            </a:r>
            <a:r>
              <a:rPr lang="en-US" sz="3200" dirty="0" smtClean="0"/>
              <a:t> November for </a:t>
            </a:r>
            <a:r>
              <a:rPr lang="en-US" sz="3200" dirty="0" err="1" smtClean="0"/>
              <a:t>Yr</a:t>
            </a:r>
            <a:r>
              <a:rPr lang="en-US" sz="3200" dirty="0" smtClean="0"/>
              <a:t> 12 and 13.</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GB" sz="2100" dirty="0"/>
          </a:p>
          <a:p>
            <a:pPr marL="342900" indent="-342900">
              <a:buFont typeface="Arial" panose="020B0604020202020204" pitchFamily="34" charset="0"/>
              <a:buChar char="•"/>
            </a:pPr>
            <a:endParaRPr lang="en-GB" sz="2100" dirty="0"/>
          </a:p>
          <a:p>
            <a:endParaRPr lang="en-GB" sz="2100" dirty="0"/>
          </a:p>
        </p:txBody>
      </p:sp>
      <p:pic>
        <p:nvPicPr>
          <p:cNvPr id="2" name="Picture 1"/>
          <p:cNvPicPr>
            <a:picLocks noChangeAspect="1"/>
          </p:cNvPicPr>
          <p:nvPr/>
        </p:nvPicPr>
        <p:blipFill>
          <a:blip r:embed="rId4"/>
          <a:stretch>
            <a:fillRect/>
          </a:stretch>
        </p:blipFill>
        <p:spPr>
          <a:xfrm>
            <a:off x="6291469" y="574687"/>
            <a:ext cx="3821596" cy="1135014"/>
          </a:xfrm>
          <a:prstGeom prst="rect">
            <a:avLst/>
          </a:prstGeom>
        </p:spPr>
      </p:pic>
    </p:spTree>
    <p:extLst>
      <p:ext uri="{BB962C8B-B14F-4D97-AF65-F5344CB8AC3E}">
        <p14:creationId xmlns:p14="http://schemas.microsoft.com/office/powerpoint/2010/main" val="399915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7" name="Content Placeholder 6"/>
          <p:cNvSpPr>
            <a:spLocks noGrp="1"/>
          </p:cNvSpPr>
          <p:nvPr>
            <p:ph idx="1"/>
          </p:nvPr>
        </p:nvSpPr>
        <p:spPr>
          <a:xfrm>
            <a:off x="417442" y="2038970"/>
            <a:ext cx="10923105" cy="4351338"/>
          </a:xfrm>
        </p:spPr>
        <p:txBody>
          <a:bodyPr>
            <a:normAutofit fontScale="47500" lnSpcReduction="20000"/>
          </a:bodyPr>
          <a:lstStyle/>
          <a:p>
            <a:pPr marL="0" indent="0">
              <a:buNone/>
            </a:pPr>
            <a:r>
              <a:rPr lang="en-US" sz="3200" dirty="0"/>
              <a:t>On the YouTube playlist below, you will find the following six videos for your guidance on Student Finance</a:t>
            </a:r>
            <a:r>
              <a:rPr lang="en-US" sz="3200" dirty="0" smtClean="0"/>
              <a:t>:</a:t>
            </a:r>
            <a:endParaRPr lang="en-GB" sz="3300" b="1" dirty="0" smtClean="0"/>
          </a:p>
          <a:p>
            <a:pPr marL="514350" indent="-514350">
              <a:buFont typeface="+mj-lt"/>
              <a:buAutoNum type="arabicPeriod"/>
            </a:pPr>
            <a:endParaRPr lang="en-GB" sz="3300" dirty="0"/>
          </a:p>
          <a:p>
            <a:pPr marL="514350" indent="-514350">
              <a:buFont typeface="+mj-lt"/>
              <a:buAutoNum type="arabicPeriod"/>
            </a:pPr>
            <a:r>
              <a:rPr lang="en-GB" sz="3300" dirty="0" smtClean="0"/>
              <a:t>When and how to apply? 2020/21</a:t>
            </a:r>
          </a:p>
          <a:p>
            <a:pPr marL="514350" indent="-514350">
              <a:buFont typeface="+mj-lt"/>
              <a:buAutoNum type="arabicPeriod"/>
            </a:pPr>
            <a:r>
              <a:rPr lang="en-GB" sz="3300" dirty="0" smtClean="0"/>
              <a:t>Eligibility 2020/21</a:t>
            </a:r>
          </a:p>
          <a:p>
            <a:pPr marL="514350" indent="-514350">
              <a:buFont typeface="+mj-lt"/>
              <a:buAutoNum type="arabicPeriod"/>
            </a:pPr>
            <a:r>
              <a:rPr lang="en-GB" sz="3300" dirty="0" smtClean="0"/>
              <a:t>What can I get? </a:t>
            </a:r>
            <a:r>
              <a:rPr lang="en-GB" sz="3300" smtClean="0"/>
              <a:t>2020/21</a:t>
            </a:r>
          </a:p>
          <a:p>
            <a:pPr marL="514350" indent="-514350">
              <a:buFont typeface="+mj-lt"/>
              <a:buAutoNum type="arabicPeriod"/>
            </a:pPr>
            <a:r>
              <a:rPr lang="en-GB" sz="3300" dirty="0" smtClean="0"/>
              <a:t>Student </a:t>
            </a:r>
            <a:r>
              <a:rPr lang="en-GB" sz="3300" dirty="0"/>
              <a:t>Finance Explained 2019/20 </a:t>
            </a:r>
            <a:endParaRPr lang="en-GB" sz="3300" dirty="0" smtClean="0"/>
          </a:p>
          <a:p>
            <a:pPr marL="514350" indent="-514350">
              <a:buFont typeface="+mj-lt"/>
              <a:buAutoNum type="arabicPeriod"/>
            </a:pPr>
            <a:r>
              <a:rPr lang="en-GB" sz="3300" dirty="0" smtClean="0"/>
              <a:t>Student </a:t>
            </a:r>
            <a:r>
              <a:rPr lang="en-GB" sz="3300" dirty="0"/>
              <a:t>Finance Application Journey 2019/20 </a:t>
            </a:r>
            <a:endParaRPr lang="en-GB" sz="3300" dirty="0" smtClean="0"/>
          </a:p>
          <a:p>
            <a:pPr marL="514350" indent="-514350">
              <a:buFont typeface="+mj-lt"/>
              <a:buAutoNum type="arabicPeriod"/>
            </a:pPr>
            <a:r>
              <a:rPr lang="nn-NO" sz="3300" dirty="0" smtClean="0"/>
              <a:t>Student </a:t>
            </a:r>
            <a:r>
              <a:rPr lang="nn-NO" sz="3300" dirty="0"/>
              <a:t>finance for EU students 2019/20 </a:t>
            </a:r>
            <a:endParaRPr lang="nn-NO" sz="3300" dirty="0" smtClean="0"/>
          </a:p>
          <a:p>
            <a:pPr marL="514350" indent="-514350">
              <a:buFont typeface="+mj-lt"/>
              <a:buAutoNum type="arabicPeriod"/>
            </a:pPr>
            <a:r>
              <a:rPr lang="en-US" sz="3300" dirty="0" smtClean="0"/>
              <a:t>How </a:t>
            </a:r>
            <a:r>
              <a:rPr lang="en-US" sz="3300" dirty="0"/>
              <a:t>and when to apply for student finance </a:t>
            </a:r>
            <a:r>
              <a:rPr lang="en-US" sz="3300" dirty="0" smtClean="0"/>
              <a:t>2019/20</a:t>
            </a:r>
            <a:endParaRPr lang="en-US" sz="3300" dirty="0"/>
          </a:p>
          <a:p>
            <a:pPr marL="514350" indent="-514350">
              <a:buFont typeface="+mj-lt"/>
              <a:buAutoNum type="arabicPeriod"/>
            </a:pPr>
            <a:r>
              <a:rPr lang="en-US" sz="3300" dirty="0"/>
              <a:t>Evidence to support your student finance application </a:t>
            </a:r>
            <a:r>
              <a:rPr lang="en-US" sz="3300" dirty="0" smtClean="0"/>
              <a:t>2019/20 </a:t>
            </a:r>
          </a:p>
          <a:p>
            <a:pPr marL="514350" indent="-514350">
              <a:buFont typeface="+mj-lt"/>
              <a:buAutoNum type="arabicPeriod"/>
            </a:pPr>
            <a:r>
              <a:rPr lang="en-GB" sz="3300" dirty="0" smtClean="0"/>
              <a:t>Repaying </a:t>
            </a:r>
            <a:r>
              <a:rPr lang="en-GB" sz="3300" dirty="0"/>
              <a:t>student loans </a:t>
            </a:r>
            <a:r>
              <a:rPr lang="en-GB" sz="3300" dirty="0" smtClean="0"/>
              <a:t>2019/20</a:t>
            </a:r>
            <a:endParaRPr lang="en-GB" sz="3300" dirty="0"/>
          </a:p>
          <a:p>
            <a:pPr marL="514350" indent="-514350">
              <a:buFont typeface="+mj-lt"/>
              <a:buAutoNum type="arabicPeriod"/>
            </a:pPr>
            <a:r>
              <a:rPr lang="en-US" sz="3200" dirty="0" smtClean="0"/>
              <a:t>Updating </a:t>
            </a:r>
            <a:r>
              <a:rPr lang="en-US" sz="3200" dirty="0"/>
              <a:t>your student finance </a:t>
            </a:r>
            <a:r>
              <a:rPr lang="en-US" sz="3200" dirty="0" smtClean="0"/>
              <a:t>application</a:t>
            </a:r>
          </a:p>
          <a:p>
            <a:pPr marL="514350" indent="-514350">
              <a:buFont typeface="+mj-lt"/>
              <a:buAutoNum type="arabicPeriod"/>
            </a:pPr>
            <a:endParaRPr lang="en-US" sz="3200" dirty="0" smtClean="0"/>
          </a:p>
          <a:p>
            <a:pPr marL="0" indent="0">
              <a:buNone/>
            </a:pPr>
            <a:r>
              <a:rPr lang="en-GB" dirty="0">
                <a:hlinkClick r:id="rId4"/>
              </a:rPr>
              <a:t>https://www.youtube.com/watch?v=Qtv4Wm02C2A&amp;list=PL9uCQbM0tQyu1gQjpJr6wLjWWqJV2p148</a:t>
            </a:r>
            <a:endParaRPr lang="en-US" dirty="0"/>
          </a:p>
          <a:p>
            <a:pPr>
              <a:buFontTx/>
              <a:buChar char="-"/>
            </a:pPr>
            <a:endParaRPr lang="en-US" dirty="0"/>
          </a:p>
          <a:p>
            <a:pPr marL="0" indent="0">
              <a:buNone/>
            </a:pPr>
            <a:endParaRPr lang="en-GB" dirty="0"/>
          </a:p>
        </p:txBody>
      </p:sp>
      <p:sp>
        <p:nvSpPr>
          <p:cNvPr id="8" name="Title 7"/>
          <p:cNvSpPr>
            <a:spLocks noGrp="1"/>
          </p:cNvSpPr>
          <p:nvPr>
            <p:ph type="title"/>
          </p:nvPr>
        </p:nvSpPr>
        <p:spPr>
          <a:xfrm>
            <a:off x="838200" y="365125"/>
            <a:ext cx="9399104" cy="1325563"/>
          </a:xfrm>
        </p:spPr>
        <p:txBody>
          <a:bodyPr/>
          <a:lstStyle/>
          <a:p>
            <a:pPr fontAlgn="base"/>
            <a:r>
              <a:rPr lang="en-GB" i="1" u="sng" dirty="0" smtClean="0"/>
              <a:t>Student </a:t>
            </a:r>
            <a:r>
              <a:rPr lang="en-GB" i="1" u="sng" dirty="0"/>
              <a:t>Finance Explained </a:t>
            </a:r>
            <a:endParaRPr lang="en-US" b="1" i="1" u="sng" dirty="0"/>
          </a:p>
        </p:txBody>
      </p:sp>
    </p:spTree>
    <p:extLst>
      <p:ext uri="{BB962C8B-B14F-4D97-AF65-F5344CB8AC3E}">
        <p14:creationId xmlns:p14="http://schemas.microsoft.com/office/powerpoint/2010/main" val="1609292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7" name="Content Placeholder 6"/>
          <p:cNvSpPr>
            <a:spLocks noGrp="1"/>
          </p:cNvSpPr>
          <p:nvPr>
            <p:ph idx="1"/>
          </p:nvPr>
        </p:nvSpPr>
        <p:spPr>
          <a:xfrm>
            <a:off x="838200" y="1825625"/>
            <a:ext cx="9399104" cy="4351338"/>
          </a:xfrm>
        </p:spPr>
        <p:txBody>
          <a:bodyPr/>
          <a:lstStyle/>
          <a:p>
            <a:pPr marL="0" indent="0" eaLnBrk="0" fontAlgn="base" hangingPunct="0">
              <a:spcBef>
                <a:spcPct val="0"/>
              </a:spcBef>
              <a:spcAft>
                <a:spcPct val="0"/>
              </a:spcAft>
              <a:buNone/>
            </a:pPr>
            <a:endParaRPr lang="en-US" dirty="0" smtClean="0"/>
          </a:p>
          <a:p>
            <a:pPr marL="0" indent="0" eaLnBrk="0" fontAlgn="base" hangingPunct="0">
              <a:spcBef>
                <a:spcPct val="0"/>
              </a:spcBef>
              <a:spcAft>
                <a:spcPct val="0"/>
              </a:spcAft>
              <a:buNone/>
            </a:pPr>
            <a:r>
              <a:rPr lang="en-US" dirty="0" smtClean="0"/>
              <a:t>New </a:t>
            </a:r>
            <a:r>
              <a:rPr lang="en-US" dirty="0"/>
              <a:t>students from England – </a:t>
            </a:r>
            <a:r>
              <a:rPr lang="en-US" i="1" dirty="0"/>
              <a:t>PN1 form</a:t>
            </a:r>
            <a:r>
              <a:rPr lang="en-US" i="1" dirty="0" smtClean="0"/>
              <a:t>.</a:t>
            </a:r>
          </a:p>
          <a:p>
            <a:pPr marL="0" indent="0" eaLnBrk="0" fontAlgn="base" hangingPunct="0">
              <a:spcBef>
                <a:spcPct val="0"/>
              </a:spcBef>
              <a:spcAft>
                <a:spcPct val="0"/>
              </a:spcAft>
              <a:buNone/>
            </a:pPr>
            <a:r>
              <a:rPr lang="en-US" dirty="0"/>
              <a:t>New EU students – </a:t>
            </a:r>
            <a:r>
              <a:rPr lang="en-US" i="1" dirty="0"/>
              <a:t>EU19N form.</a:t>
            </a:r>
            <a:endParaRPr lang="en-US" dirty="0" smtClean="0"/>
          </a:p>
          <a:p>
            <a:pPr eaLnBrk="0" fontAlgn="base" hangingPunct="0">
              <a:spcBef>
                <a:spcPct val="0"/>
              </a:spcBef>
              <a:spcAft>
                <a:spcPct val="0"/>
              </a:spcAft>
            </a:pPr>
            <a:endParaRPr lang="en-US" dirty="0"/>
          </a:p>
          <a:p>
            <a:pPr marL="0" indent="0" eaLnBrk="0" fontAlgn="base" hangingPunct="0">
              <a:spcBef>
                <a:spcPct val="0"/>
              </a:spcBef>
              <a:spcAft>
                <a:spcPct val="0"/>
              </a:spcAft>
              <a:buNone/>
            </a:pPr>
            <a:r>
              <a:rPr lang="en-US" dirty="0" smtClean="0"/>
              <a:t>The </a:t>
            </a:r>
            <a:r>
              <a:rPr lang="en-US" dirty="0"/>
              <a:t>deadline is </a:t>
            </a:r>
            <a:r>
              <a:rPr lang="en-US" b="1" i="1" dirty="0"/>
              <a:t>9 months after the first day of the course’s academic year</a:t>
            </a:r>
            <a:r>
              <a:rPr lang="en-US" dirty="0"/>
              <a:t>. Academic years begin on 1 September, 1 January, 1 April and 1 July. </a:t>
            </a:r>
          </a:p>
          <a:p>
            <a:pPr eaLnBrk="0" fontAlgn="base" hangingPunct="0">
              <a:spcBef>
                <a:spcPct val="0"/>
              </a:spcBef>
              <a:spcAft>
                <a:spcPct val="0"/>
              </a:spcAft>
            </a:pPr>
            <a:endParaRPr lang="en-US" altLang="en-US" dirty="0"/>
          </a:p>
          <a:p>
            <a:pPr marL="0" indent="0" eaLnBrk="0" fontAlgn="base" hangingPunct="0">
              <a:spcBef>
                <a:spcPct val="0"/>
              </a:spcBef>
              <a:spcAft>
                <a:spcPct val="0"/>
              </a:spcAft>
              <a:buNone/>
            </a:pPr>
            <a:r>
              <a:rPr lang="en-US" altLang="en-US" dirty="0"/>
              <a:t>If you begin on the 1</a:t>
            </a:r>
            <a:r>
              <a:rPr lang="en-US" altLang="en-US" baseline="30000" dirty="0"/>
              <a:t>st</a:t>
            </a:r>
            <a:r>
              <a:rPr lang="en-US" altLang="en-US" dirty="0"/>
              <a:t> of September, you can apply for finance for that academic year all the way up to the </a:t>
            </a:r>
            <a:r>
              <a:rPr lang="en-US" altLang="en-US" i="1" u="sng" dirty="0"/>
              <a:t>June of that year.</a:t>
            </a:r>
          </a:p>
          <a:p>
            <a:pPr eaLnBrk="0" fontAlgn="base" hangingPunct="0">
              <a:spcBef>
                <a:spcPct val="0"/>
              </a:spcBef>
              <a:spcAft>
                <a:spcPct val="0"/>
              </a:spcAft>
            </a:pPr>
            <a:endParaRPr lang="en-US" altLang="en-US" sz="2400" dirty="0"/>
          </a:p>
          <a:p>
            <a:endParaRPr lang="en-GB" dirty="0"/>
          </a:p>
        </p:txBody>
      </p:sp>
      <p:sp>
        <p:nvSpPr>
          <p:cNvPr id="8" name="Title 7"/>
          <p:cNvSpPr>
            <a:spLocks noGrp="1"/>
          </p:cNvSpPr>
          <p:nvPr>
            <p:ph type="title"/>
          </p:nvPr>
        </p:nvSpPr>
        <p:spPr>
          <a:xfrm>
            <a:off x="838200" y="365125"/>
            <a:ext cx="9399104" cy="1325563"/>
          </a:xfrm>
        </p:spPr>
        <p:txBody>
          <a:bodyPr>
            <a:normAutofit/>
          </a:bodyPr>
          <a:lstStyle/>
          <a:p>
            <a:r>
              <a:rPr lang="en-GB" sz="3600" dirty="0">
                <a:hlinkClick r:id="rId4"/>
              </a:rPr>
              <a:t>https://</a:t>
            </a:r>
            <a:r>
              <a:rPr lang="en-GB" sz="3600" dirty="0" smtClean="0">
                <a:hlinkClick r:id="rId4"/>
              </a:rPr>
              <a:t>www.gov.uk/apply-for-student-finance</a:t>
            </a:r>
            <a:endParaRPr lang="en-GB" sz="3600" dirty="0"/>
          </a:p>
        </p:txBody>
      </p:sp>
    </p:spTree>
    <p:extLst>
      <p:ext uri="{BB962C8B-B14F-4D97-AF65-F5344CB8AC3E}">
        <p14:creationId xmlns:p14="http://schemas.microsoft.com/office/powerpoint/2010/main" val="3625955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normAutofit/>
          </a:bodyPr>
          <a:lstStyle/>
          <a:p>
            <a:r>
              <a:rPr lang="en-GB" sz="3600" b="1" i="1" u="sng" dirty="0"/>
              <a:t>Home </a:t>
            </a:r>
            <a:r>
              <a:rPr lang="en-GB" sz="3600" b="1" i="1" u="sng" dirty="0" smtClean="0"/>
              <a:t>students </a:t>
            </a:r>
            <a:endParaRPr lang="en-GB" sz="3600" b="1" i="1" u="sng" dirty="0"/>
          </a:p>
        </p:txBody>
      </p:sp>
      <p:pic>
        <p:nvPicPr>
          <p:cNvPr id="9" name="Picture 8"/>
          <p:cNvPicPr>
            <a:picLocks noChangeAspect="1"/>
          </p:cNvPicPr>
          <p:nvPr/>
        </p:nvPicPr>
        <p:blipFill>
          <a:blip r:embed="rId4"/>
          <a:stretch>
            <a:fillRect/>
          </a:stretch>
        </p:blipFill>
        <p:spPr>
          <a:xfrm>
            <a:off x="838200" y="2047461"/>
            <a:ext cx="7994736" cy="4353686"/>
          </a:xfrm>
          <a:prstGeom prst="rect">
            <a:avLst/>
          </a:prstGeom>
        </p:spPr>
      </p:pic>
    </p:spTree>
    <p:extLst>
      <p:ext uri="{BB962C8B-B14F-4D97-AF65-F5344CB8AC3E}">
        <p14:creationId xmlns:p14="http://schemas.microsoft.com/office/powerpoint/2010/main" val="3125749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normAutofit/>
          </a:bodyPr>
          <a:lstStyle/>
          <a:p>
            <a:r>
              <a:rPr lang="en-GB" sz="3600" b="1" i="1" u="sng" dirty="0"/>
              <a:t>Home </a:t>
            </a:r>
            <a:r>
              <a:rPr lang="en-GB" sz="3600" b="1" i="1" u="sng" dirty="0" smtClean="0"/>
              <a:t>students </a:t>
            </a:r>
            <a:endParaRPr lang="en-GB" sz="3600" b="1" i="1" u="sng" dirty="0"/>
          </a:p>
        </p:txBody>
      </p:sp>
      <p:pic>
        <p:nvPicPr>
          <p:cNvPr id="7" name="Picture 6"/>
          <p:cNvPicPr>
            <a:picLocks noChangeAspect="1"/>
          </p:cNvPicPr>
          <p:nvPr/>
        </p:nvPicPr>
        <p:blipFill>
          <a:blip r:embed="rId4"/>
          <a:stretch>
            <a:fillRect/>
          </a:stretch>
        </p:blipFill>
        <p:spPr>
          <a:xfrm>
            <a:off x="838200" y="1934690"/>
            <a:ext cx="8562121" cy="4536293"/>
          </a:xfrm>
          <a:prstGeom prst="rect">
            <a:avLst/>
          </a:prstGeom>
        </p:spPr>
      </p:pic>
    </p:spTree>
    <p:extLst>
      <p:ext uri="{BB962C8B-B14F-4D97-AF65-F5344CB8AC3E}">
        <p14:creationId xmlns:p14="http://schemas.microsoft.com/office/powerpoint/2010/main" val="17087258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normAutofit/>
          </a:bodyPr>
          <a:lstStyle/>
          <a:p>
            <a:r>
              <a:rPr lang="en-GB" sz="3600" b="1" i="1" u="sng" dirty="0"/>
              <a:t>EU students</a:t>
            </a:r>
          </a:p>
        </p:txBody>
      </p:sp>
      <p:pic>
        <p:nvPicPr>
          <p:cNvPr id="9" name="Picture 8"/>
          <p:cNvPicPr>
            <a:picLocks noChangeAspect="1"/>
          </p:cNvPicPr>
          <p:nvPr/>
        </p:nvPicPr>
        <p:blipFill>
          <a:blip r:embed="rId4"/>
          <a:stretch>
            <a:fillRect/>
          </a:stretch>
        </p:blipFill>
        <p:spPr>
          <a:xfrm>
            <a:off x="838200" y="1834991"/>
            <a:ext cx="7620000" cy="4550669"/>
          </a:xfrm>
          <a:prstGeom prst="rect">
            <a:avLst/>
          </a:prstGeom>
        </p:spPr>
      </p:pic>
    </p:spTree>
    <p:extLst>
      <p:ext uri="{BB962C8B-B14F-4D97-AF65-F5344CB8AC3E}">
        <p14:creationId xmlns:p14="http://schemas.microsoft.com/office/powerpoint/2010/main" val="2120807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normAutofit/>
          </a:bodyPr>
          <a:lstStyle/>
          <a:p>
            <a:r>
              <a:rPr lang="en-GB" sz="3600" b="1" i="1" u="sng" dirty="0"/>
              <a:t>EU students</a:t>
            </a:r>
          </a:p>
        </p:txBody>
      </p:sp>
      <p:pic>
        <p:nvPicPr>
          <p:cNvPr id="7" name="Picture 6"/>
          <p:cNvPicPr>
            <a:picLocks noChangeAspect="1"/>
          </p:cNvPicPr>
          <p:nvPr/>
        </p:nvPicPr>
        <p:blipFill>
          <a:blip r:embed="rId4"/>
          <a:stretch>
            <a:fillRect/>
          </a:stretch>
        </p:blipFill>
        <p:spPr>
          <a:xfrm>
            <a:off x="838199" y="1690688"/>
            <a:ext cx="7699513" cy="4832586"/>
          </a:xfrm>
          <a:prstGeom prst="rect">
            <a:avLst/>
          </a:prstGeom>
        </p:spPr>
      </p:pic>
    </p:spTree>
    <p:extLst>
      <p:ext uri="{BB962C8B-B14F-4D97-AF65-F5344CB8AC3E}">
        <p14:creationId xmlns:p14="http://schemas.microsoft.com/office/powerpoint/2010/main" val="4033274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normAutofit/>
          </a:bodyPr>
          <a:lstStyle/>
          <a:p>
            <a:r>
              <a:rPr lang="en-GB" sz="3600" b="1" i="1" u="sng" dirty="0"/>
              <a:t>Need a little extra help?</a:t>
            </a:r>
          </a:p>
        </p:txBody>
      </p:sp>
      <p:pic>
        <p:nvPicPr>
          <p:cNvPr id="9" name="Picture 8"/>
          <p:cNvPicPr>
            <a:picLocks noChangeAspect="1"/>
          </p:cNvPicPr>
          <p:nvPr/>
        </p:nvPicPr>
        <p:blipFill>
          <a:blip r:embed="rId4"/>
          <a:stretch>
            <a:fillRect/>
          </a:stretch>
        </p:blipFill>
        <p:spPr>
          <a:xfrm>
            <a:off x="838200" y="1745445"/>
            <a:ext cx="7709452" cy="4654314"/>
          </a:xfrm>
          <a:prstGeom prst="rect">
            <a:avLst/>
          </a:prstGeom>
        </p:spPr>
      </p:pic>
    </p:spTree>
    <p:extLst>
      <p:ext uri="{BB962C8B-B14F-4D97-AF65-F5344CB8AC3E}">
        <p14:creationId xmlns:p14="http://schemas.microsoft.com/office/powerpoint/2010/main" val="39153856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normAutofit/>
          </a:bodyPr>
          <a:lstStyle/>
          <a:p>
            <a:r>
              <a:rPr lang="en-GB" sz="3600" b="1" i="1" u="sng" dirty="0"/>
              <a:t>Need a little extra help?</a:t>
            </a:r>
          </a:p>
        </p:txBody>
      </p:sp>
      <p:pic>
        <p:nvPicPr>
          <p:cNvPr id="7" name="Picture 6"/>
          <p:cNvPicPr>
            <a:picLocks noChangeAspect="1"/>
          </p:cNvPicPr>
          <p:nvPr/>
        </p:nvPicPr>
        <p:blipFill>
          <a:blip r:embed="rId4"/>
          <a:stretch>
            <a:fillRect/>
          </a:stretch>
        </p:blipFill>
        <p:spPr>
          <a:xfrm>
            <a:off x="838200" y="1540727"/>
            <a:ext cx="7162800" cy="4932132"/>
          </a:xfrm>
          <a:prstGeom prst="rect">
            <a:avLst/>
          </a:prstGeom>
        </p:spPr>
      </p:pic>
    </p:spTree>
    <p:extLst>
      <p:ext uri="{BB962C8B-B14F-4D97-AF65-F5344CB8AC3E}">
        <p14:creationId xmlns:p14="http://schemas.microsoft.com/office/powerpoint/2010/main" val="1509780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normAutofit/>
          </a:bodyPr>
          <a:lstStyle/>
          <a:p>
            <a:r>
              <a:rPr lang="en-GB" sz="3600" b="1" i="1" u="sng" dirty="0"/>
              <a:t>Need a little extra help?</a:t>
            </a:r>
          </a:p>
        </p:txBody>
      </p:sp>
      <p:pic>
        <p:nvPicPr>
          <p:cNvPr id="9" name="Picture 8"/>
          <p:cNvPicPr>
            <a:picLocks noChangeAspect="1"/>
          </p:cNvPicPr>
          <p:nvPr/>
        </p:nvPicPr>
        <p:blipFill>
          <a:blip r:embed="rId4"/>
          <a:stretch>
            <a:fillRect/>
          </a:stretch>
        </p:blipFill>
        <p:spPr>
          <a:xfrm>
            <a:off x="748191" y="1690688"/>
            <a:ext cx="7987748" cy="4780260"/>
          </a:xfrm>
          <a:prstGeom prst="rect">
            <a:avLst/>
          </a:prstGeom>
        </p:spPr>
      </p:pic>
    </p:spTree>
    <p:extLst>
      <p:ext uri="{BB962C8B-B14F-4D97-AF65-F5344CB8AC3E}">
        <p14:creationId xmlns:p14="http://schemas.microsoft.com/office/powerpoint/2010/main" val="3774793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normAutofit/>
          </a:bodyPr>
          <a:lstStyle/>
          <a:p>
            <a:r>
              <a:rPr lang="en-GB" sz="3600" b="1" i="1" u="sng" dirty="0" smtClean="0"/>
              <a:t>Financial Matters</a:t>
            </a:r>
            <a:endParaRPr lang="en-GB" sz="3600" b="1" i="1" u="sng" dirty="0"/>
          </a:p>
        </p:txBody>
      </p:sp>
      <p:pic>
        <p:nvPicPr>
          <p:cNvPr id="7" name="Picture 6"/>
          <p:cNvPicPr>
            <a:picLocks noChangeAspect="1"/>
          </p:cNvPicPr>
          <p:nvPr/>
        </p:nvPicPr>
        <p:blipFill>
          <a:blip r:embed="rId4"/>
          <a:stretch>
            <a:fillRect/>
          </a:stretch>
        </p:blipFill>
        <p:spPr>
          <a:xfrm>
            <a:off x="838200" y="2318836"/>
            <a:ext cx="4071724" cy="4223653"/>
          </a:xfrm>
          <a:prstGeom prst="rect">
            <a:avLst/>
          </a:prstGeom>
        </p:spPr>
      </p:pic>
      <p:pic>
        <p:nvPicPr>
          <p:cNvPr id="10" name="Picture 9"/>
          <p:cNvPicPr>
            <a:picLocks noChangeAspect="1"/>
          </p:cNvPicPr>
          <p:nvPr/>
        </p:nvPicPr>
        <p:blipFill>
          <a:blip r:embed="rId5"/>
          <a:stretch>
            <a:fillRect/>
          </a:stretch>
        </p:blipFill>
        <p:spPr>
          <a:xfrm>
            <a:off x="5537751" y="1217446"/>
            <a:ext cx="4103205" cy="5197394"/>
          </a:xfrm>
          <a:prstGeom prst="rect">
            <a:avLst/>
          </a:prstGeom>
        </p:spPr>
      </p:pic>
    </p:spTree>
    <p:extLst>
      <p:ext uri="{BB962C8B-B14F-4D97-AF65-F5344CB8AC3E}">
        <p14:creationId xmlns:p14="http://schemas.microsoft.com/office/powerpoint/2010/main" val="28655170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stretch>
            <a:fillRect/>
          </a:stretch>
        </p:blipFill>
        <p:spPr>
          <a:xfrm>
            <a:off x="411115" y="598177"/>
            <a:ext cx="9768867" cy="2254354"/>
          </a:xfrm>
          <a:prstGeom prst="rect">
            <a:avLst/>
          </a:prstGeom>
        </p:spPr>
      </p:pic>
      <p:pic>
        <p:nvPicPr>
          <p:cNvPr id="8" name="Picture 7"/>
          <p:cNvPicPr>
            <a:picLocks noChangeAspect="1"/>
          </p:cNvPicPr>
          <p:nvPr/>
        </p:nvPicPr>
        <p:blipFill>
          <a:blip r:embed="rId5"/>
          <a:stretch>
            <a:fillRect/>
          </a:stretch>
        </p:blipFill>
        <p:spPr>
          <a:xfrm>
            <a:off x="411115" y="3953963"/>
            <a:ext cx="9768867" cy="1910123"/>
          </a:xfrm>
          <a:prstGeom prst="rect">
            <a:avLst/>
          </a:prstGeom>
        </p:spPr>
      </p:pic>
      <p:sp>
        <p:nvSpPr>
          <p:cNvPr id="9" name="Explosion 2 8"/>
          <p:cNvSpPr/>
          <p:nvPr/>
        </p:nvSpPr>
        <p:spPr>
          <a:xfrm rot="20224835">
            <a:off x="7148547" y="2881441"/>
            <a:ext cx="5098774" cy="405516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 talk about this in today’s session</a:t>
            </a:r>
            <a:endParaRPr lang="en-GB" sz="2800" dirty="0"/>
          </a:p>
        </p:txBody>
      </p:sp>
    </p:spTree>
    <p:extLst>
      <p:ext uri="{BB962C8B-B14F-4D97-AF65-F5344CB8AC3E}">
        <p14:creationId xmlns:p14="http://schemas.microsoft.com/office/powerpoint/2010/main" val="3755534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lstStyle/>
          <a:p>
            <a:pPr fontAlgn="base"/>
            <a:r>
              <a:rPr lang="en-GB" dirty="0">
                <a:hlinkClick r:id="rId4"/>
              </a:rPr>
              <a:t>https://www.savethestudent.org/</a:t>
            </a:r>
            <a:endParaRPr lang="en-US" b="1" i="1" u="sng" dirty="0"/>
          </a:p>
        </p:txBody>
      </p:sp>
      <p:pic>
        <p:nvPicPr>
          <p:cNvPr id="10" name="Content Placeholder 9"/>
          <p:cNvPicPr>
            <a:picLocks noGrp="1" noChangeAspect="1"/>
          </p:cNvPicPr>
          <p:nvPr>
            <p:ph idx="1"/>
          </p:nvPr>
        </p:nvPicPr>
        <p:blipFill>
          <a:blip r:embed="rId5"/>
          <a:stretch>
            <a:fillRect/>
          </a:stretch>
        </p:blipFill>
        <p:spPr>
          <a:xfrm>
            <a:off x="1211202" y="1962722"/>
            <a:ext cx="7042961" cy="4351338"/>
          </a:xfrm>
          <a:prstGeom prst="rect">
            <a:avLst/>
          </a:prstGeom>
        </p:spPr>
      </p:pic>
    </p:spTree>
    <p:extLst>
      <p:ext uri="{BB962C8B-B14F-4D97-AF65-F5344CB8AC3E}">
        <p14:creationId xmlns:p14="http://schemas.microsoft.com/office/powerpoint/2010/main" val="2646970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p:cNvSpPr>
            <a:spLocks noGrp="1"/>
          </p:cNvSpPr>
          <p:nvPr>
            <p:ph type="title"/>
          </p:nvPr>
        </p:nvSpPr>
        <p:spPr>
          <a:xfrm>
            <a:off x="838200" y="365125"/>
            <a:ext cx="9399104" cy="1325563"/>
          </a:xfrm>
        </p:spPr>
        <p:txBody>
          <a:bodyPr/>
          <a:lstStyle/>
          <a:p>
            <a:pPr fontAlgn="base"/>
            <a:r>
              <a:rPr lang="en-GB" b="1" i="1" u="sng" dirty="0"/>
              <a:t>Best student bank </a:t>
            </a:r>
            <a:r>
              <a:rPr lang="en-GB" b="1" i="1" u="sng" dirty="0" smtClean="0"/>
              <a:t>accounts 2020</a:t>
            </a:r>
            <a:endParaRPr lang="en-US" b="1" i="1" u="sng" dirty="0"/>
          </a:p>
        </p:txBody>
      </p:sp>
      <p:pic>
        <p:nvPicPr>
          <p:cNvPr id="3" name="Picture 2"/>
          <p:cNvPicPr>
            <a:picLocks noChangeAspect="1"/>
          </p:cNvPicPr>
          <p:nvPr/>
        </p:nvPicPr>
        <p:blipFill>
          <a:blip r:embed="rId3"/>
          <a:stretch>
            <a:fillRect/>
          </a:stretch>
        </p:blipFill>
        <p:spPr>
          <a:xfrm>
            <a:off x="222315" y="1962722"/>
            <a:ext cx="5774667" cy="4285938"/>
          </a:xfrm>
          <a:prstGeom prst="rect">
            <a:avLst/>
          </a:prstGeom>
        </p:spPr>
      </p:pic>
      <p:pic>
        <p:nvPicPr>
          <p:cNvPr id="5" name="Picture 4"/>
          <p:cNvPicPr>
            <a:picLocks noChangeAspect="1"/>
          </p:cNvPicPr>
          <p:nvPr/>
        </p:nvPicPr>
        <p:blipFill>
          <a:blip r:embed="rId4"/>
          <a:stretch>
            <a:fillRect/>
          </a:stretch>
        </p:blipFill>
        <p:spPr>
          <a:xfrm>
            <a:off x="6153036" y="1887025"/>
            <a:ext cx="5286645" cy="4361635"/>
          </a:xfrm>
          <a:prstGeom prst="rect">
            <a:avLst/>
          </a:prstGeom>
        </p:spPr>
      </p:pic>
      <p:sp>
        <p:nvSpPr>
          <p:cNvPr id="2" name="Explosion 2 1"/>
          <p:cNvSpPr/>
          <p:nvPr/>
        </p:nvSpPr>
        <p:spPr>
          <a:xfrm rot="20224835">
            <a:off x="7357269" y="-238726"/>
            <a:ext cx="5098774" cy="405516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 cannot apply for these until you get your results</a:t>
            </a:r>
            <a:endParaRPr lang="en-GB" dirty="0"/>
          </a:p>
        </p:txBody>
      </p:sp>
    </p:spTree>
    <p:extLst>
      <p:ext uri="{BB962C8B-B14F-4D97-AF65-F5344CB8AC3E}">
        <p14:creationId xmlns:p14="http://schemas.microsoft.com/office/powerpoint/2010/main" val="29503217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7" name="Content Placeholder 6"/>
          <p:cNvSpPr>
            <a:spLocks noGrp="1"/>
          </p:cNvSpPr>
          <p:nvPr>
            <p:ph idx="1"/>
          </p:nvPr>
        </p:nvSpPr>
        <p:spPr>
          <a:xfrm>
            <a:off x="417442" y="1620078"/>
            <a:ext cx="5009323" cy="4770230"/>
          </a:xfrm>
        </p:spPr>
        <p:txBody>
          <a:bodyPr>
            <a:normAutofit/>
          </a:bodyPr>
          <a:lstStyle/>
          <a:p>
            <a:pPr marL="0" indent="0">
              <a:buNone/>
            </a:pPr>
            <a:endParaRPr lang="en-GB" sz="2400" dirty="0" smtClean="0"/>
          </a:p>
          <a:p>
            <a:pPr marL="0" indent="0">
              <a:buNone/>
            </a:pPr>
            <a:r>
              <a:rPr lang="en-GB" sz="2400" dirty="0" smtClean="0"/>
              <a:t>What </a:t>
            </a:r>
            <a:r>
              <a:rPr lang="en-GB" sz="2400" dirty="0"/>
              <a:t>about registering to a new doctor?</a:t>
            </a:r>
          </a:p>
          <a:p>
            <a:pPr marL="0" indent="0">
              <a:buNone/>
            </a:pPr>
            <a:endParaRPr lang="en-GB" sz="2400" dirty="0"/>
          </a:p>
          <a:p>
            <a:pPr marL="0" indent="0">
              <a:buNone/>
            </a:pPr>
            <a:r>
              <a:rPr lang="en-GB" sz="2400" dirty="0"/>
              <a:t>Have you changed your car insurance documents?</a:t>
            </a:r>
          </a:p>
          <a:p>
            <a:pPr marL="0" indent="0">
              <a:buNone/>
            </a:pPr>
            <a:endParaRPr lang="en-GB" sz="2400" dirty="0"/>
          </a:p>
          <a:p>
            <a:pPr marL="0" indent="0">
              <a:buNone/>
            </a:pPr>
            <a:r>
              <a:rPr lang="en-GB" sz="2400" dirty="0"/>
              <a:t>Do you have your national insurance number?</a:t>
            </a:r>
          </a:p>
        </p:txBody>
      </p:sp>
      <p:sp>
        <p:nvSpPr>
          <p:cNvPr id="8" name="Title 7"/>
          <p:cNvSpPr>
            <a:spLocks noGrp="1"/>
          </p:cNvSpPr>
          <p:nvPr>
            <p:ph type="title"/>
          </p:nvPr>
        </p:nvSpPr>
        <p:spPr>
          <a:xfrm>
            <a:off x="838200" y="365125"/>
            <a:ext cx="9399104" cy="1325563"/>
          </a:xfrm>
        </p:spPr>
        <p:txBody>
          <a:bodyPr>
            <a:normAutofit/>
          </a:bodyPr>
          <a:lstStyle/>
          <a:p>
            <a:pPr fontAlgn="base"/>
            <a:r>
              <a:rPr lang="en-GB" sz="4000" b="1" i="1" u="sng" dirty="0"/>
              <a:t>What to take and setting up your new life…</a:t>
            </a:r>
            <a:endParaRPr lang="en-US" sz="4000" b="1" i="1" u="sng" dirty="0"/>
          </a:p>
        </p:txBody>
      </p:sp>
      <p:pic>
        <p:nvPicPr>
          <p:cNvPr id="9" name="Picture 8"/>
          <p:cNvPicPr>
            <a:picLocks noChangeAspect="1"/>
          </p:cNvPicPr>
          <p:nvPr/>
        </p:nvPicPr>
        <p:blipFill>
          <a:blip r:embed="rId4"/>
          <a:stretch>
            <a:fillRect/>
          </a:stretch>
        </p:blipFill>
        <p:spPr>
          <a:xfrm>
            <a:off x="6278069" y="2418905"/>
            <a:ext cx="4965253" cy="3591467"/>
          </a:xfrm>
          <a:prstGeom prst="rect">
            <a:avLst/>
          </a:prstGeom>
        </p:spPr>
      </p:pic>
      <p:sp>
        <p:nvSpPr>
          <p:cNvPr id="2" name="Rectangle 1"/>
          <p:cNvSpPr/>
          <p:nvPr/>
        </p:nvSpPr>
        <p:spPr>
          <a:xfrm>
            <a:off x="274982" y="5594953"/>
            <a:ext cx="6096000" cy="646331"/>
          </a:xfrm>
          <a:prstGeom prst="rect">
            <a:avLst/>
          </a:prstGeom>
        </p:spPr>
        <p:txBody>
          <a:bodyPr>
            <a:spAutoFit/>
          </a:bodyPr>
          <a:lstStyle/>
          <a:p>
            <a:r>
              <a:rPr lang="en-GB" dirty="0">
                <a:hlinkClick r:id="rId5"/>
              </a:rPr>
              <a:t>https://www.savethestudent.org/accommodation/what-to-take-to-university.html</a:t>
            </a:r>
            <a:endParaRPr lang="en-GB" dirty="0"/>
          </a:p>
        </p:txBody>
      </p:sp>
    </p:spTree>
    <p:extLst>
      <p:ext uri="{BB962C8B-B14F-4D97-AF65-F5344CB8AC3E}">
        <p14:creationId xmlns:p14="http://schemas.microsoft.com/office/powerpoint/2010/main" val="13158264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7" name="Content Placeholder 6"/>
          <p:cNvSpPr>
            <a:spLocks noGrp="1"/>
          </p:cNvSpPr>
          <p:nvPr>
            <p:ph idx="1"/>
          </p:nvPr>
        </p:nvSpPr>
        <p:spPr>
          <a:xfrm>
            <a:off x="417442" y="1620078"/>
            <a:ext cx="10923105" cy="4770230"/>
          </a:xfrm>
        </p:spPr>
        <p:txBody>
          <a:bodyPr>
            <a:normAutofit/>
          </a:bodyPr>
          <a:lstStyle/>
          <a:p>
            <a:pPr marL="0" indent="0">
              <a:buNone/>
            </a:pPr>
            <a:endParaRPr lang="en-GB" sz="2400" dirty="0" smtClean="0">
              <a:hlinkClick r:id="rId4"/>
            </a:endParaRPr>
          </a:p>
          <a:p>
            <a:pPr marL="0" indent="0">
              <a:buNone/>
            </a:pPr>
            <a:r>
              <a:rPr lang="en-GB" sz="2400" dirty="0">
                <a:hlinkClick r:id="rId5"/>
              </a:rPr>
              <a:t>https://</a:t>
            </a:r>
            <a:r>
              <a:rPr lang="en-GB" sz="2400" dirty="0" smtClean="0">
                <a:hlinkClick r:id="rId5"/>
              </a:rPr>
              <a:t>www.youtube.com/watch?v=U8UVHGNn7Vg</a:t>
            </a:r>
            <a:endParaRPr lang="en-GB" sz="2400" dirty="0" smtClean="0"/>
          </a:p>
          <a:p>
            <a:pPr marL="0" indent="0">
              <a:buNone/>
            </a:pPr>
            <a:endParaRPr lang="en-US" sz="2400" dirty="0"/>
          </a:p>
          <a:p>
            <a:pPr marL="0" indent="0">
              <a:buNone/>
            </a:pPr>
            <a:endParaRPr lang="en-GB" sz="2400" dirty="0"/>
          </a:p>
          <a:p>
            <a:pPr marL="0" indent="0">
              <a:buNone/>
            </a:pPr>
            <a:r>
              <a:rPr lang="en-GB" sz="2400" dirty="0"/>
              <a:t>Scholarship, grants and bursaries explained for UK universities.</a:t>
            </a:r>
          </a:p>
        </p:txBody>
      </p:sp>
      <p:sp>
        <p:nvSpPr>
          <p:cNvPr id="8" name="Title 7"/>
          <p:cNvSpPr>
            <a:spLocks noGrp="1"/>
          </p:cNvSpPr>
          <p:nvPr>
            <p:ph type="title"/>
          </p:nvPr>
        </p:nvSpPr>
        <p:spPr>
          <a:xfrm>
            <a:off x="838200" y="365125"/>
            <a:ext cx="9399104" cy="1325563"/>
          </a:xfrm>
        </p:spPr>
        <p:txBody>
          <a:bodyPr/>
          <a:lstStyle/>
          <a:p>
            <a:pPr fontAlgn="base"/>
            <a:r>
              <a:rPr lang="en-GB" i="1" u="sng" dirty="0" smtClean="0"/>
              <a:t>Education Grants</a:t>
            </a:r>
            <a:endParaRPr lang="en-US" b="1" i="1" u="sng" dirty="0"/>
          </a:p>
        </p:txBody>
      </p:sp>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06" y="4187017"/>
            <a:ext cx="3744416" cy="181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9235" y="4425530"/>
            <a:ext cx="2448069" cy="1523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9166" y="3984626"/>
            <a:ext cx="3809671" cy="253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2245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7" name="Content Placeholder 6"/>
          <p:cNvSpPr>
            <a:spLocks noGrp="1"/>
          </p:cNvSpPr>
          <p:nvPr>
            <p:ph idx="1"/>
          </p:nvPr>
        </p:nvSpPr>
        <p:spPr>
          <a:xfrm>
            <a:off x="417442" y="1620078"/>
            <a:ext cx="10923105" cy="4770230"/>
          </a:xfrm>
        </p:spPr>
        <p:txBody>
          <a:bodyPr>
            <a:normAutofit fontScale="55000" lnSpcReduction="20000"/>
          </a:bodyPr>
          <a:lstStyle/>
          <a:p>
            <a:pPr marL="0" indent="0">
              <a:buNone/>
            </a:pPr>
            <a:endParaRPr lang="en-US" sz="3600" dirty="0" smtClean="0"/>
          </a:p>
          <a:p>
            <a:pPr marL="0" indent="0">
              <a:buNone/>
            </a:pPr>
            <a:r>
              <a:rPr lang="en-US" sz="3600" dirty="0" smtClean="0"/>
              <a:t>On the YouTube playlist below, you will find the following six videos for your guidance on Student Finance:</a:t>
            </a:r>
            <a:endParaRPr lang="en-US" sz="3600" dirty="0"/>
          </a:p>
          <a:p>
            <a:pPr marL="514350" indent="-514350">
              <a:buFont typeface="+mj-lt"/>
              <a:buAutoNum type="arabicPeriod"/>
            </a:pPr>
            <a:endParaRPr lang="en-US" sz="3600" dirty="0" smtClean="0"/>
          </a:p>
          <a:p>
            <a:pPr marL="514350" indent="-514350">
              <a:buFont typeface="+mj-lt"/>
              <a:buAutoNum type="arabicPeriod"/>
            </a:pPr>
            <a:r>
              <a:rPr lang="en-US" sz="3600" dirty="0" smtClean="0"/>
              <a:t>What </a:t>
            </a:r>
            <a:r>
              <a:rPr lang="en-US" sz="3600" dirty="0"/>
              <a:t>student finance </a:t>
            </a:r>
            <a:r>
              <a:rPr lang="en-US" sz="3600" dirty="0" smtClean="0"/>
              <a:t>explained.</a:t>
            </a:r>
            <a:endParaRPr lang="en-US" sz="3600" dirty="0"/>
          </a:p>
          <a:p>
            <a:pPr marL="514350" indent="-514350">
              <a:buFont typeface="+mj-lt"/>
              <a:buAutoNum type="arabicPeriod"/>
            </a:pPr>
            <a:r>
              <a:rPr lang="en-US" sz="3600" dirty="0" smtClean="0"/>
              <a:t>Can I get student finance.</a:t>
            </a:r>
            <a:endParaRPr lang="en-US" sz="3600" dirty="0"/>
          </a:p>
          <a:p>
            <a:pPr marL="514350" indent="-514350">
              <a:buFont typeface="+mj-lt"/>
              <a:buAutoNum type="arabicPeriod"/>
            </a:pPr>
            <a:r>
              <a:rPr lang="en-US" sz="3600" dirty="0" smtClean="0"/>
              <a:t>What evidence </a:t>
            </a:r>
            <a:r>
              <a:rPr lang="en-US" sz="3600" dirty="0"/>
              <a:t>you need to </a:t>
            </a:r>
            <a:r>
              <a:rPr lang="en-US" sz="3600" dirty="0" smtClean="0"/>
              <a:t>send.</a:t>
            </a:r>
          </a:p>
          <a:p>
            <a:pPr marL="514350" indent="-514350">
              <a:buFont typeface="+mj-lt"/>
              <a:buAutoNum type="arabicPeriod"/>
            </a:pPr>
            <a:r>
              <a:rPr lang="en-US" sz="3600" dirty="0" smtClean="0"/>
              <a:t>Funding for students with disabilities and other needs.</a:t>
            </a:r>
            <a:endParaRPr lang="en-US" sz="3600" dirty="0"/>
          </a:p>
          <a:p>
            <a:pPr marL="514350" indent="-514350">
              <a:buFont typeface="+mj-lt"/>
              <a:buAutoNum type="arabicPeriod"/>
            </a:pPr>
            <a:r>
              <a:rPr lang="en-US" sz="3600" dirty="0" smtClean="0"/>
              <a:t>Student finance for EU students.</a:t>
            </a:r>
            <a:endParaRPr lang="en-US" sz="3600" dirty="0"/>
          </a:p>
          <a:p>
            <a:pPr marL="514350" indent="-514350">
              <a:buFont typeface="+mj-lt"/>
              <a:buAutoNum type="arabicPeriod"/>
            </a:pPr>
            <a:r>
              <a:rPr lang="en-US" sz="3600" dirty="0" smtClean="0"/>
              <a:t>Student finance for students not supported by their families.</a:t>
            </a:r>
          </a:p>
          <a:p>
            <a:pPr marL="514350" indent="-514350">
              <a:buFont typeface="+mj-lt"/>
              <a:buAutoNum type="arabicPeriod"/>
            </a:pPr>
            <a:r>
              <a:rPr lang="en-US" sz="3600" dirty="0" smtClean="0"/>
              <a:t>Understanding student loan interest.</a:t>
            </a:r>
            <a:endParaRPr lang="en-US" sz="3600" dirty="0"/>
          </a:p>
          <a:p>
            <a:pPr marL="514350" indent="-514350">
              <a:buFont typeface="+mj-lt"/>
              <a:buAutoNum type="arabicPeriod"/>
            </a:pPr>
            <a:r>
              <a:rPr lang="en-US" sz="3600" dirty="0" smtClean="0"/>
              <a:t>Repaying student loans.</a:t>
            </a:r>
            <a:endParaRPr lang="en-US" sz="3200" dirty="0" smtClean="0"/>
          </a:p>
          <a:p>
            <a:pPr marL="0" indent="0">
              <a:buNone/>
            </a:pPr>
            <a:endParaRPr lang="en-US" sz="3200" dirty="0">
              <a:hlinkClick r:id="rId4"/>
            </a:endParaRPr>
          </a:p>
          <a:p>
            <a:pPr marL="0" indent="0">
              <a:buNone/>
            </a:pPr>
            <a:r>
              <a:rPr lang="en-US" sz="3200" dirty="0">
                <a:hlinkClick r:id="rId5"/>
              </a:rPr>
              <a:t>https://</a:t>
            </a:r>
            <a:r>
              <a:rPr lang="en-US" sz="3200" dirty="0" smtClean="0">
                <a:hlinkClick r:id="rId5"/>
              </a:rPr>
              <a:t>www.youtube.com/playlist?list=PL4wogSHG9Pv_5B39bVt8VIWRB6T8yiSz3</a:t>
            </a:r>
            <a:r>
              <a:rPr lang="en-US" sz="3200" dirty="0" smtClean="0"/>
              <a:t> </a:t>
            </a:r>
            <a:endParaRPr lang="en-US" dirty="0"/>
          </a:p>
          <a:p>
            <a:pPr>
              <a:buFontTx/>
              <a:buChar char="-"/>
            </a:pPr>
            <a:endParaRPr lang="en-US" dirty="0"/>
          </a:p>
          <a:p>
            <a:pPr marL="0" indent="0">
              <a:buNone/>
            </a:pPr>
            <a:endParaRPr lang="en-GB" dirty="0"/>
          </a:p>
        </p:txBody>
      </p:sp>
      <p:sp>
        <p:nvSpPr>
          <p:cNvPr id="8" name="Title 7"/>
          <p:cNvSpPr>
            <a:spLocks noGrp="1"/>
          </p:cNvSpPr>
          <p:nvPr>
            <p:ph type="title"/>
          </p:nvPr>
        </p:nvSpPr>
        <p:spPr>
          <a:xfrm>
            <a:off x="838200" y="365125"/>
            <a:ext cx="9399104" cy="1325563"/>
          </a:xfrm>
        </p:spPr>
        <p:txBody>
          <a:bodyPr/>
          <a:lstStyle/>
          <a:p>
            <a:pPr fontAlgn="base"/>
            <a:r>
              <a:rPr lang="en-GB" i="1" u="sng" dirty="0" smtClean="0"/>
              <a:t>Student </a:t>
            </a:r>
            <a:r>
              <a:rPr lang="en-GB" i="1" u="sng" dirty="0"/>
              <a:t>Finance Explained </a:t>
            </a:r>
            <a:r>
              <a:rPr lang="en-GB" i="1" u="sng" dirty="0" smtClean="0"/>
              <a:t>– For Students</a:t>
            </a:r>
            <a:endParaRPr lang="en-US" b="1" i="1" u="sng" dirty="0"/>
          </a:p>
        </p:txBody>
      </p:sp>
    </p:spTree>
    <p:extLst>
      <p:ext uri="{BB962C8B-B14F-4D97-AF65-F5344CB8AC3E}">
        <p14:creationId xmlns:p14="http://schemas.microsoft.com/office/powerpoint/2010/main" val="29622209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7" name="Content Placeholder 6"/>
          <p:cNvSpPr>
            <a:spLocks noGrp="1"/>
          </p:cNvSpPr>
          <p:nvPr>
            <p:ph idx="1"/>
          </p:nvPr>
        </p:nvSpPr>
        <p:spPr>
          <a:xfrm>
            <a:off x="417442" y="1620078"/>
            <a:ext cx="10923105" cy="4770230"/>
          </a:xfrm>
        </p:spPr>
        <p:txBody>
          <a:bodyPr>
            <a:normAutofit fontScale="62500" lnSpcReduction="20000"/>
          </a:bodyPr>
          <a:lstStyle/>
          <a:p>
            <a:pPr marL="0" indent="0">
              <a:buNone/>
            </a:pPr>
            <a:endParaRPr lang="en-US" sz="3600" dirty="0" smtClean="0"/>
          </a:p>
          <a:p>
            <a:pPr marL="0" indent="0">
              <a:buNone/>
            </a:pPr>
            <a:r>
              <a:rPr lang="en-US" sz="3600" dirty="0" smtClean="0"/>
              <a:t>On the YouTube playlist below, you will find the following six videos for your guidance on Student Finance:</a:t>
            </a:r>
            <a:endParaRPr lang="en-US" sz="3600" dirty="0"/>
          </a:p>
          <a:p>
            <a:pPr marL="514350" indent="-514350">
              <a:buFont typeface="+mj-lt"/>
              <a:buAutoNum type="arabicPeriod"/>
            </a:pPr>
            <a:endParaRPr lang="en-US" sz="3600" dirty="0" smtClean="0"/>
          </a:p>
          <a:p>
            <a:pPr marL="514350" indent="-514350">
              <a:buFont typeface="+mj-lt"/>
              <a:buAutoNum type="arabicPeriod"/>
            </a:pPr>
            <a:r>
              <a:rPr lang="en-US" sz="3600" dirty="0" smtClean="0"/>
              <a:t>What </a:t>
            </a:r>
            <a:r>
              <a:rPr lang="en-US" sz="3600" dirty="0"/>
              <a:t>student finance is available to your child 2019/20</a:t>
            </a:r>
          </a:p>
          <a:p>
            <a:pPr marL="514350" indent="-514350">
              <a:buFont typeface="+mj-lt"/>
              <a:buAutoNum type="arabicPeriod"/>
            </a:pPr>
            <a:r>
              <a:rPr lang="en-US" sz="3600" dirty="0" smtClean="0"/>
              <a:t>What you </a:t>
            </a:r>
            <a:r>
              <a:rPr lang="en-US" sz="3600" dirty="0"/>
              <a:t>need to do to support your child's student finance application 2019/20</a:t>
            </a:r>
          </a:p>
          <a:p>
            <a:pPr marL="514350" indent="-514350">
              <a:buFont typeface="+mj-lt"/>
              <a:buAutoNum type="arabicPeriod"/>
            </a:pPr>
            <a:r>
              <a:rPr lang="en-US" sz="3600" dirty="0" smtClean="0"/>
              <a:t>What evidence </a:t>
            </a:r>
            <a:r>
              <a:rPr lang="en-US" sz="3600" dirty="0"/>
              <a:t>you need to send 2019/20</a:t>
            </a:r>
          </a:p>
          <a:p>
            <a:pPr marL="514350" indent="-514350">
              <a:buFont typeface="+mj-lt"/>
              <a:buAutoNum type="arabicPeriod"/>
            </a:pPr>
            <a:r>
              <a:rPr lang="en-US" sz="3600" dirty="0" smtClean="0"/>
              <a:t>What to </a:t>
            </a:r>
            <a:r>
              <a:rPr lang="en-US" sz="3600" dirty="0"/>
              <a:t>do if your income has dropped 2019/20</a:t>
            </a:r>
          </a:p>
          <a:p>
            <a:pPr marL="514350" indent="-514350">
              <a:buFont typeface="+mj-lt"/>
              <a:buAutoNum type="arabicPeriod"/>
            </a:pPr>
            <a:r>
              <a:rPr lang="en-US" sz="3600" dirty="0" smtClean="0"/>
              <a:t>Myths and </a:t>
            </a:r>
            <a:r>
              <a:rPr lang="en-US" sz="3600" dirty="0"/>
              <a:t>facts about your child’s student loan repayment 2019/20</a:t>
            </a:r>
          </a:p>
          <a:p>
            <a:pPr marL="514350" indent="-514350">
              <a:buFont typeface="+mj-lt"/>
              <a:buAutoNum type="arabicPeriod"/>
            </a:pPr>
            <a:r>
              <a:rPr lang="en-US" sz="3600" dirty="0" smtClean="0"/>
              <a:t>Extra help </a:t>
            </a:r>
            <a:r>
              <a:rPr lang="en-US" sz="3600" dirty="0"/>
              <a:t>for students with a disability 2019/20</a:t>
            </a:r>
          </a:p>
          <a:p>
            <a:pPr marL="0" indent="0">
              <a:buNone/>
            </a:pPr>
            <a:endParaRPr lang="en-US" sz="3200" dirty="0" smtClean="0">
              <a:hlinkClick r:id="rId4"/>
            </a:endParaRPr>
          </a:p>
          <a:p>
            <a:pPr marL="0" indent="0">
              <a:buNone/>
            </a:pPr>
            <a:endParaRPr lang="en-US" sz="3200" dirty="0">
              <a:hlinkClick r:id="rId4"/>
            </a:endParaRPr>
          </a:p>
          <a:p>
            <a:pPr marL="0" indent="0">
              <a:buNone/>
            </a:pPr>
            <a:r>
              <a:rPr lang="en-US" sz="3200" dirty="0" smtClean="0">
                <a:hlinkClick r:id="rId4"/>
              </a:rPr>
              <a:t>https</a:t>
            </a:r>
            <a:r>
              <a:rPr lang="en-US" sz="3200" dirty="0">
                <a:hlinkClick r:id="rId4"/>
              </a:rPr>
              <a:t>://www.youtube.com/playlist?list=PL4wogSHG9Pv9A-pDOpX7uZMzZkGrhj15</a:t>
            </a:r>
            <a:r>
              <a:rPr lang="en-US" sz="3200" dirty="0" smtClean="0">
                <a:hlinkClick r:id="rId4"/>
              </a:rPr>
              <a:t>_</a:t>
            </a:r>
            <a:r>
              <a:rPr lang="en-US" sz="3200" dirty="0" smtClean="0"/>
              <a:t> </a:t>
            </a:r>
            <a:endParaRPr lang="en-US" sz="3200" dirty="0"/>
          </a:p>
          <a:p>
            <a:pPr marL="0" indent="0">
              <a:buNone/>
            </a:pPr>
            <a:endParaRPr lang="en-US" dirty="0"/>
          </a:p>
          <a:p>
            <a:pPr>
              <a:buFontTx/>
              <a:buChar char="-"/>
            </a:pPr>
            <a:endParaRPr lang="en-US" dirty="0"/>
          </a:p>
          <a:p>
            <a:pPr marL="0" indent="0">
              <a:buNone/>
            </a:pPr>
            <a:endParaRPr lang="en-GB" dirty="0"/>
          </a:p>
        </p:txBody>
      </p:sp>
      <p:sp>
        <p:nvSpPr>
          <p:cNvPr id="8" name="Title 7"/>
          <p:cNvSpPr>
            <a:spLocks noGrp="1"/>
          </p:cNvSpPr>
          <p:nvPr>
            <p:ph type="title"/>
          </p:nvPr>
        </p:nvSpPr>
        <p:spPr>
          <a:xfrm>
            <a:off x="838200" y="365125"/>
            <a:ext cx="9399104" cy="1325563"/>
          </a:xfrm>
        </p:spPr>
        <p:txBody>
          <a:bodyPr/>
          <a:lstStyle/>
          <a:p>
            <a:pPr fontAlgn="base"/>
            <a:r>
              <a:rPr lang="en-GB" i="1" u="sng" dirty="0" smtClean="0"/>
              <a:t>Student </a:t>
            </a:r>
            <a:r>
              <a:rPr lang="en-GB" i="1" u="sng" dirty="0"/>
              <a:t>Finance Explained </a:t>
            </a:r>
            <a:r>
              <a:rPr lang="en-GB" i="1" u="sng" dirty="0" smtClean="0"/>
              <a:t>– For Parents</a:t>
            </a:r>
            <a:endParaRPr lang="en-US" b="1" i="1" u="sng" dirty="0"/>
          </a:p>
        </p:txBody>
      </p:sp>
    </p:spTree>
    <p:extLst>
      <p:ext uri="{BB962C8B-B14F-4D97-AF65-F5344CB8AC3E}">
        <p14:creationId xmlns:p14="http://schemas.microsoft.com/office/powerpoint/2010/main" val="2359064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lstStyle/>
          <a:p>
            <a:pPr fontAlgn="base"/>
            <a:r>
              <a:rPr lang="en-GB" i="1" u="sng" dirty="0" err="1" smtClean="0"/>
              <a:t>Accomodation</a:t>
            </a:r>
            <a:endParaRPr lang="en-US" b="1" i="1" u="sng" dirty="0"/>
          </a:p>
        </p:txBody>
      </p:sp>
      <p:pic>
        <p:nvPicPr>
          <p:cNvPr id="5" name="Picture 4"/>
          <p:cNvPicPr>
            <a:picLocks noChangeAspect="1"/>
          </p:cNvPicPr>
          <p:nvPr/>
        </p:nvPicPr>
        <p:blipFill>
          <a:blip r:embed="rId4"/>
          <a:stretch>
            <a:fillRect/>
          </a:stretch>
        </p:blipFill>
        <p:spPr>
          <a:xfrm>
            <a:off x="426554" y="1690688"/>
            <a:ext cx="7335907" cy="2445302"/>
          </a:xfrm>
          <a:prstGeom prst="rect">
            <a:avLst/>
          </a:prstGeom>
          <a:ln>
            <a:solidFill>
              <a:srgbClr val="FF0000"/>
            </a:solidFill>
          </a:ln>
        </p:spPr>
      </p:pic>
      <p:pic>
        <p:nvPicPr>
          <p:cNvPr id="10" name="Picture 9"/>
          <p:cNvPicPr>
            <a:picLocks noChangeAspect="1"/>
          </p:cNvPicPr>
          <p:nvPr/>
        </p:nvPicPr>
        <p:blipFill>
          <a:blip r:embed="rId5"/>
          <a:stretch>
            <a:fillRect/>
          </a:stretch>
        </p:blipFill>
        <p:spPr>
          <a:xfrm>
            <a:off x="4748005" y="2048288"/>
            <a:ext cx="5091734" cy="3868139"/>
          </a:xfrm>
          <a:prstGeom prst="rect">
            <a:avLst/>
          </a:prstGeom>
          <a:ln>
            <a:solidFill>
              <a:srgbClr val="FF0000"/>
            </a:solidFill>
          </a:ln>
        </p:spPr>
      </p:pic>
      <p:pic>
        <p:nvPicPr>
          <p:cNvPr id="1028" name="Picture 4" descr="Image result for 8 muller avenue bristo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087" y="2044524"/>
            <a:ext cx="5475864" cy="394447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29" name="Picture 5" descr="6cd20591-b1cb-4240-94c2-9efa1e636050@GBRP2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211" y="1468054"/>
            <a:ext cx="6208437" cy="465579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84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9"/>
                                        </p:tgtEl>
                                        <p:attrNameLst>
                                          <p:attrName>style.visibility</p:attrName>
                                        </p:attrNameLst>
                                      </p:cBhvr>
                                      <p:to>
                                        <p:strVal val="visible"/>
                                      </p:to>
                                    </p:set>
                                    <p:animEffect transition="in" filter="fade">
                                      <p:cBhvr>
                                        <p:cTn id="28" dur="1000"/>
                                        <p:tgtEl>
                                          <p:spTgt spid="1029"/>
                                        </p:tgtEl>
                                      </p:cBhvr>
                                    </p:animEffect>
                                    <p:anim calcmode="lin" valueType="num">
                                      <p:cBhvr>
                                        <p:cTn id="29" dur="1000" fill="hold"/>
                                        <p:tgtEl>
                                          <p:spTgt spid="1029"/>
                                        </p:tgtEl>
                                        <p:attrNameLst>
                                          <p:attrName>ppt_x</p:attrName>
                                        </p:attrNameLst>
                                      </p:cBhvr>
                                      <p:tavLst>
                                        <p:tav tm="0">
                                          <p:val>
                                            <p:strVal val="#ppt_x"/>
                                          </p:val>
                                        </p:tav>
                                        <p:tav tm="100000">
                                          <p:val>
                                            <p:strVal val="#ppt_x"/>
                                          </p:val>
                                        </p:tav>
                                      </p:tavLst>
                                    </p:anim>
                                    <p:anim calcmode="lin" valueType="num">
                                      <p:cBhvr>
                                        <p:cTn id="30"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7" name="Content Placeholder 6"/>
          <p:cNvSpPr>
            <a:spLocks noGrp="1"/>
          </p:cNvSpPr>
          <p:nvPr>
            <p:ph idx="1"/>
          </p:nvPr>
        </p:nvSpPr>
        <p:spPr>
          <a:xfrm>
            <a:off x="417442" y="1620078"/>
            <a:ext cx="10923105" cy="4770230"/>
          </a:xfrm>
        </p:spPr>
        <p:txBody>
          <a:bodyPr>
            <a:normAutofit fontScale="92500"/>
          </a:bodyPr>
          <a:lstStyle/>
          <a:p>
            <a:pPr marL="0" indent="0">
              <a:buNone/>
            </a:pPr>
            <a:r>
              <a:rPr lang="en-GB" sz="2400" dirty="0" smtClean="0">
                <a:hlinkClick r:id="rId4"/>
              </a:rPr>
              <a:t>https</a:t>
            </a:r>
            <a:r>
              <a:rPr lang="en-GB" sz="2400" dirty="0">
                <a:hlinkClick r:id="rId4"/>
              </a:rPr>
              <a:t>://www.ucas.com/undergraduate/student-life/undergraduate-accommodation</a:t>
            </a:r>
            <a:endParaRPr lang="en-US" sz="2400" dirty="0"/>
          </a:p>
          <a:p>
            <a:r>
              <a:rPr lang="en-US" sz="2400" b="1" dirty="0">
                <a:solidFill>
                  <a:srgbClr val="333333"/>
                </a:solidFill>
                <a:latin typeface="Roboto"/>
              </a:rPr>
              <a:t>Check course provider websites</a:t>
            </a:r>
            <a:r>
              <a:rPr lang="en-US" sz="2400" dirty="0">
                <a:solidFill>
                  <a:srgbClr val="333333"/>
                </a:solidFill>
                <a:latin typeface="Roboto"/>
              </a:rPr>
              <a:t> – they could have pictures of what their halls of residence look like, and you may be able to reserve a room online. They’ll list the facilities available and any costs associated with them.</a:t>
            </a:r>
          </a:p>
          <a:p>
            <a:r>
              <a:rPr lang="en-US" sz="2400" b="1" dirty="0">
                <a:solidFill>
                  <a:srgbClr val="333333"/>
                </a:solidFill>
                <a:latin typeface="Roboto"/>
              </a:rPr>
              <a:t>Think about private student accommodation</a:t>
            </a:r>
            <a:r>
              <a:rPr lang="en-US" sz="2400" dirty="0">
                <a:solidFill>
                  <a:srgbClr val="333333"/>
                </a:solidFill>
                <a:latin typeface="Roboto"/>
              </a:rPr>
              <a:t> – these are often similar to course providers' halls, but you won’t always be living with people who go to your course provider. There may also be different facilities available, and you might have more freedom as to what you can and can’t bring with you. Private halls are often owned by companies who build halls of residence near course providers all over the country, so a quick internet search will provide you with reviews on a national scale.</a:t>
            </a:r>
          </a:p>
          <a:p>
            <a:r>
              <a:rPr lang="en-US" sz="2400" b="1" dirty="0">
                <a:solidFill>
                  <a:srgbClr val="333333"/>
                </a:solidFill>
                <a:latin typeface="Roboto"/>
              </a:rPr>
              <a:t>Read the small print</a:t>
            </a:r>
            <a:r>
              <a:rPr lang="en-US" sz="2400" dirty="0">
                <a:solidFill>
                  <a:srgbClr val="333333"/>
                </a:solidFill>
                <a:latin typeface="Roboto"/>
              </a:rPr>
              <a:t> – most accommodation providers (including halls of residence) have strict guidelines and rules on what you can and can’t bring/have with you. There might be other important things you’ll need to know too, like parking restrictions and health and safety issues.</a:t>
            </a:r>
          </a:p>
          <a:p>
            <a:pPr marL="0" indent="0">
              <a:buNone/>
            </a:pPr>
            <a:endParaRPr lang="en-GB" sz="2400" dirty="0"/>
          </a:p>
        </p:txBody>
      </p:sp>
      <p:sp>
        <p:nvSpPr>
          <p:cNvPr id="8" name="Title 7"/>
          <p:cNvSpPr>
            <a:spLocks noGrp="1"/>
          </p:cNvSpPr>
          <p:nvPr>
            <p:ph type="title"/>
          </p:nvPr>
        </p:nvSpPr>
        <p:spPr>
          <a:xfrm>
            <a:off x="838200" y="365125"/>
            <a:ext cx="9399104" cy="1325563"/>
          </a:xfrm>
        </p:spPr>
        <p:txBody>
          <a:bodyPr/>
          <a:lstStyle/>
          <a:p>
            <a:pPr fontAlgn="base"/>
            <a:r>
              <a:rPr lang="en-GB" i="1" u="sng" dirty="0" err="1" smtClean="0"/>
              <a:t>Accomodation</a:t>
            </a:r>
            <a:endParaRPr lang="en-US" b="1" i="1" u="sng" dirty="0"/>
          </a:p>
        </p:txBody>
      </p:sp>
    </p:spTree>
    <p:extLst>
      <p:ext uri="{BB962C8B-B14F-4D97-AF65-F5344CB8AC3E}">
        <p14:creationId xmlns:p14="http://schemas.microsoft.com/office/powerpoint/2010/main" val="35788653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7" name="Content Placeholder 6"/>
          <p:cNvSpPr>
            <a:spLocks noGrp="1"/>
          </p:cNvSpPr>
          <p:nvPr>
            <p:ph idx="1"/>
          </p:nvPr>
        </p:nvSpPr>
        <p:spPr>
          <a:xfrm>
            <a:off x="417442" y="1620078"/>
            <a:ext cx="10923105" cy="4770230"/>
          </a:xfrm>
        </p:spPr>
        <p:txBody>
          <a:bodyPr>
            <a:normAutofit/>
          </a:bodyPr>
          <a:lstStyle/>
          <a:p>
            <a:pPr marL="0" indent="0">
              <a:buNone/>
            </a:pPr>
            <a:r>
              <a:rPr lang="en-GB" sz="2400" dirty="0" smtClean="0">
                <a:hlinkClick r:id="rId4"/>
              </a:rPr>
              <a:t>https</a:t>
            </a:r>
            <a:r>
              <a:rPr lang="en-GB" sz="2400" dirty="0">
                <a:hlinkClick r:id="rId4"/>
              </a:rPr>
              <a:t>://www.ucas.com/undergraduate/student-life/undergraduate-accommodation</a:t>
            </a:r>
            <a:endParaRPr lang="en-US" sz="2400" dirty="0"/>
          </a:p>
          <a:p>
            <a:r>
              <a:rPr lang="en-US" sz="2400" b="1" dirty="0" smtClean="0">
                <a:solidFill>
                  <a:srgbClr val="333333"/>
                </a:solidFill>
                <a:latin typeface="Roboto"/>
              </a:rPr>
              <a:t>Check </a:t>
            </a:r>
            <a:r>
              <a:rPr lang="en-US" sz="2400" b="1" dirty="0">
                <a:solidFill>
                  <a:srgbClr val="333333"/>
                </a:solidFill>
                <a:latin typeface="Roboto"/>
              </a:rPr>
              <a:t>what bills you’ll need to pay</a:t>
            </a:r>
            <a:r>
              <a:rPr lang="en-US" sz="2400" dirty="0">
                <a:solidFill>
                  <a:srgbClr val="333333"/>
                </a:solidFill>
                <a:latin typeface="Roboto"/>
              </a:rPr>
              <a:t> – the cost of living in halls of residence usually includes electricity and water bills, but you’ll still need to pay for things like insurance and a TV </a:t>
            </a:r>
            <a:r>
              <a:rPr lang="en-US" sz="2400" dirty="0" err="1">
                <a:solidFill>
                  <a:srgbClr val="333333"/>
                </a:solidFill>
                <a:latin typeface="Roboto"/>
              </a:rPr>
              <a:t>licence</a:t>
            </a:r>
            <a:r>
              <a:rPr lang="en-US" sz="2400" dirty="0">
                <a:solidFill>
                  <a:srgbClr val="333333"/>
                </a:solidFill>
                <a:latin typeface="Roboto"/>
              </a:rPr>
              <a:t>.</a:t>
            </a:r>
          </a:p>
          <a:p>
            <a:r>
              <a:rPr lang="en-US" sz="2400" b="1" dirty="0">
                <a:solidFill>
                  <a:srgbClr val="333333"/>
                </a:solidFill>
                <a:latin typeface="Roboto"/>
              </a:rPr>
              <a:t>Consider the essentials</a:t>
            </a:r>
            <a:r>
              <a:rPr lang="en-US" sz="2400" dirty="0">
                <a:solidFill>
                  <a:srgbClr val="333333"/>
                </a:solidFill>
                <a:latin typeface="Roboto"/>
              </a:rPr>
              <a:t> – you'll need things for your bedroom and kitchen. If you move into halls of residence, check what's there already so you don't buy things unnecessarily.</a:t>
            </a:r>
          </a:p>
          <a:p>
            <a:r>
              <a:rPr lang="en-US" sz="2400" b="1" dirty="0" smtClean="0">
                <a:solidFill>
                  <a:srgbClr val="333333"/>
                </a:solidFill>
                <a:latin typeface="Roboto"/>
              </a:rPr>
              <a:t>Find </a:t>
            </a:r>
            <a:r>
              <a:rPr lang="en-US" sz="2400" b="1" dirty="0">
                <a:solidFill>
                  <a:srgbClr val="333333"/>
                </a:solidFill>
                <a:latin typeface="Roboto"/>
              </a:rPr>
              <a:t>out about </a:t>
            </a:r>
            <a:r>
              <a:rPr lang="en-US" sz="2400" b="1" dirty="0" err="1">
                <a:solidFill>
                  <a:srgbClr val="00468A"/>
                </a:solidFill>
                <a:latin typeface="Roboto"/>
                <a:hlinkClick r:id="rId5"/>
              </a:rPr>
              <a:t>Unipol’s</a:t>
            </a:r>
            <a:r>
              <a:rPr lang="en-US" sz="2400" b="1" dirty="0">
                <a:solidFill>
                  <a:srgbClr val="00468A"/>
                </a:solidFill>
                <a:latin typeface="Roboto"/>
                <a:hlinkClick r:id="rId5"/>
              </a:rPr>
              <a:t> National Codes</a:t>
            </a:r>
            <a:r>
              <a:rPr lang="en-US" sz="2400" dirty="0">
                <a:solidFill>
                  <a:srgbClr val="333333"/>
                </a:solidFill>
                <a:latin typeface="Roboto"/>
              </a:rPr>
              <a:t> – make sure your accommodation is up to standard. These codes ensure what’s advertised is what you will get, repairs are made on time, and good general management.</a:t>
            </a:r>
          </a:p>
          <a:p>
            <a:r>
              <a:rPr lang="en-US" sz="2400" b="1" dirty="0">
                <a:solidFill>
                  <a:srgbClr val="333333"/>
                </a:solidFill>
                <a:latin typeface="Roboto"/>
              </a:rPr>
              <a:t>Look after your deposit</a:t>
            </a:r>
            <a:r>
              <a:rPr lang="en-US" sz="2400" dirty="0">
                <a:solidFill>
                  <a:srgbClr val="333333"/>
                </a:solidFill>
                <a:latin typeface="Roboto"/>
              </a:rPr>
              <a:t> – money.co.uk share everything you need to know about </a:t>
            </a:r>
            <a:r>
              <a:rPr lang="en-US" sz="2400" dirty="0">
                <a:solidFill>
                  <a:srgbClr val="00468A"/>
                </a:solidFill>
                <a:latin typeface="Roboto"/>
                <a:hlinkClick r:id="rId6"/>
              </a:rPr>
              <a:t>how to protect your deposit</a:t>
            </a:r>
            <a:r>
              <a:rPr lang="en-US" sz="2400" dirty="0">
                <a:solidFill>
                  <a:srgbClr val="333333"/>
                </a:solidFill>
                <a:latin typeface="Roboto"/>
              </a:rPr>
              <a:t> in their guest blog.</a:t>
            </a:r>
          </a:p>
          <a:p>
            <a:pPr marL="0" indent="0">
              <a:buNone/>
            </a:pPr>
            <a:endParaRPr lang="en-GB" sz="2400" dirty="0"/>
          </a:p>
        </p:txBody>
      </p:sp>
      <p:sp>
        <p:nvSpPr>
          <p:cNvPr id="8" name="Title 7"/>
          <p:cNvSpPr>
            <a:spLocks noGrp="1"/>
          </p:cNvSpPr>
          <p:nvPr>
            <p:ph type="title"/>
          </p:nvPr>
        </p:nvSpPr>
        <p:spPr>
          <a:xfrm>
            <a:off x="838200" y="365125"/>
            <a:ext cx="9399104" cy="1325563"/>
          </a:xfrm>
        </p:spPr>
        <p:txBody>
          <a:bodyPr/>
          <a:lstStyle/>
          <a:p>
            <a:pPr fontAlgn="base"/>
            <a:r>
              <a:rPr lang="en-GB" i="1" u="sng" dirty="0" err="1" smtClean="0"/>
              <a:t>Accomodation</a:t>
            </a:r>
            <a:endParaRPr lang="en-US" b="1" i="1" u="sng" dirty="0"/>
          </a:p>
        </p:txBody>
      </p:sp>
    </p:spTree>
    <p:extLst>
      <p:ext uri="{BB962C8B-B14F-4D97-AF65-F5344CB8AC3E}">
        <p14:creationId xmlns:p14="http://schemas.microsoft.com/office/powerpoint/2010/main" val="3033674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396239" y="293048"/>
            <a:ext cx="10012681" cy="6234061"/>
          </a:xfrm>
          <a:prstGeom prst="rect">
            <a:avLst/>
          </a:prstGeom>
        </p:spPr>
      </p:pic>
    </p:spTree>
    <p:extLst>
      <p:ext uri="{BB962C8B-B14F-4D97-AF65-F5344CB8AC3E}">
        <p14:creationId xmlns:p14="http://schemas.microsoft.com/office/powerpoint/2010/main" val="4096542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11115" y="455543"/>
            <a:ext cx="9846779" cy="2247900"/>
          </a:xfrm>
          <a:prstGeom prst="rect">
            <a:avLst/>
          </a:prstGeom>
        </p:spPr>
      </p:pic>
      <p:pic>
        <p:nvPicPr>
          <p:cNvPr id="5" name="Picture 4"/>
          <p:cNvPicPr>
            <a:picLocks noChangeAspect="1"/>
          </p:cNvPicPr>
          <p:nvPr/>
        </p:nvPicPr>
        <p:blipFill>
          <a:blip r:embed="rId5"/>
          <a:stretch>
            <a:fillRect/>
          </a:stretch>
        </p:blipFill>
        <p:spPr>
          <a:xfrm>
            <a:off x="411115" y="4037286"/>
            <a:ext cx="9851995" cy="2264123"/>
          </a:xfrm>
          <a:prstGeom prst="rect">
            <a:avLst/>
          </a:prstGeom>
        </p:spPr>
      </p:pic>
    </p:spTree>
    <p:extLst>
      <p:ext uri="{BB962C8B-B14F-4D97-AF65-F5344CB8AC3E}">
        <p14:creationId xmlns:p14="http://schemas.microsoft.com/office/powerpoint/2010/main" val="2775752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397462" y="467140"/>
            <a:ext cx="9920287" cy="6054628"/>
          </a:xfrm>
          <a:prstGeom prst="rect">
            <a:avLst/>
          </a:prstGeom>
        </p:spPr>
      </p:pic>
    </p:spTree>
    <p:extLst>
      <p:ext uri="{BB962C8B-B14F-4D97-AF65-F5344CB8AC3E}">
        <p14:creationId xmlns:p14="http://schemas.microsoft.com/office/powerpoint/2010/main" val="28507076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405255" y="526774"/>
            <a:ext cx="9861867" cy="5893905"/>
          </a:xfrm>
          <a:prstGeom prst="rect">
            <a:avLst/>
          </a:prstGeom>
        </p:spPr>
      </p:pic>
    </p:spTree>
    <p:extLst>
      <p:ext uri="{BB962C8B-B14F-4D97-AF65-F5344CB8AC3E}">
        <p14:creationId xmlns:p14="http://schemas.microsoft.com/office/powerpoint/2010/main" val="39488704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93091"/>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8" name="Title 7"/>
          <p:cNvSpPr>
            <a:spLocks noGrp="1"/>
          </p:cNvSpPr>
          <p:nvPr>
            <p:ph type="title"/>
          </p:nvPr>
        </p:nvSpPr>
        <p:spPr>
          <a:xfrm>
            <a:off x="838200" y="365125"/>
            <a:ext cx="9399104" cy="1325563"/>
          </a:xfrm>
        </p:spPr>
        <p:txBody>
          <a:bodyPr/>
          <a:lstStyle/>
          <a:p>
            <a:pPr fontAlgn="base"/>
            <a:r>
              <a:rPr lang="en-GB" i="1" u="sng" dirty="0" smtClean="0"/>
              <a:t>Questions?</a:t>
            </a:r>
            <a:endParaRPr lang="en-US" b="1" i="1" u="sng" dirty="0"/>
          </a:p>
        </p:txBody>
      </p:sp>
      <p:pic>
        <p:nvPicPr>
          <p:cNvPr id="2" name="Picture 1"/>
          <p:cNvPicPr>
            <a:picLocks noChangeAspect="1"/>
          </p:cNvPicPr>
          <p:nvPr/>
        </p:nvPicPr>
        <p:blipFill>
          <a:blip r:embed="rId4"/>
          <a:stretch>
            <a:fillRect/>
          </a:stretch>
        </p:blipFill>
        <p:spPr>
          <a:xfrm>
            <a:off x="1905827" y="4328077"/>
            <a:ext cx="7898309" cy="1864001"/>
          </a:xfrm>
          <a:prstGeom prst="rect">
            <a:avLst/>
          </a:prstGeom>
        </p:spPr>
      </p:pic>
    </p:spTree>
    <p:extLst>
      <p:ext uri="{BB962C8B-B14F-4D97-AF65-F5344CB8AC3E}">
        <p14:creationId xmlns:p14="http://schemas.microsoft.com/office/powerpoint/2010/main" val="26818535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b="1" i="1" dirty="0" smtClean="0"/>
              <a:t>Useful Resources</a:t>
            </a:r>
            <a:endParaRPr lang="en-GB" b="1" i="1" dirty="0"/>
          </a:p>
        </p:txBody>
      </p:sp>
      <p:sp>
        <p:nvSpPr>
          <p:cNvPr id="3" name="Content Placeholder 2"/>
          <p:cNvSpPr>
            <a:spLocks noGrp="1"/>
          </p:cNvSpPr>
          <p:nvPr>
            <p:ph idx="1"/>
          </p:nvPr>
        </p:nvSpPr>
        <p:spPr>
          <a:xfrm>
            <a:off x="692804" y="1567208"/>
            <a:ext cx="10515600" cy="4351338"/>
          </a:xfrm>
        </p:spPr>
        <p:txBody>
          <a:bodyPr>
            <a:normAutofit/>
          </a:bodyPr>
          <a:lstStyle/>
          <a:p>
            <a:pPr marL="0" indent="0">
              <a:buNone/>
            </a:pPr>
            <a:r>
              <a:rPr lang="en-US" dirty="0" smtClean="0"/>
              <a:t>What is UCAS Extra? </a:t>
            </a:r>
            <a:r>
              <a:rPr lang="en-GB" dirty="0">
                <a:hlinkClick r:id="rId4"/>
              </a:rPr>
              <a:t>https://</a:t>
            </a:r>
            <a:r>
              <a:rPr lang="en-GB" dirty="0" smtClean="0">
                <a:hlinkClick r:id="rId4"/>
              </a:rPr>
              <a:t>www.ucas.com/undergraduate/after-you-apply/types-offer/extra-choices</a:t>
            </a:r>
            <a:endParaRPr lang="en-GB" dirty="0" smtClean="0"/>
          </a:p>
          <a:p>
            <a:pPr marL="0" indent="0">
              <a:buNone/>
            </a:pPr>
            <a:endParaRPr lang="en-US" dirty="0" smtClean="0"/>
          </a:p>
          <a:p>
            <a:pPr marL="0" indent="0">
              <a:buNone/>
            </a:pPr>
            <a:r>
              <a:rPr lang="en-US" dirty="0" smtClean="0"/>
              <a:t>What is UCAS Adjustment? </a:t>
            </a:r>
            <a:r>
              <a:rPr lang="en-GB" dirty="0">
                <a:hlinkClick r:id="rId5"/>
              </a:rPr>
              <a:t>https://www.ucas.com/ucas/undergraduate/apply-and-track/results/ucas-adjustment-if-youve-done-better-expected</a:t>
            </a:r>
            <a:endParaRPr lang="en-US" dirty="0"/>
          </a:p>
          <a:p>
            <a:pPr marL="0" indent="0">
              <a:buNone/>
            </a:pPr>
            <a:endParaRPr lang="en-US" dirty="0"/>
          </a:p>
          <a:p>
            <a:pPr marL="0" indent="0">
              <a:buNone/>
            </a:pPr>
            <a:r>
              <a:rPr lang="en-US" dirty="0"/>
              <a:t>What is Clearing? </a:t>
            </a:r>
            <a:r>
              <a:rPr lang="en-GB" dirty="0">
                <a:hlinkClick r:id="rId6"/>
              </a:rPr>
              <a:t>https://www.ucas.com/undergraduate/results-confirmation-and-clearing/what-clearing</a:t>
            </a:r>
            <a:endParaRPr lang="en-GB" dirty="0"/>
          </a:p>
          <a:p>
            <a:pPr marL="0" indent="0">
              <a:buNone/>
            </a:pPr>
            <a:endParaRPr lang="en-US" dirty="0"/>
          </a:p>
          <a:p>
            <a:pPr marL="0" indent="0">
              <a:buNone/>
            </a:pPr>
            <a:endParaRPr lang="en-GB" dirty="0"/>
          </a:p>
        </p:txBody>
      </p:sp>
    </p:spTree>
    <p:extLst>
      <p:ext uri="{BB962C8B-B14F-4D97-AF65-F5344CB8AC3E}">
        <p14:creationId xmlns:p14="http://schemas.microsoft.com/office/powerpoint/2010/main" val="53637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560835" y="425404"/>
            <a:ext cx="7696200" cy="6000750"/>
          </a:xfrm>
          <a:prstGeom prst="rect">
            <a:avLst/>
          </a:prstGeom>
        </p:spPr>
      </p:pic>
      <p:sp>
        <p:nvSpPr>
          <p:cNvPr id="7" name="Explosion 2 6"/>
          <p:cNvSpPr/>
          <p:nvPr/>
        </p:nvSpPr>
        <p:spPr>
          <a:xfrm rot="20224835">
            <a:off x="7148547" y="2881441"/>
            <a:ext cx="5098774" cy="405516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 talk about this in today’s session</a:t>
            </a:r>
            <a:endParaRPr lang="en-GB" sz="2800" dirty="0"/>
          </a:p>
        </p:txBody>
      </p:sp>
    </p:spTree>
    <p:extLst>
      <p:ext uri="{BB962C8B-B14F-4D97-AF65-F5344CB8AC3E}">
        <p14:creationId xmlns:p14="http://schemas.microsoft.com/office/powerpoint/2010/main" val="4232213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39691" y="987096"/>
            <a:ext cx="9523320" cy="1895188"/>
          </a:xfrm>
          <a:prstGeom prst="rect">
            <a:avLst/>
          </a:prstGeom>
        </p:spPr>
      </p:pic>
      <p:pic>
        <p:nvPicPr>
          <p:cNvPr id="5" name="Picture 4"/>
          <p:cNvPicPr>
            <a:picLocks noChangeAspect="1"/>
          </p:cNvPicPr>
          <p:nvPr/>
        </p:nvPicPr>
        <p:blipFill>
          <a:blip r:embed="rId5"/>
          <a:stretch>
            <a:fillRect/>
          </a:stretch>
        </p:blipFill>
        <p:spPr>
          <a:xfrm>
            <a:off x="439691" y="4154557"/>
            <a:ext cx="9523320" cy="1886778"/>
          </a:xfrm>
          <a:prstGeom prst="rect">
            <a:avLst/>
          </a:prstGeom>
        </p:spPr>
      </p:pic>
    </p:spTree>
    <p:extLst>
      <p:ext uri="{BB962C8B-B14F-4D97-AF65-F5344CB8AC3E}">
        <p14:creationId xmlns:p14="http://schemas.microsoft.com/office/powerpoint/2010/main" val="1528290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439691" y="627995"/>
            <a:ext cx="6706544" cy="3378296"/>
          </a:xfrm>
          <a:prstGeom prst="rect">
            <a:avLst/>
          </a:prstGeom>
        </p:spPr>
      </p:pic>
      <p:pic>
        <p:nvPicPr>
          <p:cNvPr id="7" name="Picture 6"/>
          <p:cNvPicPr>
            <a:picLocks noChangeAspect="1"/>
          </p:cNvPicPr>
          <p:nvPr/>
        </p:nvPicPr>
        <p:blipFill>
          <a:blip r:embed="rId5"/>
          <a:stretch>
            <a:fillRect/>
          </a:stretch>
        </p:blipFill>
        <p:spPr>
          <a:xfrm>
            <a:off x="439691" y="4243019"/>
            <a:ext cx="9916883" cy="1800827"/>
          </a:xfrm>
          <a:prstGeom prst="rect">
            <a:avLst/>
          </a:prstGeom>
        </p:spPr>
      </p:pic>
      <p:sp>
        <p:nvSpPr>
          <p:cNvPr id="8" name="Explosion 2 7"/>
          <p:cNvSpPr/>
          <p:nvPr/>
        </p:nvSpPr>
        <p:spPr>
          <a:xfrm rot="20224835">
            <a:off x="7148547" y="2881441"/>
            <a:ext cx="5098774" cy="405516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 talk about this in today’s session</a:t>
            </a:r>
            <a:endParaRPr lang="en-GB" sz="2800" dirty="0"/>
          </a:p>
        </p:txBody>
      </p:sp>
    </p:spTree>
    <p:extLst>
      <p:ext uri="{BB962C8B-B14F-4D97-AF65-F5344CB8AC3E}">
        <p14:creationId xmlns:p14="http://schemas.microsoft.com/office/powerpoint/2010/main" val="186632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43107" y="349698"/>
            <a:ext cx="9756030" cy="1826972"/>
          </a:xfrm>
          <a:prstGeom prst="rect">
            <a:avLst/>
          </a:prstGeom>
        </p:spPr>
      </p:pic>
      <p:pic>
        <p:nvPicPr>
          <p:cNvPr id="5" name="Picture 4"/>
          <p:cNvPicPr>
            <a:picLocks noChangeAspect="1"/>
          </p:cNvPicPr>
          <p:nvPr/>
        </p:nvPicPr>
        <p:blipFill>
          <a:blip r:embed="rId5"/>
          <a:stretch>
            <a:fillRect/>
          </a:stretch>
        </p:blipFill>
        <p:spPr>
          <a:xfrm>
            <a:off x="343108" y="2296559"/>
            <a:ext cx="6097450" cy="4272050"/>
          </a:xfrm>
          <a:prstGeom prst="rect">
            <a:avLst/>
          </a:prstGeom>
        </p:spPr>
      </p:pic>
    </p:spTree>
    <p:extLst>
      <p:ext uri="{BB962C8B-B14F-4D97-AF65-F5344CB8AC3E}">
        <p14:creationId xmlns:p14="http://schemas.microsoft.com/office/powerpoint/2010/main" val="496858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6" y="103030"/>
            <a:ext cx="11861442" cy="66454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950" y="349698"/>
            <a:ext cx="1188744" cy="158499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b="1" i="1" dirty="0" smtClean="0"/>
              <a:t>So what is UCAS Extra?</a:t>
            </a:r>
            <a:endParaRPr lang="en-GB" b="1" i="1" dirty="0"/>
          </a:p>
        </p:txBody>
      </p:sp>
      <p:sp>
        <p:nvSpPr>
          <p:cNvPr id="3" name="Content Placeholder 2"/>
          <p:cNvSpPr>
            <a:spLocks noGrp="1"/>
          </p:cNvSpPr>
          <p:nvPr>
            <p:ph idx="1"/>
          </p:nvPr>
        </p:nvSpPr>
        <p:spPr>
          <a:xfrm>
            <a:off x="692804" y="1567208"/>
            <a:ext cx="10515600" cy="4351338"/>
          </a:xfrm>
        </p:spPr>
        <p:txBody>
          <a:bodyPr/>
          <a:lstStyle/>
          <a:p>
            <a:pPr marL="0" indent="0">
              <a:buNone/>
            </a:pPr>
            <a:r>
              <a:rPr lang="en-US" dirty="0"/>
              <a:t>If you've used all five choices on your application, and you're not holding any offers, you could still find a place using </a:t>
            </a:r>
            <a:r>
              <a:rPr lang="en-US" b="1" i="1" u="sng" dirty="0" smtClean="0"/>
              <a:t>Extra</a:t>
            </a:r>
            <a:r>
              <a:rPr lang="en-US" dirty="0" smtClean="0"/>
              <a:t> between 25th February and 5th July – </a:t>
            </a:r>
            <a:r>
              <a:rPr lang="en-US" dirty="0"/>
              <a:t>it's free</a:t>
            </a:r>
            <a:r>
              <a:rPr lang="en-US" dirty="0" smtClean="0"/>
              <a:t>!</a:t>
            </a:r>
          </a:p>
          <a:p>
            <a:pPr marL="0" indent="0">
              <a:buNone/>
            </a:pPr>
            <a:endParaRPr lang="en-US" dirty="0"/>
          </a:p>
          <a:p>
            <a:pPr marL="0" indent="0">
              <a:buNone/>
            </a:pPr>
            <a:endParaRPr lang="en-GB" dirty="0"/>
          </a:p>
        </p:txBody>
      </p:sp>
      <p:pic>
        <p:nvPicPr>
          <p:cNvPr id="7" name="Picture 6"/>
          <p:cNvPicPr>
            <a:picLocks noChangeAspect="1"/>
          </p:cNvPicPr>
          <p:nvPr/>
        </p:nvPicPr>
        <p:blipFill>
          <a:blip r:embed="rId4"/>
          <a:stretch>
            <a:fillRect/>
          </a:stretch>
        </p:blipFill>
        <p:spPr>
          <a:xfrm>
            <a:off x="426760" y="3047793"/>
            <a:ext cx="10146394" cy="3264107"/>
          </a:xfrm>
          <a:prstGeom prst="rect">
            <a:avLst/>
          </a:prstGeom>
        </p:spPr>
      </p:pic>
      <p:pic>
        <p:nvPicPr>
          <p:cNvPr id="8" name="Picture 7"/>
          <p:cNvPicPr>
            <a:picLocks noChangeAspect="1"/>
          </p:cNvPicPr>
          <p:nvPr/>
        </p:nvPicPr>
        <p:blipFill>
          <a:blip r:embed="rId5"/>
          <a:stretch>
            <a:fillRect/>
          </a:stretch>
        </p:blipFill>
        <p:spPr>
          <a:xfrm>
            <a:off x="426760" y="3047793"/>
            <a:ext cx="10097990" cy="3264107"/>
          </a:xfrm>
          <a:prstGeom prst="rect">
            <a:avLst/>
          </a:prstGeom>
        </p:spPr>
      </p:pic>
      <p:pic>
        <p:nvPicPr>
          <p:cNvPr id="9" name="Picture 8"/>
          <p:cNvPicPr>
            <a:picLocks noChangeAspect="1"/>
          </p:cNvPicPr>
          <p:nvPr/>
        </p:nvPicPr>
        <p:blipFill>
          <a:blip r:embed="rId6"/>
          <a:stretch>
            <a:fillRect/>
          </a:stretch>
        </p:blipFill>
        <p:spPr>
          <a:xfrm>
            <a:off x="426760" y="3047792"/>
            <a:ext cx="10185450" cy="3129171"/>
          </a:xfrm>
          <a:prstGeom prst="rect">
            <a:avLst/>
          </a:prstGeom>
        </p:spPr>
      </p:pic>
      <p:pic>
        <p:nvPicPr>
          <p:cNvPr id="10" name="Picture 9"/>
          <p:cNvPicPr>
            <a:picLocks noChangeAspect="1"/>
          </p:cNvPicPr>
          <p:nvPr/>
        </p:nvPicPr>
        <p:blipFill>
          <a:blip r:embed="rId7"/>
          <a:stretch>
            <a:fillRect/>
          </a:stretch>
        </p:blipFill>
        <p:spPr>
          <a:xfrm>
            <a:off x="426761" y="3072639"/>
            <a:ext cx="10185450" cy="3104324"/>
          </a:xfrm>
          <a:prstGeom prst="rect">
            <a:avLst/>
          </a:prstGeom>
        </p:spPr>
      </p:pic>
    </p:spTree>
    <p:extLst>
      <p:ext uri="{BB962C8B-B14F-4D97-AF65-F5344CB8AC3E}">
        <p14:creationId xmlns:p14="http://schemas.microsoft.com/office/powerpoint/2010/main" val="209458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1651</TotalTime>
  <Words>992</Words>
  <Application>Microsoft Office PowerPoint</Application>
  <PresentationFormat>Widescreen</PresentationFormat>
  <Paragraphs>226</Paragraphs>
  <Slides>43</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is UCAS Extra?</vt:lpstr>
      <vt:lpstr>So what is UCAS Adjustment?</vt:lpstr>
      <vt:lpstr>So what is Clearing?</vt:lpstr>
      <vt:lpstr>So what is Clearing?</vt:lpstr>
      <vt:lpstr>The Clearing Process</vt:lpstr>
      <vt:lpstr>So what is Clearing?</vt:lpstr>
      <vt:lpstr>So what is Clearing?</vt:lpstr>
      <vt:lpstr>Unconditional Offers</vt:lpstr>
      <vt:lpstr>PowerPoint Presentation</vt:lpstr>
      <vt:lpstr>PowerPoint Presentation</vt:lpstr>
      <vt:lpstr>Finance</vt:lpstr>
      <vt:lpstr>Student Finance Explained </vt:lpstr>
      <vt:lpstr>https://www.gov.uk/apply-for-student-finance</vt:lpstr>
      <vt:lpstr>Home students </vt:lpstr>
      <vt:lpstr>Home students </vt:lpstr>
      <vt:lpstr>EU students</vt:lpstr>
      <vt:lpstr>EU students</vt:lpstr>
      <vt:lpstr>Need a little extra help?</vt:lpstr>
      <vt:lpstr>Need a little extra help?</vt:lpstr>
      <vt:lpstr>Need a little extra help?</vt:lpstr>
      <vt:lpstr>Financial Matters</vt:lpstr>
      <vt:lpstr>https://www.savethestudent.org/</vt:lpstr>
      <vt:lpstr>Best student bank accounts 2020</vt:lpstr>
      <vt:lpstr>What to take and setting up your new life…</vt:lpstr>
      <vt:lpstr>Education Grants</vt:lpstr>
      <vt:lpstr>Student Finance Explained – For Students</vt:lpstr>
      <vt:lpstr>Student Finance Explained – For Parents</vt:lpstr>
      <vt:lpstr>Accomodation</vt:lpstr>
      <vt:lpstr>Accomodation</vt:lpstr>
      <vt:lpstr>Accomodation</vt:lpstr>
      <vt:lpstr>PowerPoint Presentation</vt:lpstr>
      <vt:lpstr>PowerPoint Presentation</vt:lpstr>
      <vt:lpstr>PowerPoint Presentation</vt:lpstr>
      <vt:lpstr>Questions?</vt:lpstr>
      <vt:lpstr>Useful 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 Clark</dc:creator>
  <cp:lastModifiedBy>G Clark</cp:lastModifiedBy>
  <cp:revision>124</cp:revision>
  <cp:lastPrinted>2019-11-13T17:49:48Z</cp:lastPrinted>
  <dcterms:created xsi:type="dcterms:W3CDTF">2019-11-12T19:50:05Z</dcterms:created>
  <dcterms:modified xsi:type="dcterms:W3CDTF">2021-01-27T12:30:47Z</dcterms:modified>
</cp:coreProperties>
</file>