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7" r:id="rId2"/>
    <p:sldId id="327" r:id="rId3"/>
    <p:sldId id="321" r:id="rId4"/>
    <p:sldId id="322" r:id="rId5"/>
    <p:sldId id="323" r:id="rId6"/>
    <p:sldId id="324" r:id="rId7"/>
    <p:sldId id="325" r:id="rId8"/>
    <p:sldId id="326" r:id="rId9"/>
    <p:sldId id="258" r:id="rId10"/>
    <p:sldId id="308" r:id="rId11"/>
    <p:sldId id="299" r:id="rId12"/>
    <p:sldId id="279" r:id="rId13"/>
    <p:sldId id="281" r:id="rId14"/>
    <p:sldId id="309" r:id="rId15"/>
    <p:sldId id="292" r:id="rId16"/>
    <p:sldId id="297" r:id="rId17"/>
    <p:sldId id="298" r:id="rId18"/>
    <p:sldId id="294" r:id="rId19"/>
    <p:sldId id="257" r:id="rId20"/>
    <p:sldId id="301" r:id="rId21"/>
    <p:sldId id="302" r:id="rId22"/>
    <p:sldId id="286" r:id="rId23"/>
    <p:sldId id="287" r:id="rId24"/>
    <p:sldId id="288" r:id="rId25"/>
    <p:sldId id="289" r:id="rId26"/>
    <p:sldId id="282" r:id="rId27"/>
    <p:sldId id="291" r:id="rId28"/>
    <p:sldId id="296" r:id="rId29"/>
    <p:sldId id="293" r:id="rId30"/>
    <p:sldId id="283" r:id="rId31"/>
    <p:sldId id="290" r:id="rId32"/>
    <p:sldId id="295" r:id="rId33"/>
    <p:sldId id="285" r:id="rId34"/>
    <p:sldId id="303" r:id="rId35"/>
    <p:sldId id="306" r:id="rId36"/>
    <p:sldId id="310" r:id="rId37"/>
    <p:sldId id="320" r:id="rId38"/>
    <p:sldId id="300" r:id="rId39"/>
    <p:sldId id="305" r:id="rId40"/>
    <p:sldId id="311" r:id="rId41"/>
    <p:sldId id="312" r:id="rId42"/>
    <p:sldId id="313" r:id="rId43"/>
    <p:sldId id="314" r:id="rId44"/>
    <p:sldId id="315" r:id="rId45"/>
    <p:sldId id="316" r:id="rId46"/>
    <p:sldId id="317" r:id="rId47"/>
    <p:sldId id="318" r:id="rId48"/>
    <p:sldId id="31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0364" autoAdjust="0"/>
  </p:normalViewPr>
  <p:slideViewPr>
    <p:cSldViewPr snapToGrid="0">
      <p:cViewPr varScale="1">
        <p:scale>
          <a:sx n="71" d="100"/>
          <a:sy n="71" d="100"/>
        </p:scale>
        <p:origin x="115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3B150-63A1-4EAB-9A4C-AB9988A15F0A}" type="datetimeFigureOut">
              <a:rPr lang="en-GB" smtClean="0"/>
              <a:t>02/12/2020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8D16B-0D52-494B-A5B3-8EDB8F68E694}" type="slidenum">
              <a:rPr lang="en-GB" smtClean="0"/>
              <a:t>‹#›</a:t>
            </a:fld>
            <a:endParaRPr lang="en-GB"/>
          </a:p>
        </p:txBody>
      </p:sp>
    </p:spTree>
    <p:extLst>
      <p:ext uri="{BB962C8B-B14F-4D97-AF65-F5344CB8AC3E}">
        <p14:creationId xmlns:p14="http://schemas.microsoft.com/office/powerpoint/2010/main" val="241979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D7D2EB-D750-46A1-AE28-D8247E2F6155}" type="slidenum">
              <a:rPr lang="es-CL" smtClean="0"/>
              <a:t>9</a:t>
            </a:fld>
            <a:endParaRPr lang="es-CL"/>
          </a:p>
        </p:txBody>
      </p:sp>
    </p:spTree>
    <p:extLst>
      <p:ext uri="{BB962C8B-B14F-4D97-AF65-F5344CB8AC3E}">
        <p14:creationId xmlns:p14="http://schemas.microsoft.com/office/powerpoint/2010/main" val="267104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debt but will have build</a:t>
            </a:r>
            <a:r>
              <a:rPr lang="en-GB" baseline="0" dirty="0" smtClean="0"/>
              <a:t> up money behind you</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0D7D2EB-D750-46A1-AE28-D8247E2F6155}" type="slidenum">
              <a:rPr lang="es-CL" smtClean="0"/>
              <a:t>21</a:t>
            </a:fld>
            <a:endParaRPr lang="es-CL"/>
          </a:p>
        </p:txBody>
      </p:sp>
    </p:spTree>
    <p:extLst>
      <p:ext uri="{BB962C8B-B14F-4D97-AF65-F5344CB8AC3E}">
        <p14:creationId xmlns:p14="http://schemas.microsoft.com/office/powerpoint/2010/main" val="384171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D7D2EB-D750-46A1-AE28-D8247E2F6155}" type="slidenum">
              <a:rPr lang="es-CL" smtClean="0"/>
              <a:t>22</a:t>
            </a:fld>
            <a:endParaRPr lang="es-CL"/>
          </a:p>
        </p:txBody>
      </p:sp>
    </p:spTree>
    <p:extLst>
      <p:ext uri="{BB962C8B-B14F-4D97-AF65-F5344CB8AC3E}">
        <p14:creationId xmlns:p14="http://schemas.microsoft.com/office/powerpoint/2010/main" val="1957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D7D2EB-D750-46A1-AE28-D8247E2F6155}" type="slidenum">
              <a:rPr lang="es-CL" smtClean="0"/>
              <a:t>23</a:t>
            </a:fld>
            <a:endParaRPr lang="es-CL"/>
          </a:p>
        </p:txBody>
      </p:sp>
    </p:spTree>
    <p:extLst>
      <p:ext uri="{BB962C8B-B14F-4D97-AF65-F5344CB8AC3E}">
        <p14:creationId xmlns:p14="http://schemas.microsoft.com/office/powerpoint/2010/main" val="75603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D7D2EB-D750-46A1-AE28-D8247E2F6155}" type="slidenum">
              <a:rPr lang="es-CL" smtClean="0"/>
              <a:t>24</a:t>
            </a:fld>
            <a:endParaRPr lang="es-CL"/>
          </a:p>
        </p:txBody>
      </p:sp>
    </p:spTree>
    <p:extLst>
      <p:ext uri="{BB962C8B-B14F-4D97-AF65-F5344CB8AC3E}">
        <p14:creationId xmlns:p14="http://schemas.microsoft.com/office/powerpoint/2010/main" val="109196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D7D2EB-D750-46A1-AE28-D8247E2F6155}" type="slidenum">
              <a:rPr lang="es-CL" smtClean="0"/>
              <a:t>25</a:t>
            </a:fld>
            <a:endParaRPr lang="es-CL"/>
          </a:p>
        </p:txBody>
      </p:sp>
    </p:spTree>
    <p:extLst>
      <p:ext uri="{BB962C8B-B14F-4D97-AF65-F5344CB8AC3E}">
        <p14:creationId xmlns:p14="http://schemas.microsoft.com/office/powerpoint/2010/main" val="354867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26</a:t>
            </a:fld>
            <a:endParaRPr lang="en-GB"/>
          </a:p>
        </p:txBody>
      </p:sp>
    </p:spTree>
    <p:extLst>
      <p:ext uri="{BB962C8B-B14F-4D97-AF65-F5344CB8AC3E}">
        <p14:creationId xmlns:p14="http://schemas.microsoft.com/office/powerpoint/2010/main" val="2223369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sector covers jobs from photography, visual effects, and journalism, to technical theatre, interactive product development, and technology. There are also degree apprenticeships available in digital technologies, including television, archive, animation, interactive media, film, photo imaging, and radio. This sector is known for being very competitive and there is high demand for apprenticeships.</a:t>
            </a:r>
          </a:p>
          <a:p>
            <a:endParaRPr lang="en-US" dirty="0" smtClean="0"/>
          </a:p>
          <a:p>
            <a:r>
              <a:rPr lang="en-US" dirty="0" smtClean="0"/>
              <a:t>Apprenticeships include IT infrastructure, systems analysts, IT security, software specialists, testers, website developers, and network engineers. There are also other IT-based apprenticeships in digital industries, which are included in the creative sector above. Employers include large IT and business-related companies such as BT, </a:t>
            </a:r>
            <a:r>
              <a:rPr lang="en-US" dirty="0" err="1" smtClean="0"/>
              <a:t>Capgemini</a:t>
            </a:r>
            <a:r>
              <a:rPr lang="en-US" dirty="0" smtClean="0"/>
              <a:t>, Cisco, Santander, Deloitte, BAE Systems, GCHG, HP, and banks.</a:t>
            </a:r>
          </a:p>
          <a:p>
            <a:endParaRPr lang="en-GB" dirty="0" smtClean="0"/>
          </a:p>
          <a:p>
            <a:r>
              <a:rPr lang="en-US" dirty="0" smtClean="0"/>
              <a:t>Job roles in this sector include broadcast production assistant, production runner, assistant camera crew, and researcher. For those with an engineering or technical degree, there is a postgraduate-level apprenticeship in outside broadcasting engineering. Employers include BBC Academy, ITV, 4Talent, and Sky Academy.</a:t>
            </a:r>
          </a:p>
          <a:p>
            <a:endParaRPr lang="en-US" dirty="0" smtClean="0"/>
          </a:p>
          <a:p>
            <a:r>
              <a:rPr lang="en-US" dirty="0" smtClean="0"/>
              <a:t>There are many occupations across these sectors which can lead to careers in every sort of industry and business. Apprenticeships range from administration through to HR, management, leadership, marketing, PR, finance, accounting, consultancy, and a variety of legal roles, including solicitor, conveyancing technician, and legal executive. There are also banking and investment-related specialisms.</a:t>
            </a:r>
          </a:p>
          <a:p>
            <a:endParaRPr lang="en-US" dirty="0" smtClean="0"/>
          </a:p>
          <a:p>
            <a:r>
              <a:rPr lang="en-US" dirty="0" smtClean="0"/>
              <a:t>Construction is a huge sector, including varied jobs from practical hands-on plumbing, heating, and construction, through to chartered surveyors, construction engineers, civil engineering, and engineering technology. Employers range from large construction companies to specialists.</a:t>
            </a:r>
          </a:p>
          <a:p>
            <a:endParaRPr lang="en-US" dirty="0" smtClean="0"/>
          </a:p>
          <a:p>
            <a:r>
              <a:rPr lang="en-US" dirty="0" smtClean="0"/>
              <a:t>Apprenticeships in these sectors include aerospace, maritime, gas, power, water, </a:t>
            </a:r>
            <a:r>
              <a:rPr lang="en-US" dirty="0" err="1" smtClean="0"/>
              <a:t>defence</a:t>
            </a:r>
            <a:r>
              <a:rPr lang="en-US" dirty="0" smtClean="0"/>
              <a:t>, and nuclear industries, as well as vehicle, automotive, and electrical systems. This extends to a range of manufacturing specialisms such as furniture, tailoring, </a:t>
            </a:r>
            <a:r>
              <a:rPr lang="en-US" dirty="0" err="1" smtClean="0"/>
              <a:t>silversmithing</a:t>
            </a:r>
            <a:r>
              <a:rPr lang="en-US" dirty="0" smtClean="0"/>
              <a:t>, print, and packaging, as well as food technology and production. Employers range from large engineering and aerospace companies, power suppliers, </a:t>
            </a:r>
            <a:r>
              <a:rPr lang="en-US" dirty="0" err="1" smtClean="0"/>
              <a:t>defence</a:t>
            </a:r>
            <a:r>
              <a:rPr lang="en-US" dirty="0" smtClean="0"/>
              <a:t> industry, and food manufacturing companies, to smaller, specialist companies supplying key parts and services.</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27</a:t>
            </a:fld>
            <a:endParaRPr lang="en-GB"/>
          </a:p>
        </p:txBody>
      </p:sp>
    </p:spTree>
    <p:extLst>
      <p:ext uri="{BB962C8B-B14F-4D97-AF65-F5344CB8AC3E}">
        <p14:creationId xmlns:p14="http://schemas.microsoft.com/office/powerpoint/2010/main" val="259557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Apprenticeships range from dispensing medicines in a pharmacy, to dental nursing, maternity support, and social work. A new nursing degree apprenticeship is in development. The NHS is the largest employer for this sector, as well as independent healthcare </a:t>
            </a:r>
            <a:r>
              <a:rPr lang="en-US" dirty="0" err="1" smtClean="0"/>
              <a:t>organisations</a:t>
            </a:r>
            <a:r>
              <a:rPr lang="en-US" dirty="0" smtClean="0"/>
              <a:t>, voluntary, and non-profit </a:t>
            </a:r>
            <a:r>
              <a:rPr lang="en-US" dirty="0" err="1" smtClean="0"/>
              <a:t>organisations</a:t>
            </a:r>
            <a:r>
              <a:rPr lang="en-US" dirty="0" smtClean="0"/>
              <a:t>. </a:t>
            </a:r>
          </a:p>
          <a:p>
            <a:endParaRPr lang="en-US" dirty="0" smtClean="0"/>
          </a:p>
          <a:p>
            <a:r>
              <a:rPr lang="en-US" dirty="0" smtClean="0"/>
              <a:t>These apprenticeships offer the training to go into a range of science and research-based jobs, including laboratory technicians and science manufacturing technicians. These jobs are in a wide range of companies, including chemical and pharmaceutical businesses, biotechnology, and nuclear manufacturing.</a:t>
            </a:r>
          </a:p>
          <a:p>
            <a:endParaRPr lang="en-US" dirty="0" smtClean="0"/>
          </a:p>
          <a:p>
            <a:r>
              <a:rPr lang="en-US" dirty="0" smtClean="0"/>
              <a:t>There are higher level apprenticeships in facilities and hospitality management, as well as supply chain management. The advanced level apprenticeships range from retail and customer services, to beauty, fashion, hair, and hospitality. Many local and national employers are involved in apprenticeships, including retailers of all sizes and specialist businesses. </a:t>
            </a:r>
          </a:p>
          <a:p>
            <a:endParaRPr lang="en-US" dirty="0" smtClean="0"/>
          </a:p>
          <a:p>
            <a:r>
              <a:rPr lang="en-US" dirty="0" smtClean="0"/>
              <a:t>This is a broad sector covering everything from farming and </a:t>
            </a:r>
            <a:r>
              <a:rPr lang="en-US" dirty="0" err="1" smtClean="0"/>
              <a:t>farriery</a:t>
            </a:r>
            <a:r>
              <a:rPr lang="en-US" dirty="0" smtClean="0"/>
              <a:t>, to veterinary nursing, horticulture, animal care, and land-based engineering. Many universities and colleges offer a range of courses in agriculture, horticulture, and animal care, as well as specialist agricultural colleges offering courses and apprenticeships. Employers in this sector are smaller businesses, as well as farms of all sizes, and specialist companies and services. </a:t>
            </a:r>
          </a:p>
          <a:p>
            <a:endParaRPr lang="en-US" dirty="0" smtClean="0"/>
          </a:p>
          <a:p>
            <a:r>
              <a:rPr lang="en-US" dirty="0" smtClean="0"/>
              <a:t>These apprenticeships can lead you into a wide range of careers from the fire and ambulance services, waste management, social services, youth work, supported housing, and policing. They range from entry level jobs through to senior management. Key employers include the civil service and armed forces, local authorities, police, and fire and ambulance services. Specialist services also run their own apprentice training.</a:t>
            </a:r>
          </a:p>
          <a:p>
            <a:endParaRPr lang="en-US" dirty="0" smtClean="0"/>
          </a:p>
          <a:p>
            <a:r>
              <a:rPr lang="en-US" dirty="0" smtClean="0"/>
              <a:t>If you’re interested in teaching or training, apprenticeships are available as a teaching assistant and learning support assistant. Many universities and colleges also offer a range of teacher training and learning support </a:t>
            </a:r>
            <a:r>
              <a:rPr lang="en-US" dirty="0" err="1" smtClean="0"/>
              <a:t>programmes</a:t>
            </a:r>
            <a:r>
              <a:rPr lang="en-US" dirty="0" smtClean="0"/>
              <a:t>. Higher level apprenticeships are in development, and will be available once the standards have been approved.</a:t>
            </a:r>
          </a:p>
          <a:p>
            <a:endParaRPr lang="en-US" dirty="0" smtClean="0"/>
          </a:p>
          <a:p>
            <a:r>
              <a:rPr lang="en-US" dirty="0" smtClean="0"/>
              <a:t>There is a range of advanced apprenticeships for careers in these industries, including travel consultancy, leisure management, exercise and fitness, coaching, personal training, and sports development. These jobs operate across a wide range of businesses and locations, offering opportunities for career progression. Many colleges offer a range of apprenticeships across this sector, working with local and national employers, from small enterprises through to major tourism and leisure venues.</a:t>
            </a:r>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28</a:t>
            </a:fld>
            <a:endParaRPr lang="en-GB"/>
          </a:p>
        </p:txBody>
      </p:sp>
    </p:spTree>
    <p:extLst>
      <p:ext uri="{BB962C8B-B14F-4D97-AF65-F5344CB8AC3E}">
        <p14:creationId xmlns:p14="http://schemas.microsoft.com/office/powerpoint/2010/main" val="41169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29</a:t>
            </a:fld>
            <a:endParaRPr lang="en-GB"/>
          </a:p>
        </p:txBody>
      </p:sp>
    </p:spTree>
    <p:extLst>
      <p:ext uri="{BB962C8B-B14F-4D97-AF65-F5344CB8AC3E}">
        <p14:creationId xmlns:p14="http://schemas.microsoft.com/office/powerpoint/2010/main" val="1876066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the websites –</a:t>
            </a:r>
            <a:r>
              <a:rPr lang="en-US" baseline="0" dirty="0" smtClean="0"/>
              <a:t> change your preferences much like the UCAS course search tool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you have found an apprenticeship you like the sound of, you will need to apply to the employer.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many employers use their own online application system • some vacancies in England use the National Apprenticeships Service application form • you can find out how to apply at ucas.com/apprenticeships-how-to-apply</a:t>
            </a:r>
            <a:endParaRPr lang="en-GB" dirty="0" smtClean="0"/>
          </a:p>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30</a:t>
            </a:fld>
            <a:endParaRPr lang="en-GB"/>
          </a:p>
        </p:txBody>
      </p:sp>
    </p:spTree>
    <p:extLst>
      <p:ext uri="{BB962C8B-B14F-4D97-AF65-F5344CB8AC3E}">
        <p14:creationId xmlns:p14="http://schemas.microsoft.com/office/powerpoint/2010/main" val="3201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essence, an apprenticeship is a job. You’ll spend 80% of the working week at your place of employment, and 20% at your place of study.</a:t>
            </a:r>
          </a:p>
          <a:p>
            <a:r>
              <a:rPr lang="en-US" sz="1200" b="0" i="0" kern="1200" dirty="0" smtClean="0">
                <a:solidFill>
                  <a:schemeClr val="tx1"/>
                </a:solidFill>
                <a:effectLst/>
                <a:latin typeface="+mn-lt"/>
                <a:ea typeface="+mn-ea"/>
                <a:cs typeface="+mn-cs"/>
              </a:rPr>
              <a:t>You’ll earn a salary, and your course fees will be covered by your employer and the government. You just need to be willing to manage your time between work and study.</a:t>
            </a:r>
          </a:p>
          <a:p>
            <a:r>
              <a:rPr lang="en-US" sz="1200" b="0" i="0" kern="1200" dirty="0" smtClean="0">
                <a:solidFill>
                  <a:schemeClr val="tx1"/>
                </a:solidFill>
                <a:effectLst/>
                <a:latin typeface="+mn-lt"/>
                <a:ea typeface="+mn-ea"/>
                <a:cs typeface="+mn-cs"/>
              </a:rPr>
              <a:t>There are many different apprenticeships you can apply for depending on your existing qualifications across a broad range of different industries.</a:t>
            </a:r>
          </a:p>
          <a:p>
            <a:r>
              <a:rPr lang="en-US" sz="1200" b="0" i="0" kern="1200" dirty="0" smtClean="0">
                <a:solidFill>
                  <a:schemeClr val="tx1"/>
                </a:solidFill>
                <a:effectLst/>
                <a:latin typeface="+mn-lt"/>
                <a:ea typeface="+mn-ea"/>
                <a:cs typeface="+mn-cs"/>
              </a:rPr>
              <a:t>Explore our apprenticeships guide to find out everything you need to know.</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12</a:t>
            </a:fld>
            <a:endParaRPr lang="en-GB"/>
          </a:p>
        </p:txBody>
      </p:sp>
    </p:spTree>
    <p:extLst>
      <p:ext uri="{BB962C8B-B14F-4D97-AF65-F5344CB8AC3E}">
        <p14:creationId xmlns:p14="http://schemas.microsoft.com/office/powerpoint/2010/main" val="213080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31</a:t>
            </a:fld>
            <a:endParaRPr lang="en-GB"/>
          </a:p>
        </p:txBody>
      </p:sp>
    </p:spTree>
    <p:extLst>
      <p:ext uri="{BB962C8B-B14F-4D97-AF65-F5344CB8AC3E}">
        <p14:creationId xmlns:p14="http://schemas.microsoft.com/office/powerpoint/2010/main" val="295047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32</a:t>
            </a:fld>
            <a:endParaRPr lang="en-GB"/>
          </a:p>
        </p:txBody>
      </p:sp>
    </p:spTree>
    <p:extLst>
      <p:ext uri="{BB962C8B-B14F-4D97-AF65-F5344CB8AC3E}">
        <p14:creationId xmlns:p14="http://schemas.microsoft.com/office/powerpoint/2010/main" val="3788511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33</a:t>
            </a:fld>
            <a:endParaRPr lang="en-GB"/>
          </a:p>
        </p:txBody>
      </p:sp>
    </p:spTree>
    <p:extLst>
      <p:ext uri="{BB962C8B-B14F-4D97-AF65-F5344CB8AC3E}">
        <p14:creationId xmlns:p14="http://schemas.microsoft.com/office/powerpoint/2010/main" val="10749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34</a:t>
            </a:fld>
            <a:endParaRPr lang="en-GB"/>
          </a:p>
        </p:txBody>
      </p:sp>
    </p:spTree>
    <p:extLst>
      <p:ext uri="{BB962C8B-B14F-4D97-AF65-F5344CB8AC3E}">
        <p14:creationId xmlns:p14="http://schemas.microsoft.com/office/powerpoint/2010/main" val="2008809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Having an annual recruitment cycle. This involves having an annual start date for new apprentices to begin work and recruiting well in advance. This approach is most common at large employers offering higher apprenticeships, degree apprenticeships and accountancy-related school leaver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and who ask for A levels/</a:t>
            </a:r>
            <a:r>
              <a:rPr lang="en-US" sz="1200" b="0" i="0" kern="1200" dirty="0" err="1" smtClean="0">
                <a:solidFill>
                  <a:schemeClr val="tx1"/>
                </a:solidFill>
                <a:effectLst/>
                <a:latin typeface="+mn-lt"/>
                <a:ea typeface="+mn-ea"/>
                <a:cs typeface="+mn-cs"/>
              </a:rPr>
              <a:t>Highers</a:t>
            </a:r>
            <a:r>
              <a:rPr lang="en-US" sz="1200" b="0" i="0" kern="1200" dirty="0" smtClean="0">
                <a:solidFill>
                  <a:schemeClr val="tx1"/>
                </a:solidFill>
                <a:effectLst/>
                <a:latin typeface="+mn-lt"/>
                <a:ea typeface="+mn-ea"/>
                <a:cs typeface="+mn-cs"/>
              </a:rPr>
              <a:t>/the IB. Often the start date is in early autumn, around the time that friends will be heading off to university. Applications tend to open between September (in the previous calendar year) and March. Closing dates typically fall between late October and early May, so be on the lookout from the start of year 13/S6.</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Recruiting apprentices for immediate start. Some employers advertise for apprentices as and when they need them, and want them start work straight away. This is quite common for opportunities that don’t require A levels/</a:t>
            </a:r>
            <a:r>
              <a:rPr lang="en-US" sz="1200" b="0" i="0" kern="1200" dirty="0" err="1" smtClean="0">
                <a:solidFill>
                  <a:schemeClr val="tx1"/>
                </a:solidFill>
                <a:effectLst/>
                <a:latin typeface="+mn-lt"/>
                <a:ea typeface="+mn-ea"/>
                <a:cs typeface="+mn-cs"/>
              </a:rPr>
              <a:t>Highers</a:t>
            </a:r>
            <a:r>
              <a:rPr lang="en-US" sz="1200" b="0" i="0" kern="1200" dirty="0" smtClean="0">
                <a:solidFill>
                  <a:schemeClr val="tx1"/>
                </a:solidFill>
                <a:effectLst/>
                <a:latin typeface="+mn-lt"/>
                <a:ea typeface="+mn-ea"/>
                <a:cs typeface="+mn-cs"/>
              </a:rPr>
              <a:t>/the IB (such as intermediate apprenticeships and advanced apprenticeships) and that are with smaller employers, or local branches of national chains. There’s no point applying until you finish school or college, as you won’t be available to start work.</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Ongoing recruitment. A few recruiters describe their apprenticeship recruitment as ‘ongoing’. This means that they are happy to receive applications at any time of year – however, there may not be a position available to start immediately, so be prepared to wait. You’re more likely to find this approach with larger employers.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35</a:t>
            </a:fld>
            <a:endParaRPr lang="en-GB"/>
          </a:p>
        </p:txBody>
      </p:sp>
    </p:spTree>
    <p:extLst>
      <p:ext uri="{BB962C8B-B14F-4D97-AF65-F5344CB8AC3E}">
        <p14:creationId xmlns:p14="http://schemas.microsoft.com/office/powerpoint/2010/main" val="332644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36</a:t>
            </a:fld>
            <a:endParaRPr lang="en-GB"/>
          </a:p>
        </p:txBody>
      </p:sp>
    </p:spTree>
    <p:extLst>
      <p:ext uri="{BB962C8B-B14F-4D97-AF65-F5344CB8AC3E}">
        <p14:creationId xmlns:p14="http://schemas.microsoft.com/office/powerpoint/2010/main" val="3322153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38</a:t>
            </a:fld>
            <a:endParaRPr lang="en-GB"/>
          </a:p>
        </p:txBody>
      </p:sp>
    </p:spTree>
    <p:extLst>
      <p:ext uri="{BB962C8B-B14F-4D97-AF65-F5344CB8AC3E}">
        <p14:creationId xmlns:p14="http://schemas.microsoft.com/office/powerpoint/2010/main" val="1278346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39</a:t>
            </a:fld>
            <a:endParaRPr lang="en-GB"/>
          </a:p>
        </p:txBody>
      </p:sp>
    </p:spTree>
    <p:extLst>
      <p:ext uri="{BB962C8B-B14F-4D97-AF65-F5344CB8AC3E}">
        <p14:creationId xmlns:p14="http://schemas.microsoft.com/office/powerpoint/2010/main" val="394828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13</a:t>
            </a:fld>
            <a:endParaRPr lang="en-GB"/>
          </a:p>
        </p:txBody>
      </p:sp>
    </p:spTree>
    <p:extLst>
      <p:ext uri="{BB962C8B-B14F-4D97-AF65-F5344CB8AC3E}">
        <p14:creationId xmlns:p14="http://schemas.microsoft.com/office/powerpoint/2010/main" val="14515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15</a:t>
            </a:fld>
            <a:endParaRPr lang="en-GB"/>
          </a:p>
        </p:txBody>
      </p:sp>
    </p:spTree>
    <p:extLst>
      <p:ext uri="{BB962C8B-B14F-4D97-AF65-F5344CB8AC3E}">
        <p14:creationId xmlns:p14="http://schemas.microsoft.com/office/powerpoint/2010/main" val="12060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16</a:t>
            </a:fld>
            <a:endParaRPr lang="en-GB"/>
          </a:p>
        </p:txBody>
      </p:sp>
    </p:spTree>
    <p:extLst>
      <p:ext uri="{BB962C8B-B14F-4D97-AF65-F5344CB8AC3E}">
        <p14:creationId xmlns:p14="http://schemas.microsoft.com/office/powerpoint/2010/main" val="374971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17</a:t>
            </a:fld>
            <a:endParaRPr lang="en-GB"/>
          </a:p>
        </p:txBody>
      </p:sp>
    </p:spTree>
    <p:extLst>
      <p:ext uri="{BB962C8B-B14F-4D97-AF65-F5344CB8AC3E}">
        <p14:creationId xmlns:p14="http://schemas.microsoft.com/office/powerpoint/2010/main" val="275460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i="0" kern="1200" dirty="0" smtClean="0">
                <a:solidFill>
                  <a:schemeClr val="tx1"/>
                </a:solidFill>
                <a:effectLst/>
                <a:latin typeface="+mn-lt"/>
                <a:ea typeface="+mn-ea"/>
                <a:cs typeface="+mn-cs"/>
              </a:rPr>
              <a:t>Apprenticeships would suit someone who</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has a clear idea of the type of career they wish to pursue</a:t>
            </a:r>
          </a:p>
          <a:p>
            <a:pPr lvl="1"/>
            <a:r>
              <a:rPr lang="en-US" sz="1200" b="0" i="0" kern="1200" dirty="0" smtClean="0">
                <a:solidFill>
                  <a:schemeClr val="tx1"/>
                </a:solidFill>
                <a:effectLst/>
                <a:latin typeface="+mn-lt"/>
                <a:ea typeface="+mn-ea"/>
                <a:cs typeface="+mn-cs"/>
              </a:rPr>
              <a:t>is willing to commit to work and study, but would prefer a more practical and work-related approach to learning</a:t>
            </a:r>
          </a:p>
          <a:p>
            <a:pPr lvl="1"/>
            <a:r>
              <a:rPr lang="en-US" sz="1200" b="0" i="0" kern="1200" dirty="0" smtClean="0">
                <a:solidFill>
                  <a:schemeClr val="tx1"/>
                </a:solidFill>
                <a:effectLst/>
                <a:latin typeface="+mn-lt"/>
                <a:ea typeface="+mn-ea"/>
                <a:cs typeface="+mn-cs"/>
              </a:rPr>
              <a:t>is ready to start work with an employer, and be based in the workplace most of the time</a:t>
            </a:r>
          </a:p>
          <a:p>
            <a:pPr lvl="1"/>
            <a:r>
              <a:rPr lang="en-US" sz="1200" b="0" i="0" kern="1200" dirty="0" smtClean="0">
                <a:solidFill>
                  <a:schemeClr val="tx1"/>
                </a:solidFill>
                <a:effectLst/>
                <a:latin typeface="+mn-lt"/>
                <a:ea typeface="+mn-ea"/>
                <a:cs typeface="+mn-cs"/>
              </a:rPr>
              <a:t>is well </a:t>
            </a:r>
            <a:r>
              <a:rPr lang="en-US" sz="1200" b="0" i="0" kern="1200" dirty="0" err="1" smtClean="0">
                <a:solidFill>
                  <a:schemeClr val="tx1"/>
                </a:solidFill>
                <a:effectLst/>
                <a:latin typeface="+mn-lt"/>
                <a:ea typeface="+mn-ea"/>
                <a:cs typeface="+mn-cs"/>
              </a:rPr>
              <a:t>organised</a:t>
            </a:r>
            <a:r>
              <a:rPr lang="en-US" sz="1200" b="0" i="0" kern="1200" dirty="0" smtClean="0">
                <a:solidFill>
                  <a:schemeClr val="tx1"/>
                </a:solidFill>
                <a:effectLst/>
                <a:latin typeface="+mn-lt"/>
                <a:ea typeface="+mn-ea"/>
                <a:cs typeface="+mn-cs"/>
              </a:rPr>
              <a:t> and able to cope with the competing demands of work and academic study at the same time</a:t>
            </a:r>
          </a:p>
          <a:p>
            <a:pPr lvl="1"/>
            <a:r>
              <a:rPr lang="en-US" sz="1200" b="0" i="0" kern="1200" dirty="0" smtClean="0">
                <a:solidFill>
                  <a:schemeClr val="tx1"/>
                </a:solidFill>
                <a:effectLst/>
                <a:latin typeface="+mn-lt"/>
                <a:ea typeface="+mn-ea"/>
                <a:cs typeface="+mn-cs"/>
              </a:rPr>
              <a:t>is ready to be assessed through a mix of assignments and written work, including essays, reports, practical exercises, end tests, and exams</a:t>
            </a:r>
          </a:p>
          <a:p>
            <a:pPr lvl="1"/>
            <a:r>
              <a:rPr lang="en-US" sz="1200" b="0" i="0" kern="1200" dirty="0" smtClean="0">
                <a:solidFill>
                  <a:schemeClr val="tx1"/>
                </a:solidFill>
                <a:effectLst/>
                <a:latin typeface="+mn-lt"/>
                <a:ea typeface="+mn-ea"/>
                <a:cs typeface="+mn-cs"/>
              </a:rPr>
              <a:t>No matter what kind of career you want to follow, you need to do your research and find out if you can reach your career goals through an apprenticeship, or if you need/would prefer to study full-time at university or college.</a:t>
            </a:r>
          </a:p>
          <a:p>
            <a:pPr lvl="1"/>
            <a:r>
              <a:rPr lang="en-US" sz="1200" b="1" i="0" kern="1200" dirty="0" smtClean="0">
                <a:solidFill>
                  <a:schemeClr val="tx1"/>
                </a:solidFill>
                <a:effectLst/>
                <a:latin typeface="+mn-lt"/>
                <a:ea typeface="+mn-ea"/>
                <a:cs typeface="+mn-cs"/>
              </a:rPr>
              <a:t>Apprenticeships aren’t the ‘easy’ option</a:t>
            </a:r>
            <a:r>
              <a:rPr lang="en-US" sz="1200" b="0" i="0" kern="1200" dirty="0" smtClean="0">
                <a:solidFill>
                  <a:schemeClr val="tx1"/>
                </a:solidFill>
                <a:effectLst/>
                <a:latin typeface="+mn-lt"/>
                <a:ea typeface="+mn-ea"/>
                <a:cs typeface="+mn-cs"/>
              </a:rPr>
              <a:t>. Holding down a full-time job and studying takes commitment and hard work, and it won’t be right for everyone.  You’ll need to prove yourself in the workplace, while getting to grips with studying for a higher level qualification. You’ll be expected to achieve academically and at work, managing your time and adjusting to longer hours, with fewer holidays than at school, college, or university. You might have to travel or relocate to find the right opportunity for you.</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18</a:t>
            </a:fld>
            <a:endParaRPr lang="en-GB"/>
          </a:p>
        </p:txBody>
      </p:sp>
    </p:spTree>
    <p:extLst>
      <p:ext uri="{BB962C8B-B14F-4D97-AF65-F5344CB8AC3E}">
        <p14:creationId xmlns:p14="http://schemas.microsoft.com/office/powerpoint/2010/main" val="216174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debt but will have build</a:t>
            </a:r>
            <a:r>
              <a:rPr lang="en-GB" baseline="0" dirty="0" smtClean="0"/>
              <a:t> up money behind you</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0D7D2EB-D750-46A1-AE28-D8247E2F6155}" type="slidenum">
              <a:rPr lang="es-CL" smtClean="0"/>
              <a:t>19</a:t>
            </a:fld>
            <a:endParaRPr lang="es-CL"/>
          </a:p>
        </p:txBody>
      </p:sp>
    </p:spTree>
    <p:extLst>
      <p:ext uri="{BB962C8B-B14F-4D97-AF65-F5344CB8AC3E}">
        <p14:creationId xmlns:p14="http://schemas.microsoft.com/office/powerpoint/2010/main" val="72218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debt but will have build</a:t>
            </a:r>
            <a:r>
              <a:rPr lang="en-GB" baseline="0" dirty="0" smtClean="0"/>
              <a:t> up money behind you</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0D7D2EB-D750-46A1-AE28-D8247E2F6155}" type="slidenum">
              <a:rPr lang="es-CL" smtClean="0"/>
              <a:t>20</a:t>
            </a:fld>
            <a:endParaRPr lang="es-CL"/>
          </a:p>
        </p:txBody>
      </p:sp>
    </p:spTree>
    <p:extLst>
      <p:ext uri="{BB962C8B-B14F-4D97-AF65-F5344CB8AC3E}">
        <p14:creationId xmlns:p14="http://schemas.microsoft.com/office/powerpoint/2010/main" val="291256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274482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91805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48174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13289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2B394-444C-4D56-91C7-694330935777}"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4492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32B394-444C-4D56-91C7-694330935777}"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31693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32B394-444C-4D56-91C7-694330935777}" type="datetimeFigureOut">
              <a:rPr lang="en-GB" smtClean="0"/>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11753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32B394-444C-4D56-91C7-694330935777}" type="datetimeFigureOut">
              <a:rPr lang="en-GB" smtClean="0"/>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2966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2B394-444C-4D56-91C7-694330935777}" type="datetimeFigureOut">
              <a:rPr lang="en-GB" smtClean="0"/>
              <a:t>02/12/2020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0924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B394-444C-4D56-91C7-694330935777}"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23423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B394-444C-4D56-91C7-694330935777}"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13111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2B394-444C-4D56-91C7-694330935777}" type="datetimeFigureOut">
              <a:rPr lang="en-GB" smtClean="0"/>
              <a:t>02/12/2020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06B9D-DEC4-4681-B4A1-8529FB7AAF93}" type="slidenum">
              <a:rPr lang="en-GB" smtClean="0"/>
              <a:t>‹#›</a:t>
            </a:fld>
            <a:endParaRPr lang="en-GB"/>
          </a:p>
        </p:txBody>
      </p:sp>
    </p:spTree>
    <p:extLst>
      <p:ext uri="{BB962C8B-B14F-4D97-AF65-F5344CB8AC3E}">
        <p14:creationId xmlns:p14="http://schemas.microsoft.com/office/powerpoint/2010/main" val="66747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studential.com/apprenticeships" TargetMode="External"/><Relationship Id="rId2" Type="http://schemas.openxmlformats.org/officeDocument/2006/relationships/hyperlink" Target="https://www.studential.com/university"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user/ApprenticeshipsNA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ov.uk/topic/further-education-skills/apprenticeship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ratemyapprenticeship.co.uk/" TargetMode="External"/><Relationship Id="rId5" Type="http://schemas.openxmlformats.org/officeDocument/2006/relationships/hyperlink" Target="http://www.notgoingtouni.co.uk/" TargetMode="External"/><Relationship Id="rId4" Type="http://schemas.openxmlformats.org/officeDocument/2006/relationships/hyperlink" Target="https://www.ucas.com/understanding-apprenticeship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hyperlink" Target="https://youtu.be/9BclGgbO7m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st-josephs.slough.sch.uk/sixth-form/after-the-6th-form/careers/"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hyperlink" Target="https://youtu.be/0Z9tc3ZtraA"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ogin.startprofile.com/RegisterOne.aspx"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ogin.startprofile.com/RegisterOne.aspx"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areersuk.virgin-atlantic.com/apprenticeships" TargetMode="External"/><Relationship Id="rId5" Type="http://schemas.openxmlformats.org/officeDocument/2006/relationships/hyperlink" Target="https://www.youtube.com/watch?v=dj-JrMjxivA"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92897"/>
            <a:ext cx="11456694" cy="3681992"/>
          </a:xfrm>
        </p:spPr>
        <p:txBody>
          <a:bodyPr>
            <a:noAutofit/>
          </a:bodyPr>
          <a:lstStyle/>
          <a:p>
            <a:r>
              <a:rPr lang="en-US" sz="6600" b="1" i="1" dirty="0" smtClean="0">
                <a:effectLst>
                  <a:outerShdw blurRad="38100" dist="38100" dir="2700000" algn="tl">
                    <a:srgbClr val="000000">
                      <a:alpha val="43137"/>
                    </a:srgbClr>
                  </a:outerShdw>
                </a:effectLst>
              </a:rPr>
              <a:t>What is an apprenticeship?</a:t>
            </a:r>
            <a:br>
              <a:rPr lang="en-US" sz="6600" b="1" i="1" dirty="0" smtClean="0">
                <a:effectLst>
                  <a:outerShdw blurRad="38100" dist="38100" dir="2700000" algn="tl">
                    <a:srgbClr val="000000">
                      <a:alpha val="43137"/>
                    </a:srgbClr>
                  </a:outerShdw>
                </a:effectLst>
              </a:rPr>
            </a:br>
            <a:r>
              <a:rPr lang="en-US" sz="6600" b="1" i="1" dirty="0">
                <a:effectLst>
                  <a:outerShdw blurRad="38100" dist="38100" dir="2700000" algn="tl">
                    <a:srgbClr val="000000">
                      <a:alpha val="43137"/>
                    </a:srgbClr>
                  </a:outerShdw>
                </a:effectLst>
              </a:rPr>
              <a:t/>
            </a:r>
            <a:br>
              <a:rPr lang="en-US" sz="6600" b="1" i="1" dirty="0">
                <a:effectLst>
                  <a:outerShdw blurRad="38100" dist="38100" dir="2700000" algn="tl">
                    <a:srgbClr val="000000">
                      <a:alpha val="43137"/>
                    </a:srgbClr>
                  </a:outerShdw>
                </a:effectLst>
              </a:rPr>
            </a:br>
            <a:r>
              <a:rPr lang="en-US" sz="6600" b="1" i="1" dirty="0" smtClean="0">
                <a:effectLst>
                  <a:outerShdw blurRad="38100" dist="38100" dir="2700000" algn="tl">
                    <a:srgbClr val="000000">
                      <a:alpha val="43137"/>
                    </a:srgbClr>
                  </a:outerShdw>
                </a:effectLst>
              </a:rPr>
              <a:t>How does it differ from university?</a:t>
            </a:r>
            <a:endParaRPr lang="en-GB" sz="6600" b="1" i="1" dirty="0">
              <a:effectLst>
                <a:outerShdw blurRad="38100" dist="38100" dir="2700000" algn="tl">
                  <a:srgbClr val="000000">
                    <a:alpha val="43137"/>
                  </a:srgbClr>
                </a:outerShdw>
              </a:effectLs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05192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92897"/>
            <a:ext cx="11456694" cy="1470025"/>
          </a:xfrm>
        </p:spPr>
        <p:txBody>
          <a:bodyPr>
            <a:noAutofit/>
          </a:bodyPr>
          <a:lstStyle/>
          <a:p>
            <a:r>
              <a:rPr lang="en-GB" sz="6600" b="1" i="1" dirty="0" smtClean="0">
                <a:effectLst>
                  <a:outerShdw blurRad="38100" dist="38100" dir="2700000" algn="tl">
                    <a:srgbClr val="000000">
                      <a:alpha val="43137"/>
                    </a:srgbClr>
                  </a:outerShdw>
                </a:effectLst>
              </a:rPr>
              <a:t>Workshop 6 - Apprenticeships</a:t>
            </a:r>
            <a:endParaRPr lang="en-GB" sz="6600" b="1" i="1" dirty="0">
              <a:effectLst>
                <a:outerShdw blurRad="38100" dist="38100" dir="2700000" algn="tl">
                  <a:srgbClr val="000000">
                    <a:alpha val="43137"/>
                  </a:srgbClr>
                </a:outerShdw>
              </a:effectLs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6184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Today’s journey:</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z="3600" dirty="0" smtClean="0"/>
              <a:t>What is an apprenticeship?</a:t>
            </a:r>
          </a:p>
          <a:p>
            <a:r>
              <a:rPr lang="en-US" sz="3600" dirty="0" smtClean="0"/>
              <a:t>What levels of apprenticeship exist?</a:t>
            </a:r>
          </a:p>
          <a:p>
            <a:r>
              <a:rPr lang="en-US" sz="3600" dirty="0" smtClean="0"/>
              <a:t>What are the entry requirements?</a:t>
            </a:r>
          </a:p>
          <a:p>
            <a:r>
              <a:rPr lang="en-US" sz="3600" dirty="0" smtClean="0"/>
              <a:t>Who are apprenticeships for?</a:t>
            </a:r>
          </a:p>
          <a:p>
            <a:r>
              <a:rPr lang="en-US" sz="3600" dirty="0" smtClean="0"/>
              <a:t>Stats, facts and figures.</a:t>
            </a:r>
          </a:p>
          <a:p>
            <a:r>
              <a:rPr lang="en-US" sz="3600" dirty="0" smtClean="0"/>
              <a:t>How do I apply?</a:t>
            </a:r>
          </a:p>
          <a:p>
            <a:r>
              <a:rPr lang="en-US" sz="3600" dirty="0" smtClean="0"/>
              <a:t>When do I apply?</a:t>
            </a:r>
          </a:p>
          <a:p>
            <a:r>
              <a:rPr lang="en-US" sz="3600" dirty="0" smtClean="0"/>
              <a:t>The apprenticeship checklist</a:t>
            </a:r>
          </a:p>
          <a:p>
            <a:endParaRPr lang="en-US" dirty="0" smtClean="0"/>
          </a:p>
          <a:p>
            <a:endParaRPr lang="en-US" dirty="0" smtClean="0"/>
          </a:p>
          <a:p>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36041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effectLst>
                  <a:outerShdw blurRad="38100" dist="38100" dir="2700000" algn="tl">
                    <a:srgbClr val="000000">
                      <a:alpha val="43137"/>
                    </a:srgbClr>
                  </a:outerShdw>
                </a:effectLst>
              </a:rPr>
              <a:t>What is an apprenticeship?</a:t>
            </a:r>
            <a:endParaRPr lang="en-GB"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 A mixture of work and study.</a:t>
            </a:r>
          </a:p>
          <a:p>
            <a:endParaRPr lang="en-US" dirty="0"/>
          </a:p>
          <a:p>
            <a:r>
              <a:rPr lang="en-US" dirty="0" smtClean="0"/>
              <a:t>Get paid! And get your course fees covered.</a:t>
            </a:r>
          </a:p>
          <a:p>
            <a:endParaRPr lang="en-US" dirty="0"/>
          </a:p>
          <a:p>
            <a:r>
              <a:rPr lang="en-US" dirty="0" smtClean="0"/>
              <a:t>Time-management.</a:t>
            </a:r>
          </a:p>
          <a:p>
            <a:endParaRPr lang="en-US" dirty="0"/>
          </a:p>
          <a:p>
            <a:r>
              <a:rPr lang="en-US" dirty="0" smtClean="0"/>
              <a:t>Different levels of apprenticeship based on your qualifications.</a:t>
            </a:r>
          </a:p>
          <a:p>
            <a:endParaRPr lang="en-US" dirty="0"/>
          </a:p>
          <a:p>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7855147" y="365125"/>
            <a:ext cx="3955133" cy="3710486"/>
          </a:xfrm>
          <a:prstGeom prst="rect">
            <a:avLst/>
          </a:prstGeom>
        </p:spPr>
      </p:pic>
    </p:spTree>
    <p:extLst>
      <p:ext uri="{BB962C8B-B14F-4D97-AF65-F5344CB8AC3E}">
        <p14:creationId xmlns:p14="http://schemas.microsoft.com/office/powerpoint/2010/main" val="2154434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548640" y="349698"/>
            <a:ext cx="6705600" cy="6115050"/>
          </a:xfrm>
          <a:prstGeom prst="rect">
            <a:avLst/>
          </a:prstGeom>
        </p:spPr>
      </p:pic>
      <p:sp>
        <p:nvSpPr>
          <p:cNvPr id="4" name="TextBox 3"/>
          <p:cNvSpPr txBox="1"/>
          <p:nvPr/>
        </p:nvSpPr>
        <p:spPr>
          <a:xfrm>
            <a:off x="7254240" y="1717249"/>
            <a:ext cx="3808207" cy="461665"/>
          </a:xfrm>
          <a:prstGeom prst="rect">
            <a:avLst/>
          </a:prstGeom>
          <a:noFill/>
        </p:spPr>
        <p:txBody>
          <a:bodyPr wrap="square" rtlCol="0">
            <a:spAutoFit/>
          </a:bodyPr>
          <a:lstStyle/>
          <a:p>
            <a:r>
              <a:rPr lang="en-US" sz="2400" dirty="0" smtClean="0">
                <a:latin typeface="Comic Sans MS" panose="030F0702030302020204" pitchFamily="66" charset="0"/>
              </a:rPr>
              <a:t>Straight from school.</a:t>
            </a:r>
            <a:endParaRPr lang="en-GB" sz="2400" dirty="0">
              <a:latin typeface="Comic Sans MS" panose="030F0702030302020204" pitchFamily="66" charset="0"/>
            </a:endParaRPr>
          </a:p>
        </p:txBody>
      </p:sp>
      <p:sp>
        <p:nvSpPr>
          <p:cNvPr id="10" name="TextBox 9"/>
          <p:cNvSpPr txBox="1"/>
          <p:nvPr/>
        </p:nvSpPr>
        <p:spPr>
          <a:xfrm>
            <a:off x="7254240" y="2902559"/>
            <a:ext cx="3625328" cy="523220"/>
          </a:xfrm>
          <a:prstGeom prst="rect">
            <a:avLst/>
          </a:prstGeom>
          <a:noFill/>
        </p:spPr>
        <p:txBody>
          <a:bodyPr wrap="square" rtlCol="0">
            <a:spAutoFit/>
          </a:bodyPr>
          <a:lstStyle/>
          <a:p>
            <a:r>
              <a:rPr lang="en-US" sz="2800" dirty="0" smtClean="0">
                <a:latin typeface="Comic Sans MS" panose="030F0702030302020204" pitchFamily="66" charset="0"/>
              </a:rPr>
              <a:t>After sixth form.</a:t>
            </a:r>
            <a:endParaRPr lang="en-GB" sz="2800" dirty="0">
              <a:latin typeface="Comic Sans MS" panose="030F0702030302020204" pitchFamily="66" charset="0"/>
            </a:endParaRPr>
          </a:p>
        </p:txBody>
      </p:sp>
    </p:spTree>
    <p:extLst>
      <p:ext uri="{BB962C8B-B14F-4D97-AF65-F5344CB8AC3E}">
        <p14:creationId xmlns:p14="http://schemas.microsoft.com/office/powerpoint/2010/main" val="2857518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92897"/>
            <a:ext cx="11456694" cy="1470025"/>
          </a:xfrm>
        </p:spPr>
        <p:txBody>
          <a:bodyPr>
            <a:noAutofit/>
          </a:bodyPr>
          <a:lstStyle/>
          <a:p>
            <a:r>
              <a:rPr lang="en-GB" sz="6600" b="1" i="1" dirty="0" smtClean="0">
                <a:effectLst>
                  <a:outerShdw blurRad="38100" dist="38100" dir="2700000" algn="tl">
                    <a:srgbClr val="000000">
                      <a:alpha val="43137"/>
                    </a:srgbClr>
                  </a:outerShdw>
                </a:effectLst>
              </a:rPr>
              <a:t>Entry Requirements – is it like sixth form or </a:t>
            </a:r>
            <a:r>
              <a:rPr lang="en-GB" sz="6600" b="1" i="1" dirty="0" err="1" smtClean="0">
                <a:effectLst>
                  <a:outerShdw blurRad="38100" dist="38100" dir="2700000" algn="tl">
                    <a:srgbClr val="000000">
                      <a:alpha val="43137"/>
                    </a:srgbClr>
                  </a:outerShdw>
                </a:effectLst>
              </a:rPr>
              <a:t>uni</a:t>
            </a:r>
            <a:r>
              <a:rPr lang="en-GB" sz="6600" b="1" i="1" dirty="0" smtClean="0">
                <a:effectLst>
                  <a:outerShdw blurRad="38100" dist="38100" dir="2700000" algn="tl">
                    <a:srgbClr val="000000">
                      <a:alpha val="43137"/>
                    </a:srgbClr>
                  </a:outerShdw>
                </a:effectLst>
              </a:rPr>
              <a:t>?</a:t>
            </a:r>
            <a:endParaRPr lang="en-GB" sz="6600" b="1" i="1" dirty="0">
              <a:effectLst>
                <a:outerShdw blurRad="38100" dist="38100" dir="2700000" algn="tl">
                  <a:srgbClr val="000000">
                    <a:alpha val="43137"/>
                  </a:srgbClr>
                </a:outerShdw>
              </a:effectLs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12632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475297" y="1660354"/>
            <a:ext cx="9735503" cy="4765693"/>
          </a:xfrm>
          <a:prstGeom prst="rect">
            <a:avLst/>
          </a:prstGeom>
        </p:spPr>
      </p:pic>
      <p:sp>
        <p:nvSpPr>
          <p:cNvPr id="3" name="TextBox 2"/>
          <p:cNvSpPr txBox="1"/>
          <p:nvPr/>
        </p:nvSpPr>
        <p:spPr>
          <a:xfrm>
            <a:off x="685800" y="349698"/>
            <a:ext cx="8229600" cy="923330"/>
          </a:xfrm>
          <a:prstGeom prst="rect">
            <a:avLst/>
          </a:prstGeom>
          <a:noFill/>
        </p:spPr>
        <p:txBody>
          <a:bodyPr wrap="square" rtlCol="0">
            <a:spAutoFit/>
          </a:bodyPr>
          <a:lstStyle/>
          <a:p>
            <a:r>
              <a:rPr lang="en-US" sz="5400" b="1" i="1" dirty="0" smtClean="0">
                <a:effectLst>
                  <a:outerShdw blurRad="38100" dist="38100" dir="2700000" algn="tl">
                    <a:srgbClr val="000000">
                      <a:alpha val="43137"/>
                    </a:srgbClr>
                  </a:outerShdw>
                </a:effectLst>
              </a:rPr>
              <a:t>Entry Requirements</a:t>
            </a:r>
            <a:endParaRPr lang="en-GB" sz="5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7967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extBox 2"/>
          <p:cNvSpPr txBox="1"/>
          <p:nvPr/>
        </p:nvSpPr>
        <p:spPr>
          <a:xfrm>
            <a:off x="685800" y="349698"/>
            <a:ext cx="8229600" cy="923330"/>
          </a:xfrm>
          <a:prstGeom prst="rect">
            <a:avLst/>
          </a:prstGeom>
          <a:noFill/>
        </p:spPr>
        <p:txBody>
          <a:bodyPr wrap="square" rtlCol="0">
            <a:spAutoFit/>
          </a:bodyPr>
          <a:lstStyle/>
          <a:p>
            <a:r>
              <a:rPr lang="en-US" sz="5400" b="1" i="1" dirty="0" smtClean="0">
                <a:effectLst>
                  <a:outerShdw blurRad="38100" dist="38100" dir="2700000" algn="tl">
                    <a:srgbClr val="000000">
                      <a:alpha val="43137"/>
                    </a:srgbClr>
                  </a:outerShdw>
                </a:effectLst>
              </a:rPr>
              <a:t>Entry Requirements</a:t>
            </a:r>
            <a:endParaRPr lang="en-GB" sz="5400" b="1"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stretch>
            <a:fillRect/>
          </a:stretch>
        </p:blipFill>
        <p:spPr>
          <a:xfrm>
            <a:off x="685801" y="1881941"/>
            <a:ext cx="9784856" cy="4257675"/>
          </a:xfrm>
          <a:prstGeom prst="rect">
            <a:avLst/>
          </a:prstGeom>
        </p:spPr>
      </p:pic>
    </p:spTree>
    <p:extLst>
      <p:ext uri="{BB962C8B-B14F-4D97-AF65-F5344CB8AC3E}">
        <p14:creationId xmlns:p14="http://schemas.microsoft.com/office/powerpoint/2010/main" val="682688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extBox 2"/>
          <p:cNvSpPr txBox="1"/>
          <p:nvPr/>
        </p:nvSpPr>
        <p:spPr>
          <a:xfrm>
            <a:off x="685800" y="349698"/>
            <a:ext cx="8229600" cy="923330"/>
          </a:xfrm>
          <a:prstGeom prst="rect">
            <a:avLst/>
          </a:prstGeom>
          <a:noFill/>
        </p:spPr>
        <p:txBody>
          <a:bodyPr wrap="square" rtlCol="0">
            <a:spAutoFit/>
          </a:bodyPr>
          <a:lstStyle/>
          <a:p>
            <a:r>
              <a:rPr lang="en-US" sz="5400" b="1" i="1" dirty="0" smtClean="0">
                <a:effectLst>
                  <a:outerShdw blurRad="38100" dist="38100" dir="2700000" algn="tl">
                    <a:srgbClr val="000000">
                      <a:alpha val="43137"/>
                    </a:srgbClr>
                  </a:outerShdw>
                </a:effectLst>
              </a:rPr>
              <a:t>Entry Requirements</a:t>
            </a:r>
            <a:endParaRPr lang="en-GB" sz="5400" b="1" i="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stretch>
            <a:fillRect/>
          </a:stretch>
        </p:blipFill>
        <p:spPr>
          <a:xfrm>
            <a:off x="457200" y="349698"/>
            <a:ext cx="9433560" cy="5944422"/>
          </a:xfrm>
          <a:prstGeom prst="rect">
            <a:avLst/>
          </a:prstGeom>
        </p:spPr>
      </p:pic>
    </p:spTree>
    <p:extLst>
      <p:ext uri="{BB962C8B-B14F-4D97-AF65-F5344CB8AC3E}">
        <p14:creationId xmlns:p14="http://schemas.microsoft.com/office/powerpoint/2010/main" val="500159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normAutofit/>
          </a:bodyPr>
          <a:lstStyle/>
          <a:p>
            <a:r>
              <a:rPr lang="en-US" sz="5400" b="1" i="1" dirty="0" smtClean="0">
                <a:effectLst>
                  <a:outerShdw blurRad="38100" dist="38100" dir="2700000" algn="tl">
                    <a:srgbClr val="000000">
                      <a:alpha val="43137"/>
                    </a:srgbClr>
                  </a:outerShdw>
                </a:effectLst>
              </a:rPr>
              <a:t>Who are apprenticeships for?</a:t>
            </a:r>
            <a:endParaRPr lang="en-GB" sz="5400" b="1" i="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stretch>
            <a:fillRect/>
          </a:stretch>
        </p:blipFill>
        <p:spPr>
          <a:xfrm>
            <a:off x="917467" y="2363645"/>
            <a:ext cx="7369764" cy="3711927"/>
          </a:xfrm>
          <a:prstGeom prst="rect">
            <a:avLst/>
          </a:prstGeom>
        </p:spPr>
      </p:pic>
      <p:sp>
        <p:nvSpPr>
          <p:cNvPr id="3" name="TextBox 2"/>
          <p:cNvSpPr txBox="1"/>
          <p:nvPr/>
        </p:nvSpPr>
        <p:spPr>
          <a:xfrm>
            <a:off x="8810513" y="3213250"/>
            <a:ext cx="2850776" cy="2862322"/>
          </a:xfrm>
          <a:prstGeom prst="rect">
            <a:avLst/>
          </a:prstGeom>
          <a:noFill/>
        </p:spPr>
        <p:txBody>
          <a:bodyPr wrap="square" rtlCol="0">
            <a:spAutoFit/>
          </a:bodyPr>
          <a:lstStyle/>
          <a:p>
            <a:pPr marL="342900" indent="-342900">
              <a:buFont typeface="Wingdings" panose="05000000000000000000" pitchFamily="2" charset="2"/>
              <a:buChar char="ü"/>
            </a:pPr>
            <a:r>
              <a:rPr lang="en-US" dirty="0" smtClean="0">
                <a:latin typeface="Comic Sans MS" panose="030F0702030302020204" pitchFamily="66" charset="0"/>
              </a:rPr>
              <a:t>It would suit someone who is willing to commit to both work and study.</a:t>
            </a:r>
          </a:p>
          <a:p>
            <a:pPr marL="342900" indent="-342900">
              <a:buFont typeface="Wingdings" panose="05000000000000000000" pitchFamily="2" charset="2"/>
              <a:buChar char="ü"/>
            </a:pPr>
            <a:endParaRPr lang="en-US" dirty="0">
              <a:latin typeface="Comic Sans MS" panose="030F0702030302020204" pitchFamily="66" charset="0"/>
            </a:endParaRPr>
          </a:p>
          <a:p>
            <a:pPr marL="342900" indent="-342900">
              <a:buFont typeface="Wingdings" panose="05000000000000000000" pitchFamily="2" charset="2"/>
              <a:buChar char="ü"/>
            </a:pPr>
            <a:r>
              <a:rPr lang="en-US" dirty="0" smtClean="0">
                <a:latin typeface="Comic Sans MS" panose="030F0702030302020204" pitchFamily="66" charset="0"/>
              </a:rPr>
              <a:t>Who wishes to develop these skills.</a:t>
            </a:r>
          </a:p>
          <a:p>
            <a:pPr marL="342900" indent="-342900">
              <a:buFont typeface="Wingdings" panose="05000000000000000000" pitchFamily="2" charset="2"/>
              <a:buChar char="ü"/>
            </a:pPr>
            <a:endParaRPr lang="en-US" dirty="0">
              <a:latin typeface="Comic Sans MS" panose="030F0702030302020204" pitchFamily="66" charset="0"/>
            </a:endParaRPr>
          </a:p>
          <a:p>
            <a:pPr marL="342900" indent="-342900">
              <a:buFont typeface="Wingdings" panose="05000000000000000000" pitchFamily="2" charset="2"/>
              <a:buChar char="ü"/>
            </a:pPr>
            <a:r>
              <a:rPr lang="en-US" dirty="0" smtClean="0">
                <a:latin typeface="Comic Sans MS" panose="030F0702030302020204" pitchFamily="66" charset="0"/>
              </a:rPr>
              <a:t>Apprenticeships aren’t the easy open.</a:t>
            </a:r>
          </a:p>
        </p:txBody>
      </p:sp>
    </p:spTree>
    <p:extLst>
      <p:ext uri="{BB962C8B-B14F-4D97-AF65-F5344CB8AC3E}">
        <p14:creationId xmlns:p14="http://schemas.microsoft.com/office/powerpoint/2010/main" val="3175121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63486" y="628327"/>
            <a:ext cx="8010510" cy="5689367"/>
          </a:xfrm>
          <a:prstGeom prst="rect">
            <a:avLst/>
          </a:prstGeom>
        </p:spPr>
      </p:pic>
      <p:sp>
        <p:nvSpPr>
          <p:cNvPr id="10" name="Rectangle 9"/>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6929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92897"/>
            <a:ext cx="11456694" cy="3681992"/>
          </a:xfrm>
        </p:spPr>
        <p:txBody>
          <a:bodyPr>
            <a:noAutofit/>
          </a:bodyPr>
          <a:lstStyle/>
          <a:p>
            <a:r>
              <a:rPr lang="en-US" sz="4800" b="1" i="1" dirty="0">
                <a:effectLst>
                  <a:outerShdw blurRad="38100" dist="38100" dir="2700000" algn="tl">
                    <a:srgbClr val="000000">
                      <a:alpha val="43137"/>
                    </a:srgbClr>
                  </a:outerShdw>
                </a:effectLst>
                <a:hlinkClick r:id="rId2"/>
              </a:rPr>
              <a:t>https://</a:t>
            </a:r>
            <a:r>
              <a:rPr lang="en-US" sz="4800" b="1" i="1" dirty="0" smtClean="0">
                <a:effectLst>
                  <a:outerShdw blurRad="38100" dist="38100" dir="2700000" algn="tl">
                    <a:srgbClr val="000000">
                      <a:alpha val="43137"/>
                    </a:srgbClr>
                  </a:outerShdw>
                </a:effectLst>
                <a:hlinkClick r:id="rId2"/>
              </a:rPr>
              <a:t>www.studential.com/university</a:t>
            </a:r>
            <a:r>
              <a:rPr lang="en-US" sz="4800" b="1" i="1" dirty="0" smtClean="0">
                <a:effectLst>
                  <a:outerShdw blurRad="38100" dist="38100" dir="2700000" algn="tl">
                    <a:srgbClr val="000000">
                      <a:alpha val="43137"/>
                    </a:srgbClr>
                  </a:outerShdw>
                </a:effectLst>
              </a:rPr>
              <a:t> </a:t>
            </a:r>
            <a:br>
              <a:rPr lang="en-US" sz="4800" b="1" i="1" dirty="0" smtClean="0">
                <a:effectLst>
                  <a:outerShdw blurRad="38100" dist="38100" dir="2700000" algn="tl">
                    <a:srgbClr val="000000">
                      <a:alpha val="43137"/>
                    </a:srgbClr>
                  </a:outerShdw>
                </a:effectLst>
              </a:rPr>
            </a:br>
            <a:r>
              <a:rPr lang="en-US" sz="4800" b="1" i="1" dirty="0">
                <a:effectLst>
                  <a:outerShdw blurRad="38100" dist="38100" dir="2700000" algn="tl">
                    <a:srgbClr val="000000">
                      <a:alpha val="43137"/>
                    </a:srgbClr>
                  </a:outerShdw>
                </a:effectLst>
              </a:rPr>
              <a:t/>
            </a:r>
            <a:br>
              <a:rPr lang="en-US" sz="4800" b="1" i="1" dirty="0">
                <a:effectLst>
                  <a:outerShdw blurRad="38100" dist="38100" dir="2700000" algn="tl">
                    <a:srgbClr val="000000">
                      <a:alpha val="43137"/>
                    </a:srgbClr>
                  </a:outerShdw>
                </a:effectLst>
              </a:rPr>
            </a:br>
            <a:r>
              <a:rPr lang="en-US" sz="4800" b="1" i="1" dirty="0">
                <a:effectLst>
                  <a:outerShdw blurRad="38100" dist="38100" dir="2700000" algn="tl">
                    <a:srgbClr val="000000">
                      <a:alpha val="43137"/>
                    </a:srgbClr>
                  </a:outerShdw>
                </a:effectLst>
                <a:hlinkClick r:id="rId3"/>
              </a:rPr>
              <a:t>https://</a:t>
            </a:r>
            <a:r>
              <a:rPr lang="en-US" sz="4800" b="1" i="1" dirty="0" smtClean="0">
                <a:effectLst>
                  <a:outerShdw blurRad="38100" dist="38100" dir="2700000" algn="tl">
                    <a:srgbClr val="000000">
                      <a:alpha val="43137"/>
                    </a:srgbClr>
                  </a:outerShdw>
                </a:effectLst>
                <a:hlinkClick r:id="rId3"/>
              </a:rPr>
              <a:t>www.studential.com/apprenticeships</a:t>
            </a:r>
            <a:r>
              <a:rPr lang="en-US" sz="4800" b="1" i="1" dirty="0" smtClean="0">
                <a:effectLst>
                  <a:outerShdw blurRad="38100" dist="38100" dir="2700000" algn="tl">
                    <a:srgbClr val="000000">
                      <a:alpha val="43137"/>
                    </a:srgbClr>
                  </a:outerShdw>
                </a:effectLst>
              </a:rPr>
              <a:t> </a:t>
            </a:r>
            <a:endParaRPr lang="en-GB" sz="4800" b="1" i="1" dirty="0">
              <a:effectLst>
                <a:outerShdw blurRad="38100" dist="38100" dir="2700000" algn="tl">
                  <a:srgbClr val="000000">
                    <a:alpha val="43137"/>
                  </a:srgbClr>
                </a:outerShdw>
              </a:effectLs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stretch>
            <a:fillRect/>
          </a:stretch>
        </p:blipFill>
        <p:spPr>
          <a:xfrm>
            <a:off x="2423663" y="1329241"/>
            <a:ext cx="7100791" cy="1994871"/>
          </a:xfrm>
          <a:prstGeom prst="rect">
            <a:avLst/>
          </a:prstGeom>
        </p:spPr>
      </p:pic>
    </p:spTree>
    <p:extLst>
      <p:ext uri="{BB962C8B-B14F-4D97-AF65-F5344CB8AC3E}">
        <p14:creationId xmlns:p14="http://schemas.microsoft.com/office/powerpoint/2010/main" val="1123395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636183" y="2215289"/>
            <a:ext cx="10898167" cy="4252641"/>
          </a:xfrm>
          <a:prstGeom prst="rect">
            <a:avLst/>
          </a:prstGeom>
        </p:spPr>
      </p:pic>
      <p:sp>
        <p:nvSpPr>
          <p:cNvPr id="3" name="TextBox 2"/>
          <p:cNvSpPr txBox="1"/>
          <p:nvPr/>
        </p:nvSpPr>
        <p:spPr>
          <a:xfrm>
            <a:off x="809897" y="505330"/>
            <a:ext cx="8425543" cy="1569660"/>
          </a:xfrm>
          <a:prstGeom prst="rect">
            <a:avLst/>
          </a:prstGeom>
          <a:noFill/>
        </p:spPr>
        <p:txBody>
          <a:bodyPr wrap="square" rtlCol="0">
            <a:spAutoFit/>
          </a:bodyPr>
          <a:lstStyle/>
          <a:p>
            <a:pPr algn="ctr"/>
            <a:r>
              <a:rPr lang="en-US" sz="4800" b="1" i="1" dirty="0" smtClean="0">
                <a:effectLst>
                  <a:outerShdw blurRad="38100" dist="38100" dir="2700000" algn="tl">
                    <a:srgbClr val="000000">
                      <a:alpha val="43137"/>
                    </a:srgbClr>
                  </a:outerShdw>
                </a:effectLst>
              </a:rPr>
              <a:t>Advanced Apprenticeship</a:t>
            </a:r>
          </a:p>
          <a:p>
            <a:pPr algn="ctr"/>
            <a:r>
              <a:rPr lang="en-US" sz="4800" b="1" i="1" dirty="0" smtClean="0">
                <a:effectLst>
                  <a:outerShdw blurRad="38100" dist="38100" dir="2700000" algn="tl">
                    <a:srgbClr val="000000">
                      <a:alpha val="43137"/>
                    </a:srgbClr>
                  </a:outerShdw>
                </a:effectLst>
              </a:rPr>
              <a:t>(2-3 A Levels or BTEC)</a:t>
            </a:r>
            <a:endParaRPr lang="en-GB"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458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4"/>
          <a:stretch>
            <a:fillRect/>
          </a:stretch>
        </p:blipFill>
        <p:spPr>
          <a:xfrm>
            <a:off x="425223" y="2611353"/>
            <a:ext cx="11412471" cy="3812715"/>
          </a:xfrm>
          <a:prstGeom prst="rect">
            <a:avLst/>
          </a:prstGeom>
        </p:spPr>
      </p:pic>
      <p:sp>
        <p:nvSpPr>
          <p:cNvPr id="6" name="TextBox 5"/>
          <p:cNvSpPr txBox="1"/>
          <p:nvPr/>
        </p:nvSpPr>
        <p:spPr>
          <a:xfrm>
            <a:off x="744583" y="744583"/>
            <a:ext cx="8425543" cy="1323439"/>
          </a:xfrm>
          <a:prstGeom prst="rect">
            <a:avLst/>
          </a:prstGeom>
          <a:noFill/>
        </p:spPr>
        <p:txBody>
          <a:bodyPr wrap="square" rtlCol="0">
            <a:spAutoFit/>
          </a:bodyPr>
          <a:lstStyle/>
          <a:p>
            <a:pPr algn="ctr"/>
            <a:r>
              <a:rPr lang="en-US" sz="4000" b="1" i="1" dirty="0" smtClean="0">
                <a:effectLst>
                  <a:outerShdw blurRad="38100" dist="38100" dir="2700000" algn="tl">
                    <a:srgbClr val="000000">
                      <a:alpha val="43137"/>
                    </a:srgbClr>
                  </a:outerShdw>
                </a:effectLst>
              </a:rPr>
              <a:t>Higher Apprenticeship (Foundation, Bachelors and Masters degrees)</a:t>
            </a:r>
            <a:endParaRPr lang="en-GB"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020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361133" y="349698"/>
            <a:ext cx="9932398" cy="2017731"/>
          </a:xfrm>
          <a:prstGeom prst="rect">
            <a:avLst/>
          </a:prstGeom>
        </p:spPr>
      </p:pic>
      <p:pic>
        <p:nvPicPr>
          <p:cNvPr id="3" name="Picture 2"/>
          <p:cNvPicPr>
            <a:picLocks noChangeAspect="1"/>
          </p:cNvPicPr>
          <p:nvPr/>
        </p:nvPicPr>
        <p:blipFill>
          <a:blip r:embed="rId5"/>
          <a:stretch>
            <a:fillRect/>
          </a:stretch>
        </p:blipFill>
        <p:spPr>
          <a:xfrm>
            <a:off x="361133" y="2756670"/>
            <a:ext cx="5648325" cy="1971675"/>
          </a:xfrm>
          <a:prstGeom prst="rect">
            <a:avLst/>
          </a:prstGeom>
        </p:spPr>
      </p:pic>
      <p:pic>
        <p:nvPicPr>
          <p:cNvPr id="4" name="Picture 3"/>
          <p:cNvPicPr>
            <a:picLocks noChangeAspect="1"/>
          </p:cNvPicPr>
          <p:nvPr/>
        </p:nvPicPr>
        <p:blipFill>
          <a:blip r:embed="rId6"/>
          <a:stretch>
            <a:fillRect/>
          </a:stretch>
        </p:blipFill>
        <p:spPr>
          <a:xfrm>
            <a:off x="6216045" y="4182836"/>
            <a:ext cx="5295900" cy="2019300"/>
          </a:xfrm>
          <a:prstGeom prst="rect">
            <a:avLst/>
          </a:prstGeom>
        </p:spPr>
      </p:pic>
    </p:spTree>
    <p:extLst>
      <p:ext uri="{BB962C8B-B14F-4D97-AF65-F5344CB8AC3E}">
        <p14:creationId xmlns:p14="http://schemas.microsoft.com/office/powerpoint/2010/main" val="753376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361133" y="349698"/>
            <a:ext cx="9932398" cy="2017731"/>
          </a:xfrm>
          <a:prstGeom prst="rect">
            <a:avLst/>
          </a:prstGeom>
        </p:spPr>
      </p:pic>
      <p:pic>
        <p:nvPicPr>
          <p:cNvPr id="5" name="Picture 4"/>
          <p:cNvPicPr>
            <a:picLocks noChangeAspect="1"/>
          </p:cNvPicPr>
          <p:nvPr/>
        </p:nvPicPr>
        <p:blipFill>
          <a:blip r:embed="rId5"/>
          <a:stretch>
            <a:fillRect/>
          </a:stretch>
        </p:blipFill>
        <p:spPr>
          <a:xfrm>
            <a:off x="361133" y="2639966"/>
            <a:ext cx="6343129" cy="1801405"/>
          </a:xfrm>
          <a:prstGeom prst="rect">
            <a:avLst/>
          </a:prstGeom>
        </p:spPr>
      </p:pic>
      <p:pic>
        <p:nvPicPr>
          <p:cNvPr id="6" name="Picture 5"/>
          <p:cNvPicPr>
            <a:picLocks noChangeAspect="1"/>
          </p:cNvPicPr>
          <p:nvPr/>
        </p:nvPicPr>
        <p:blipFill>
          <a:blip r:embed="rId6"/>
          <a:stretch>
            <a:fillRect/>
          </a:stretch>
        </p:blipFill>
        <p:spPr>
          <a:xfrm>
            <a:off x="5580876" y="4713908"/>
            <a:ext cx="6130793" cy="1799966"/>
          </a:xfrm>
          <a:prstGeom prst="rect">
            <a:avLst/>
          </a:prstGeom>
        </p:spPr>
      </p:pic>
    </p:spTree>
    <p:extLst>
      <p:ext uri="{BB962C8B-B14F-4D97-AF65-F5344CB8AC3E}">
        <p14:creationId xmlns:p14="http://schemas.microsoft.com/office/powerpoint/2010/main" val="370663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361133" y="349698"/>
            <a:ext cx="9932398" cy="2017731"/>
          </a:xfrm>
          <a:prstGeom prst="rect">
            <a:avLst/>
          </a:prstGeom>
        </p:spPr>
      </p:pic>
      <p:pic>
        <p:nvPicPr>
          <p:cNvPr id="3" name="Picture 2"/>
          <p:cNvPicPr>
            <a:picLocks noChangeAspect="1"/>
          </p:cNvPicPr>
          <p:nvPr/>
        </p:nvPicPr>
        <p:blipFill>
          <a:blip r:embed="rId5"/>
          <a:stretch>
            <a:fillRect/>
          </a:stretch>
        </p:blipFill>
        <p:spPr>
          <a:xfrm>
            <a:off x="361133" y="2669658"/>
            <a:ext cx="5381625" cy="1800225"/>
          </a:xfrm>
          <a:prstGeom prst="rect">
            <a:avLst/>
          </a:prstGeom>
        </p:spPr>
      </p:pic>
      <p:pic>
        <p:nvPicPr>
          <p:cNvPr id="4" name="Picture 3"/>
          <p:cNvPicPr>
            <a:picLocks noChangeAspect="1"/>
          </p:cNvPicPr>
          <p:nvPr/>
        </p:nvPicPr>
        <p:blipFill>
          <a:blip r:embed="rId6"/>
          <a:stretch>
            <a:fillRect/>
          </a:stretch>
        </p:blipFill>
        <p:spPr>
          <a:xfrm>
            <a:off x="6085267" y="4359358"/>
            <a:ext cx="5305425" cy="1838325"/>
          </a:xfrm>
          <a:prstGeom prst="rect">
            <a:avLst/>
          </a:prstGeom>
        </p:spPr>
      </p:pic>
    </p:spTree>
    <p:extLst>
      <p:ext uri="{BB962C8B-B14F-4D97-AF65-F5344CB8AC3E}">
        <p14:creationId xmlns:p14="http://schemas.microsoft.com/office/powerpoint/2010/main" val="148132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361133" y="349698"/>
            <a:ext cx="9932398" cy="2017731"/>
          </a:xfrm>
          <a:prstGeom prst="rect">
            <a:avLst/>
          </a:prstGeom>
        </p:spPr>
      </p:pic>
      <p:pic>
        <p:nvPicPr>
          <p:cNvPr id="5" name="Picture 4"/>
          <p:cNvPicPr>
            <a:picLocks noChangeAspect="1"/>
          </p:cNvPicPr>
          <p:nvPr/>
        </p:nvPicPr>
        <p:blipFill>
          <a:blip r:embed="rId5"/>
          <a:stretch>
            <a:fillRect/>
          </a:stretch>
        </p:blipFill>
        <p:spPr>
          <a:xfrm>
            <a:off x="935899" y="2852477"/>
            <a:ext cx="6008914" cy="1219200"/>
          </a:xfrm>
          <a:prstGeom prst="rect">
            <a:avLst/>
          </a:prstGeom>
        </p:spPr>
      </p:pic>
      <p:pic>
        <p:nvPicPr>
          <p:cNvPr id="6" name="Picture 5"/>
          <p:cNvPicPr>
            <a:picLocks noChangeAspect="1"/>
          </p:cNvPicPr>
          <p:nvPr/>
        </p:nvPicPr>
        <p:blipFill>
          <a:blip r:embed="rId6"/>
          <a:stretch>
            <a:fillRect/>
          </a:stretch>
        </p:blipFill>
        <p:spPr>
          <a:xfrm>
            <a:off x="5963057" y="4556725"/>
            <a:ext cx="4434607" cy="1566999"/>
          </a:xfrm>
          <a:prstGeom prst="rect">
            <a:avLst/>
          </a:prstGeom>
        </p:spPr>
      </p:pic>
    </p:spTree>
    <p:extLst>
      <p:ext uri="{BB962C8B-B14F-4D97-AF65-F5344CB8AC3E}">
        <p14:creationId xmlns:p14="http://schemas.microsoft.com/office/powerpoint/2010/main" val="3592344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1588499" y="1390388"/>
            <a:ext cx="8488770" cy="4278892"/>
          </a:xfrm>
          <a:prstGeom prst="rect">
            <a:avLst/>
          </a:prstGeom>
        </p:spPr>
      </p:pic>
    </p:spTree>
    <p:extLst>
      <p:ext uri="{BB962C8B-B14F-4D97-AF65-F5344CB8AC3E}">
        <p14:creationId xmlns:p14="http://schemas.microsoft.com/office/powerpoint/2010/main" val="3292656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normAutofit/>
          </a:bodyPr>
          <a:lstStyle/>
          <a:p>
            <a:r>
              <a:rPr lang="en-US" sz="4000" b="1" i="1" dirty="0" smtClean="0">
                <a:effectLst>
                  <a:outerShdw blurRad="38100" dist="38100" dir="2700000" algn="tl">
                    <a:srgbClr val="000000">
                      <a:alpha val="43137"/>
                    </a:srgbClr>
                  </a:outerShdw>
                </a:effectLst>
              </a:rPr>
              <a:t>What type of apprenticeships are available?</a:t>
            </a:r>
            <a:endParaRPr lang="en-GB" sz="4000" b="1" i="1" dirty="0">
              <a:effectLst>
                <a:outerShdw blurRad="38100" dist="38100" dir="2700000" algn="tl">
                  <a:srgbClr val="000000">
                    <a:alpha val="43137"/>
                  </a:srgbClr>
                </a:outerShdw>
              </a:effectLst>
            </a:endParaRPr>
          </a:p>
        </p:txBody>
      </p:sp>
      <p:sp>
        <p:nvSpPr>
          <p:cNvPr id="5" name="Rectangle 4"/>
          <p:cNvSpPr/>
          <p:nvPr/>
        </p:nvSpPr>
        <p:spPr>
          <a:xfrm>
            <a:off x="838200" y="1492730"/>
            <a:ext cx="9540240" cy="4893647"/>
          </a:xfrm>
          <a:prstGeom prst="rect">
            <a:avLst/>
          </a:prstGeom>
        </p:spPr>
        <p:txBody>
          <a:bodyPr wrap="square">
            <a:spAutoFit/>
          </a:bodyPr>
          <a:lstStyle/>
          <a:p>
            <a:pPr marL="285750" indent="-285750">
              <a:buFont typeface="Wingdings" panose="05000000000000000000" pitchFamily="2" charset="2"/>
              <a:buChar char="ü"/>
            </a:pPr>
            <a:r>
              <a:rPr lang="en-US" sz="2400" dirty="0"/>
              <a:t>Creative, media, arts, and digital technologies – degree, higher, </a:t>
            </a:r>
            <a:r>
              <a:rPr lang="en-US" sz="2400" dirty="0" smtClean="0"/>
              <a:t>advanced</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Information and communication technology – degree, higher, </a:t>
            </a:r>
            <a:r>
              <a:rPr lang="en-US" sz="2400" dirty="0" smtClean="0"/>
              <a:t>advanced</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TV production and broadcasting – degree, higher, </a:t>
            </a:r>
            <a:r>
              <a:rPr lang="en-US" sz="2400" dirty="0" smtClean="0"/>
              <a:t>advanced</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Business management, administration, law, and financial services – degree, higher, advanced</a:t>
            </a:r>
            <a:endParaRPr lang="en-US" sz="2400" dirty="0" smtClean="0"/>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r>
              <a:rPr lang="en-US" sz="2400" dirty="0"/>
              <a:t>Construction, planning, and the built environment – degree, higher, advanced</a:t>
            </a:r>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r>
              <a:rPr lang="en-US" sz="2400" dirty="0"/>
              <a:t>Engineering and manufacturing – degree, higher, advanced</a:t>
            </a:r>
            <a:endParaRPr lang="en-GB" sz="2400" dirty="0"/>
          </a:p>
        </p:txBody>
      </p:sp>
    </p:spTree>
    <p:extLst>
      <p:ext uri="{BB962C8B-B14F-4D97-AF65-F5344CB8AC3E}">
        <p14:creationId xmlns:p14="http://schemas.microsoft.com/office/powerpoint/2010/main" val="3240873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normAutofit/>
          </a:bodyPr>
          <a:lstStyle/>
          <a:p>
            <a:r>
              <a:rPr lang="en-US" sz="4000" b="1" i="1" dirty="0" smtClean="0">
                <a:effectLst>
                  <a:outerShdw blurRad="38100" dist="38100" dir="2700000" algn="tl">
                    <a:srgbClr val="000000">
                      <a:alpha val="43137"/>
                    </a:srgbClr>
                  </a:outerShdw>
                </a:effectLst>
              </a:rPr>
              <a:t>What type of apprenticeships are available?</a:t>
            </a:r>
            <a:endParaRPr lang="en-GB" sz="4000" b="1" i="1" dirty="0">
              <a:effectLst>
                <a:outerShdw blurRad="38100" dist="38100" dir="2700000" algn="tl">
                  <a:srgbClr val="000000">
                    <a:alpha val="43137"/>
                  </a:srgbClr>
                </a:outerShdw>
              </a:effectLst>
            </a:endParaRPr>
          </a:p>
        </p:txBody>
      </p:sp>
      <p:sp>
        <p:nvSpPr>
          <p:cNvPr id="5" name="Rectangle 4"/>
          <p:cNvSpPr/>
          <p:nvPr/>
        </p:nvSpPr>
        <p:spPr>
          <a:xfrm>
            <a:off x="838200" y="1934690"/>
            <a:ext cx="9540240" cy="4093428"/>
          </a:xfrm>
          <a:prstGeom prst="rect">
            <a:avLst/>
          </a:prstGeom>
        </p:spPr>
        <p:txBody>
          <a:bodyPr wrap="square">
            <a:spAutoFit/>
          </a:bodyPr>
          <a:lstStyle/>
          <a:p>
            <a:pPr marL="285750" indent="-285750">
              <a:buFont typeface="Wingdings" panose="05000000000000000000" pitchFamily="2" charset="2"/>
              <a:buChar char="ü"/>
            </a:pPr>
            <a:r>
              <a:rPr lang="en-US" sz="2000" dirty="0"/>
              <a:t>Health and care – degree, higher, </a:t>
            </a:r>
            <a:r>
              <a:rPr lang="en-US" sz="2000" dirty="0" smtClean="0"/>
              <a:t>advanced</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Life and industrial sciences – degree, </a:t>
            </a:r>
            <a:r>
              <a:rPr lang="en-US" sz="2000" dirty="0" smtClean="0"/>
              <a:t>higher</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Retail and commercial enterprise – higher, </a:t>
            </a:r>
            <a:r>
              <a:rPr lang="en-US" sz="2000" dirty="0" smtClean="0"/>
              <a:t>advanced</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Agriculture, horticulture, and animal care – higher, advanced </a:t>
            </a:r>
            <a:endParaRPr lang="en-US" sz="2000" dirty="0" smtClean="0"/>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Public sector/public services – higher, </a:t>
            </a:r>
            <a:r>
              <a:rPr lang="en-US" sz="2000" dirty="0" smtClean="0"/>
              <a:t>advanced</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GB" sz="2000" dirty="0"/>
              <a:t>Education and training – </a:t>
            </a:r>
            <a:r>
              <a:rPr lang="en-GB" sz="2000" dirty="0" smtClean="0"/>
              <a:t>advanced</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Leisure, travel, and tourism – advanced</a:t>
            </a:r>
          </a:p>
        </p:txBody>
      </p:sp>
    </p:spTree>
    <p:extLst>
      <p:ext uri="{BB962C8B-B14F-4D97-AF65-F5344CB8AC3E}">
        <p14:creationId xmlns:p14="http://schemas.microsoft.com/office/powerpoint/2010/main" val="3788016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365125"/>
            <a:ext cx="6335486" cy="1311275"/>
          </a:xfrm>
        </p:spPr>
        <p:txBody>
          <a:bodyPr>
            <a:normAutofit/>
          </a:bodyPr>
          <a:lstStyle/>
          <a:p>
            <a:pPr algn="ctr"/>
            <a:r>
              <a:rPr lang="en-US" sz="6000" b="1" i="1" dirty="0" smtClean="0">
                <a:effectLst>
                  <a:outerShdw blurRad="38100" dist="38100" dir="2700000" algn="tl">
                    <a:srgbClr val="000000">
                      <a:alpha val="43137"/>
                    </a:srgbClr>
                  </a:outerShdw>
                </a:effectLst>
              </a:rPr>
              <a:t>Doing your research</a:t>
            </a:r>
            <a:endParaRPr lang="en-GB" sz="6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1" y="2187031"/>
            <a:ext cx="3032589" cy="1723118"/>
          </a:xfrm>
        </p:spPr>
        <p:txBody>
          <a:bodyPr anchor="ctr"/>
          <a:lstStyle/>
          <a:p>
            <a:pPr marL="0" indent="0" algn="ctr">
              <a:buNone/>
            </a:pPr>
            <a:r>
              <a:rPr lang="en-GB" dirty="0">
                <a:hlinkClick r:id="rId3"/>
              </a:rPr>
              <a:t>https://www.youtube.com/user/ApprenticeshipsNAS</a:t>
            </a:r>
            <a:endParaRPr lang="en-GB" dirty="0"/>
          </a:p>
        </p:txBody>
      </p:sp>
      <p:pic>
        <p:nvPicPr>
          <p:cNvPr id="4" name="Picture 3"/>
          <p:cNvPicPr>
            <a:picLocks noChangeAspect="1"/>
          </p:cNvPicPr>
          <p:nvPr/>
        </p:nvPicPr>
        <p:blipFill>
          <a:blip r:embed="rId4"/>
          <a:stretch>
            <a:fillRect/>
          </a:stretch>
        </p:blipFill>
        <p:spPr>
          <a:xfrm>
            <a:off x="642785" y="4420781"/>
            <a:ext cx="3228005" cy="2152003"/>
          </a:xfrm>
          <a:prstGeom prst="rect">
            <a:avLst/>
          </a:prstGeom>
        </p:spPr>
      </p:pic>
      <p:pic>
        <p:nvPicPr>
          <p:cNvPr id="5" name="Picture 4"/>
          <p:cNvPicPr>
            <a:picLocks noChangeAspect="1"/>
          </p:cNvPicPr>
          <p:nvPr/>
        </p:nvPicPr>
        <p:blipFill>
          <a:blip r:embed="rId5"/>
          <a:stretch>
            <a:fillRect/>
          </a:stretch>
        </p:blipFill>
        <p:spPr>
          <a:xfrm>
            <a:off x="4201885" y="1852144"/>
            <a:ext cx="7483008" cy="47206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61392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itle 2"/>
          <p:cNvSpPr>
            <a:spLocks noGrp="1"/>
          </p:cNvSpPr>
          <p:nvPr>
            <p:ph type="ctrTitle"/>
          </p:nvPr>
        </p:nvSpPr>
        <p:spPr/>
        <p:txBody>
          <a:bodyPr/>
          <a:lstStyle/>
          <a:p>
            <a:r>
              <a:rPr lang="en-US" dirty="0" smtClean="0">
                <a:latin typeface="Comic Sans MS" panose="030F0702030302020204" pitchFamily="66" charset="0"/>
              </a:rPr>
              <a:t>PPE Preparation PLC</a:t>
            </a:r>
            <a:endParaRPr lang="en-GB" dirty="0">
              <a:latin typeface="Comic Sans MS" panose="030F0702030302020204" pitchFamily="66" charset="0"/>
            </a:endParaRPr>
          </a:p>
        </p:txBody>
      </p:sp>
      <p:sp>
        <p:nvSpPr>
          <p:cNvPr id="4" name="Subtitle 3"/>
          <p:cNvSpPr>
            <a:spLocks noGrp="1"/>
          </p:cNvSpPr>
          <p:nvPr>
            <p:ph type="subTitle" idx="1"/>
          </p:nvPr>
        </p:nvSpPr>
        <p:spPr/>
        <p:txBody>
          <a:bodyPr/>
          <a:lstStyle/>
          <a:p>
            <a:r>
              <a:rPr lang="en-US" i="1" dirty="0" smtClean="0">
                <a:latin typeface="Comic Sans MS" panose="030F0702030302020204" pitchFamily="66" charset="0"/>
              </a:rPr>
              <a:t>A checklist of strategies to best prepare for the exams.</a:t>
            </a:r>
            <a:endParaRPr lang="en-GB" i="1" dirty="0">
              <a:latin typeface="Comic Sans MS" panose="030F0702030302020204" pitchFamily="66" charset="0"/>
            </a:endParaRPr>
          </a:p>
        </p:txBody>
      </p:sp>
    </p:spTree>
    <p:extLst>
      <p:ext uri="{BB962C8B-B14F-4D97-AF65-F5344CB8AC3E}">
        <p14:creationId xmlns:p14="http://schemas.microsoft.com/office/powerpoint/2010/main" val="149360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normAutofit/>
          </a:bodyPr>
          <a:lstStyle/>
          <a:p>
            <a:r>
              <a:rPr lang="en-US" sz="5400" b="1" i="1" dirty="0" smtClean="0">
                <a:effectLst>
                  <a:outerShdw blurRad="38100" dist="38100" dir="2700000" algn="tl">
                    <a:srgbClr val="000000">
                      <a:alpha val="43137"/>
                    </a:srgbClr>
                  </a:outerShdw>
                </a:effectLst>
              </a:rPr>
              <a:t>How to apply?</a:t>
            </a:r>
            <a:endParaRPr lang="en-GB" sz="54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endParaRPr lang="en-GB" dirty="0" smtClean="0">
              <a:hlinkClick r:id="rId4"/>
            </a:endParaRPr>
          </a:p>
          <a:p>
            <a:pPr marL="0" indent="0">
              <a:buNone/>
            </a:pPr>
            <a:r>
              <a:rPr lang="en-GB" dirty="0" smtClean="0">
                <a:hlinkClick r:id="rId4"/>
              </a:rPr>
              <a:t>https</a:t>
            </a:r>
            <a:r>
              <a:rPr lang="en-GB" dirty="0">
                <a:hlinkClick r:id="rId4"/>
              </a:rPr>
              <a:t>://www.ucas.com/understanding-apprenticeships</a:t>
            </a:r>
            <a:endParaRPr lang="en-US" dirty="0"/>
          </a:p>
          <a:p>
            <a:pPr marL="0" indent="0">
              <a:buNone/>
            </a:pPr>
            <a:endParaRPr lang="en-GB" dirty="0">
              <a:hlinkClick r:id="rId5"/>
            </a:endParaRPr>
          </a:p>
          <a:p>
            <a:pPr marL="0" indent="0">
              <a:buNone/>
            </a:pPr>
            <a:r>
              <a:rPr lang="en-GB" dirty="0" smtClean="0">
                <a:hlinkClick r:id="rId5"/>
              </a:rPr>
              <a:t>www.notgoingtouni.co.uk</a:t>
            </a:r>
            <a:endParaRPr lang="en-GB" dirty="0" smtClean="0"/>
          </a:p>
          <a:p>
            <a:pPr marL="0" indent="0">
              <a:buNone/>
            </a:pPr>
            <a:endParaRPr lang="en-US" dirty="0"/>
          </a:p>
          <a:p>
            <a:pPr marL="0" indent="0">
              <a:buNone/>
            </a:pPr>
            <a:r>
              <a:rPr lang="en-GB" dirty="0">
                <a:hlinkClick r:id="rId6"/>
              </a:rPr>
              <a:t>https://www.ratemyapprenticeship.co.uk/</a:t>
            </a:r>
            <a:endParaRPr lang="en-GB" dirty="0"/>
          </a:p>
          <a:p>
            <a:pPr marL="0" indent="0">
              <a:buNone/>
            </a:pPr>
            <a:endParaRPr lang="en-GB" dirty="0"/>
          </a:p>
          <a:p>
            <a:pPr marL="0" indent="0">
              <a:buNone/>
            </a:pPr>
            <a:r>
              <a:rPr lang="en-GB" dirty="0">
                <a:hlinkClick r:id="rId7"/>
              </a:rPr>
              <a:t>https://www.gov.uk/topic/further-education-skills/apprenticeships</a:t>
            </a:r>
            <a:endParaRPr lang="en-GB" dirty="0"/>
          </a:p>
          <a:p>
            <a:pPr marL="0" indent="0">
              <a:buNone/>
            </a:pPr>
            <a:endParaRPr lang="en-GB" dirty="0"/>
          </a:p>
        </p:txBody>
      </p:sp>
    </p:spTree>
    <p:extLst>
      <p:ext uri="{BB962C8B-B14F-4D97-AF65-F5344CB8AC3E}">
        <p14:creationId xmlns:p14="http://schemas.microsoft.com/office/powerpoint/2010/main" val="3541721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460345" y="290002"/>
            <a:ext cx="11249843" cy="6271554"/>
          </a:xfrm>
          <a:prstGeom prst="rect">
            <a:avLst/>
          </a:prstGeom>
        </p:spPr>
      </p:pic>
      <p:pic>
        <p:nvPicPr>
          <p:cNvPr id="5" name="Picture 4"/>
          <p:cNvPicPr>
            <a:picLocks noChangeAspect="1"/>
          </p:cNvPicPr>
          <p:nvPr/>
        </p:nvPicPr>
        <p:blipFill>
          <a:blip r:embed="rId4"/>
          <a:stretch>
            <a:fillRect/>
          </a:stretch>
        </p:blipFill>
        <p:spPr>
          <a:xfrm>
            <a:off x="8334103" y="349698"/>
            <a:ext cx="3517205" cy="2867055"/>
          </a:xfrm>
          <a:prstGeom prst="rect">
            <a:avLst/>
          </a:prstGeom>
          <a:ln>
            <a:solidFill>
              <a:srgbClr val="FF0000"/>
            </a:solidFill>
          </a:ln>
        </p:spPr>
      </p:pic>
      <p:cxnSp>
        <p:nvCxnSpPr>
          <p:cNvPr id="7" name="Straight Arrow Connector 6"/>
          <p:cNvCxnSpPr/>
          <p:nvPr/>
        </p:nvCxnSpPr>
        <p:spPr>
          <a:xfrm flipH="1">
            <a:off x="1698171" y="3216753"/>
            <a:ext cx="6635932" cy="11201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924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UCAS Hub - Why should you sign-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71" y="469418"/>
            <a:ext cx="11298192" cy="591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72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582" y="190638"/>
            <a:ext cx="11523417" cy="641336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6425165" y="606990"/>
            <a:ext cx="4454553" cy="5607040"/>
          </a:xfrm>
          <a:prstGeom prst="rect">
            <a:avLst/>
          </a:prstGeom>
        </p:spPr>
      </p:pic>
      <p:pic>
        <p:nvPicPr>
          <p:cNvPr id="3" name="Picture 2"/>
          <p:cNvPicPr>
            <a:picLocks noChangeAspect="1"/>
          </p:cNvPicPr>
          <p:nvPr/>
        </p:nvPicPr>
        <p:blipFill>
          <a:blip r:embed="rId4"/>
          <a:stretch>
            <a:fillRect/>
          </a:stretch>
        </p:blipFill>
        <p:spPr>
          <a:xfrm>
            <a:off x="883652" y="606990"/>
            <a:ext cx="4467146" cy="5580657"/>
          </a:xfrm>
          <a:prstGeom prst="rect">
            <a:avLst/>
          </a:prstGeom>
        </p:spPr>
      </p:pic>
    </p:spTree>
    <p:extLst>
      <p:ext uri="{BB962C8B-B14F-4D97-AF65-F5344CB8AC3E}">
        <p14:creationId xmlns:p14="http://schemas.microsoft.com/office/powerpoint/2010/main" val="327108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582" y="190638"/>
            <a:ext cx="11523417" cy="641336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678503" y="535941"/>
            <a:ext cx="6470418" cy="5722756"/>
          </a:xfrm>
          <a:prstGeom prst="rect">
            <a:avLst/>
          </a:prstGeom>
        </p:spPr>
      </p:pic>
      <p:sp>
        <p:nvSpPr>
          <p:cNvPr id="7" name="Title 1"/>
          <p:cNvSpPr>
            <a:spLocks noGrp="1"/>
          </p:cNvSpPr>
          <p:nvPr>
            <p:ph type="title"/>
          </p:nvPr>
        </p:nvSpPr>
        <p:spPr>
          <a:xfrm>
            <a:off x="7651160" y="2413936"/>
            <a:ext cx="3657600" cy="1966766"/>
          </a:xfrm>
          <a:ln>
            <a:solidFill>
              <a:srgbClr val="FF0000"/>
            </a:solidFill>
          </a:ln>
        </p:spPr>
        <p:txBody>
          <a:bodyPr>
            <a:normAutofit/>
          </a:bodyPr>
          <a:lstStyle/>
          <a:p>
            <a:pPr algn="ctr"/>
            <a:r>
              <a:rPr lang="en-GB" i="1" dirty="0" smtClean="0">
                <a:effectLst>
                  <a:outerShdw blurRad="38100" dist="38100" dir="2700000" algn="tl">
                    <a:srgbClr val="000000">
                      <a:alpha val="43137"/>
                    </a:srgbClr>
                  </a:outerShdw>
                </a:effectLst>
              </a:rPr>
              <a:t>A guide for parents</a:t>
            </a:r>
            <a:endParaRPr lang="en-GB"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1566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normAutofit/>
          </a:bodyPr>
          <a:lstStyle/>
          <a:p>
            <a:r>
              <a:rPr lang="en-US" sz="5400" b="1" i="1" dirty="0" smtClean="0">
                <a:effectLst>
                  <a:outerShdw blurRad="38100" dist="38100" dir="2700000" algn="tl">
                    <a:srgbClr val="000000">
                      <a:alpha val="43137"/>
                    </a:srgbClr>
                  </a:outerShdw>
                </a:effectLst>
              </a:rPr>
              <a:t>When do I apply?</a:t>
            </a:r>
            <a:endParaRPr lang="en-GB" sz="54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endParaRPr lang="en-US" dirty="0" smtClean="0"/>
          </a:p>
          <a:p>
            <a:pPr>
              <a:buFont typeface="Wingdings" panose="05000000000000000000" pitchFamily="2" charset="2"/>
              <a:buChar char="ü"/>
            </a:pPr>
            <a:endParaRPr lang="en-US" dirty="0"/>
          </a:p>
          <a:p>
            <a:pPr>
              <a:buFont typeface="Wingdings" panose="05000000000000000000" pitchFamily="2" charset="2"/>
              <a:buChar char="ü"/>
            </a:pPr>
            <a:r>
              <a:rPr lang="en-US" dirty="0" smtClean="0"/>
              <a:t>Having an annual recruitment cycle.</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Recruiting apprentices for immediate start.</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Ongoing recruitment.</a:t>
            </a:r>
            <a:endParaRPr lang="en-GB" dirty="0"/>
          </a:p>
        </p:txBody>
      </p:sp>
      <p:pic>
        <p:nvPicPr>
          <p:cNvPr id="4" name="Picture 3"/>
          <p:cNvPicPr>
            <a:picLocks noChangeAspect="1"/>
          </p:cNvPicPr>
          <p:nvPr/>
        </p:nvPicPr>
        <p:blipFill>
          <a:blip r:embed="rId4"/>
          <a:stretch>
            <a:fillRect/>
          </a:stretch>
        </p:blipFill>
        <p:spPr>
          <a:xfrm>
            <a:off x="6762230" y="4601743"/>
            <a:ext cx="5075464" cy="1861003"/>
          </a:xfrm>
          <a:prstGeom prst="rect">
            <a:avLst/>
          </a:prstGeom>
        </p:spPr>
      </p:pic>
    </p:spTree>
    <p:extLst>
      <p:ext uri="{BB962C8B-B14F-4D97-AF65-F5344CB8AC3E}">
        <p14:creationId xmlns:p14="http://schemas.microsoft.com/office/powerpoint/2010/main" val="4242532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475297" y="1660354"/>
            <a:ext cx="9735503" cy="4765693"/>
          </a:xfrm>
          <a:prstGeom prst="rect">
            <a:avLst/>
          </a:prstGeom>
        </p:spPr>
      </p:pic>
      <p:sp>
        <p:nvSpPr>
          <p:cNvPr id="3" name="TextBox 2"/>
          <p:cNvSpPr txBox="1"/>
          <p:nvPr/>
        </p:nvSpPr>
        <p:spPr>
          <a:xfrm>
            <a:off x="685800" y="349698"/>
            <a:ext cx="8229600" cy="923330"/>
          </a:xfrm>
          <a:prstGeom prst="rect">
            <a:avLst/>
          </a:prstGeom>
          <a:noFill/>
        </p:spPr>
        <p:txBody>
          <a:bodyPr wrap="square" rtlCol="0">
            <a:spAutoFit/>
          </a:bodyPr>
          <a:lstStyle/>
          <a:p>
            <a:r>
              <a:rPr lang="en-US" sz="5400" b="1" i="1" dirty="0" smtClean="0">
                <a:effectLst>
                  <a:outerShdw blurRad="38100" dist="38100" dir="2700000" algn="tl">
                    <a:srgbClr val="000000">
                      <a:alpha val="43137"/>
                    </a:srgbClr>
                  </a:outerShdw>
                </a:effectLst>
              </a:rPr>
              <a:t>Entry Requirements</a:t>
            </a:r>
            <a:endParaRPr lang="en-GB" sz="5400" b="1" i="1" dirty="0">
              <a:effectLst>
                <a:outerShdw blurRad="38100" dist="38100" dir="2700000" algn="tl">
                  <a:srgbClr val="000000">
                    <a:alpha val="43137"/>
                  </a:srgbClr>
                </a:outerShdw>
              </a:effectLst>
            </a:endParaRPr>
          </a:p>
        </p:txBody>
      </p:sp>
      <p:sp>
        <p:nvSpPr>
          <p:cNvPr id="4" name="Rectangle 3"/>
          <p:cNvSpPr/>
          <p:nvPr/>
        </p:nvSpPr>
        <p:spPr>
          <a:xfrm>
            <a:off x="559398" y="4270786"/>
            <a:ext cx="3130475" cy="7100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3690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308" y="954553"/>
            <a:ext cx="11456694" cy="3681992"/>
          </a:xfrm>
        </p:spPr>
        <p:txBody>
          <a:bodyPr anchor="t">
            <a:noAutofit/>
          </a:bodyPr>
          <a:lstStyle/>
          <a:p>
            <a:r>
              <a:rPr lang="en-US" sz="6600" b="1" i="1" dirty="0" smtClean="0">
                <a:effectLst>
                  <a:outerShdw blurRad="38100" dist="38100" dir="2700000" algn="tl">
                    <a:srgbClr val="000000">
                      <a:alpha val="43137"/>
                    </a:srgbClr>
                  </a:outerShdw>
                </a:effectLst>
              </a:rPr>
              <a:t>A day in the life of an IBM apprentice</a:t>
            </a:r>
            <a:endParaRPr lang="en-GB" sz="6600" b="1" i="1" dirty="0">
              <a:effectLst>
                <a:outerShdw blurRad="38100" dist="38100" dir="2700000" algn="tl">
                  <a:srgbClr val="000000">
                    <a:alpha val="43137"/>
                  </a:srgbClr>
                </a:outerShdw>
              </a:effectLs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Rectangle 2"/>
          <p:cNvSpPr/>
          <p:nvPr/>
        </p:nvSpPr>
        <p:spPr>
          <a:xfrm>
            <a:off x="402459" y="6245718"/>
            <a:ext cx="3221138" cy="369332"/>
          </a:xfrm>
          <a:prstGeom prst="rect">
            <a:avLst/>
          </a:prstGeom>
        </p:spPr>
        <p:txBody>
          <a:bodyPr wrap="none">
            <a:spAutoFit/>
          </a:bodyPr>
          <a:lstStyle/>
          <a:p>
            <a:r>
              <a:rPr lang="en-GB" dirty="0">
                <a:hlinkClick r:id="rId3"/>
              </a:rPr>
              <a:t>https://</a:t>
            </a:r>
            <a:r>
              <a:rPr lang="en-GB" dirty="0" smtClean="0">
                <a:hlinkClick r:id="rId3"/>
              </a:rPr>
              <a:t>youtu.be/9BclGgbO7mg</a:t>
            </a:r>
            <a:r>
              <a:rPr lang="en-GB" dirty="0" smtClean="0"/>
              <a:t> </a:t>
            </a:r>
            <a:endParaRPr lang="en-GB" dirty="0"/>
          </a:p>
        </p:txBody>
      </p:sp>
      <p:pic>
        <p:nvPicPr>
          <p:cNvPr id="5" name="Picture 4"/>
          <p:cNvPicPr>
            <a:picLocks noChangeAspect="1"/>
          </p:cNvPicPr>
          <p:nvPr/>
        </p:nvPicPr>
        <p:blipFill>
          <a:blip r:embed="rId4"/>
          <a:stretch>
            <a:fillRect/>
          </a:stretch>
        </p:blipFill>
        <p:spPr>
          <a:xfrm>
            <a:off x="6441269" y="4324574"/>
            <a:ext cx="5110595" cy="2044238"/>
          </a:xfrm>
          <a:prstGeom prst="rect">
            <a:avLst/>
          </a:prstGeom>
        </p:spPr>
      </p:pic>
    </p:spTree>
    <p:extLst>
      <p:ext uri="{BB962C8B-B14F-4D97-AF65-F5344CB8AC3E}">
        <p14:creationId xmlns:p14="http://schemas.microsoft.com/office/powerpoint/2010/main" val="683307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349698"/>
            <a:ext cx="5325652" cy="6828342"/>
          </a:xfrm>
        </p:spPr>
        <p:txBody>
          <a:bodyPr>
            <a:normAutofit/>
          </a:bodyPr>
          <a:lstStyle/>
          <a:p>
            <a:pPr>
              <a:buFont typeface="Wingdings" panose="05000000000000000000" pitchFamily="2" charset="2"/>
              <a:buChar char="ü"/>
            </a:pPr>
            <a:r>
              <a:rPr lang="en-US" sz="2400" dirty="0" smtClean="0"/>
              <a:t>Make sure you are employable</a:t>
            </a:r>
          </a:p>
          <a:p>
            <a:pPr marL="457200" lvl="1" indent="0">
              <a:buNone/>
            </a:pPr>
            <a:r>
              <a:rPr lang="en-US" sz="2000" i="1" dirty="0" smtClean="0"/>
              <a:t>PSHE, </a:t>
            </a:r>
          </a:p>
          <a:p>
            <a:pPr marL="457200" lvl="1" indent="0">
              <a:buNone/>
            </a:pPr>
            <a:r>
              <a:rPr lang="en-US" sz="2000" i="1" dirty="0" smtClean="0"/>
              <a:t>CV writing workshop, </a:t>
            </a:r>
          </a:p>
          <a:p>
            <a:pPr marL="457200" lvl="1" indent="0">
              <a:buNone/>
            </a:pPr>
            <a:r>
              <a:rPr lang="en-US" sz="2000" i="1" dirty="0" smtClean="0"/>
              <a:t>Work Experience, </a:t>
            </a:r>
          </a:p>
          <a:p>
            <a:pPr marL="457200" lvl="1" indent="0">
              <a:buNone/>
            </a:pPr>
            <a:r>
              <a:rPr lang="en-US" sz="2000" i="1" dirty="0"/>
              <a:t>S</a:t>
            </a:r>
            <a:r>
              <a:rPr lang="en-US" sz="2000" i="1" dirty="0" smtClean="0"/>
              <a:t>tart Profile,</a:t>
            </a:r>
          </a:p>
          <a:p>
            <a:pPr marL="457200" lvl="1" indent="0">
              <a:buNone/>
            </a:pPr>
            <a:r>
              <a:rPr lang="en-US" sz="2000" i="1" dirty="0" smtClean="0"/>
              <a:t>Interview preparation,</a:t>
            </a:r>
          </a:p>
          <a:p>
            <a:pPr marL="457200" lvl="1" indent="0">
              <a:buNone/>
            </a:pPr>
            <a:r>
              <a:rPr lang="en-US" sz="2000" i="1" dirty="0" smtClean="0"/>
              <a:t>World of Work booklet</a:t>
            </a:r>
            <a:r>
              <a:rPr lang="en-US" sz="2000" dirty="0"/>
              <a:t>.</a:t>
            </a:r>
            <a:endParaRPr lang="en-US" sz="2000" dirty="0" smtClean="0"/>
          </a:p>
          <a:p>
            <a:pPr>
              <a:buFont typeface="Wingdings" panose="05000000000000000000" pitchFamily="2" charset="2"/>
              <a:buChar char="ü"/>
            </a:pPr>
            <a:r>
              <a:rPr lang="en-US" sz="2400" dirty="0" smtClean="0"/>
              <a:t>Work out what you want from an apprenticeship.</a:t>
            </a:r>
          </a:p>
          <a:p>
            <a:pPr>
              <a:buFont typeface="Wingdings" panose="05000000000000000000" pitchFamily="2" charset="2"/>
              <a:buChar char="ü"/>
            </a:pPr>
            <a:r>
              <a:rPr lang="en-US" sz="2400" dirty="0" smtClean="0"/>
              <a:t>Decide in which field you wish to work.</a:t>
            </a:r>
          </a:p>
          <a:p>
            <a:pPr>
              <a:buFont typeface="Wingdings" panose="05000000000000000000" pitchFamily="2" charset="2"/>
              <a:buChar char="ü"/>
            </a:pPr>
            <a:r>
              <a:rPr lang="en-US" sz="2400" dirty="0" smtClean="0"/>
              <a:t>Research – use the websites to find apprenticeships that suit your preferences.</a:t>
            </a:r>
          </a:p>
          <a:p>
            <a:pPr>
              <a:buFont typeface="Wingdings" panose="05000000000000000000" pitchFamily="2" charset="2"/>
              <a:buChar char="ü"/>
            </a:pPr>
            <a:r>
              <a:rPr lang="en-US" sz="2400" dirty="0" smtClean="0"/>
              <a:t>Decide and apply! Tailor your CV to that job.</a:t>
            </a:r>
          </a:p>
          <a:p>
            <a:endParaRPr lang="en-GB" sz="2000"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6440441" y="1142194"/>
            <a:ext cx="3657600" cy="1966766"/>
          </a:xfrm>
          <a:ln>
            <a:solidFill>
              <a:srgbClr val="FF0000"/>
            </a:solidFill>
          </a:ln>
        </p:spPr>
        <p:txBody>
          <a:bodyPr>
            <a:normAutofit/>
          </a:bodyPr>
          <a:lstStyle/>
          <a:p>
            <a:r>
              <a:rPr lang="en-GB" i="1" dirty="0" smtClean="0">
                <a:effectLst>
                  <a:outerShdw blurRad="38100" dist="38100" dir="2700000" algn="tl">
                    <a:srgbClr val="000000">
                      <a:alpha val="43137"/>
                    </a:srgbClr>
                  </a:outerShdw>
                </a:effectLst>
              </a:rPr>
              <a:t>The apprenticeship checklist:</a:t>
            </a:r>
            <a:endParaRPr lang="en-GB"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413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4657" y="300657"/>
            <a:ext cx="11227671" cy="5294600"/>
          </a:xfrm>
          <a:prstGeom prst="rect">
            <a:avLst/>
          </a:prstGeom>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9" name="Title 1"/>
          <p:cNvSpPr>
            <a:spLocks noGrp="1"/>
          </p:cNvSpPr>
          <p:nvPr>
            <p:ph type="title"/>
          </p:nvPr>
        </p:nvSpPr>
        <p:spPr>
          <a:xfrm>
            <a:off x="6577880" y="4620654"/>
            <a:ext cx="4888594" cy="1869924"/>
          </a:xfrm>
          <a:solidFill>
            <a:schemeClr val="bg1"/>
          </a:solidFill>
          <a:ln>
            <a:solidFill>
              <a:srgbClr val="FF0000"/>
            </a:solidFill>
          </a:ln>
        </p:spPr>
        <p:txBody>
          <a:bodyPr>
            <a:normAutofit fontScale="90000"/>
          </a:bodyPr>
          <a:lstStyle/>
          <a:p>
            <a:r>
              <a:rPr lang="en-GB" i="1" dirty="0" smtClean="0">
                <a:effectLst>
                  <a:outerShdw blurRad="38100" dist="38100" dir="2700000" algn="tl">
                    <a:srgbClr val="000000">
                      <a:alpha val="43137"/>
                    </a:srgbClr>
                  </a:outerShdw>
                </a:effectLst>
              </a:rPr>
              <a:t>Careers Information and Guidance on our website</a:t>
            </a:r>
            <a:endParaRPr lang="en-GB" i="1" dirty="0">
              <a:effectLst>
                <a:outerShdw blurRad="38100" dist="38100" dir="2700000" algn="tl">
                  <a:srgbClr val="000000">
                    <a:alpha val="43137"/>
                  </a:srgbClr>
                </a:outerShdw>
              </a:effectLst>
            </a:endParaRPr>
          </a:p>
        </p:txBody>
      </p:sp>
      <p:sp>
        <p:nvSpPr>
          <p:cNvPr id="2" name="Rectangle 1"/>
          <p:cNvSpPr/>
          <p:nvPr/>
        </p:nvSpPr>
        <p:spPr>
          <a:xfrm>
            <a:off x="261769" y="5924339"/>
            <a:ext cx="6096000" cy="646331"/>
          </a:xfrm>
          <a:prstGeom prst="rect">
            <a:avLst/>
          </a:prstGeom>
        </p:spPr>
        <p:txBody>
          <a:bodyPr>
            <a:spAutoFit/>
          </a:bodyPr>
          <a:lstStyle/>
          <a:p>
            <a:r>
              <a:rPr lang="en-GB" dirty="0">
                <a:hlinkClick r:id="rId5"/>
              </a:rPr>
              <a:t>https://www.st-josephs.slough.sch.uk/sixth-form/after-the-6th-form/careers</a:t>
            </a:r>
            <a:r>
              <a:rPr lang="en-GB" dirty="0" smtClean="0">
                <a:hlinkClick r:id="rId5"/>
              </a:rPr>
              <a:t>/</a:t>
            </a:r>
            <a:r>
              <a:rPr lang="en-GB" dirty="0" smtClean="0"/>
              <a:t> </a:t>
            </a:r>
            <a:endParaRPr lang="en-GB" dirty="0"/>
          </a:p>
        </p:txBody>
      </p:sp>
    </p:spTree>
    <p:extLst>
      <p:ext uri="{BB962C8B-B14F-4D97-AF65-F5344CB8AC3E}">
        <p14:creationId xmlns:p14="http://schemas.microsoft.com/office/powerpoint/2010/main" val="1939380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879120" y="3924854"/>
            <a:ext cx="10256626" cy="2325338"/>
          </a:xfrm>
          <a:prstGeom prst="rect">
            <a:avLst/>
          </a:prstGeom>
        </p:spPr>
      </p:pic>
      <p:sp>
        <p:nvSpPr>
          <p:cNvPr id="2" name="TextBox 1"/>
          <p:cNvSpPr txBox="1"/>
          <p:nvPr/>
        </p:nvSpPr>
        <p:spPr>
          <a:xfrm>
            <a:off x="862021" y="398115"/>
            <a:ext cx="9079454" cy="3231654"/>
          </a:xfrm>
          <a:prstGeom prst="rect">
            <a:avLst/>
          </a:prstGeom>
          <a:noFill/>
        </p:spPr>
        <p:txBody>
          <a:bodyPr wrap="square" rtlCol="0">
            <a:spAutoFit/>
          </a:bodyPr>
          <a:lstStyle/>
          <a:p>
            <a:r>
              <a:rPr lang="en-US" sz="3600" dirty="0" smtClean="0">
                <a:latin typeface="Comic Sans MS" panose="030F0702030302020204" pitchFamily="66" charset="0"/>
              </a:rPr>
              <a:t>Getting Ready</a:t>
            </a:r>
          </a:p>
          <a:p>
            <a:endParaRPr lang="en-US" sz="2800" dirty="0" smtClean="0">
              <a:latin typeface="Comic Sans MS" panose="030F0702030302020204" pitchFamily="66" charset="0"/>
            </a:endParaRPr>
          </a:p>
          <a:p>
            <a:r>
              <a:rPr lang="en-US" sz="2800" dirty="0" smtClean="0">
                <a:latin typeface="Comic Sans MS" panose="030F0702030302020204" pitchFamily="66" charset="0"/>
              </a:rPr>
              <a:t>Do I have all of the knowledge in order that I could possibly need?</a:t>
            </a:r>
          </a:p>
          <a:p>
            <a:endParaRPr lang="en-US" sz="2800" dirty="0">
              <a:latin typeface="Comic Sans MS" panose="030F0702030302020204" pitchFamily="66" charset="0"/>
            </a:endParaRPr>
          </a:p>
          <a:p>
            <a:r>
              <a:rPr lang="en-US" sz="2800" dirty="0" smtClean="0">
                <a:latin typeface="Comic Sans MS" panose="030F0702030302020204" pitchFamily="66" charset="0"/>
              </a:rPr>
              <a:t>What don’t I know? What should I know? This is the Diagnosis stage.</a:t>
            </a:r>
            <a:endParaRPr lang="en-GB" sz="2800" dirty="0">
              <a:latin typeface="Comic Sans MS" panose="030F0702030302020204" pitchFamily="66" charset="0"/>
            </a:endParaRPr>
          </a:p>
        </p:txBody>
      </p:sp>
    </p:spTree>
    <p:extLst>
      <p:ext uri="{BB962C8B-B14F-4D97-AF65-F5344CB8AC3E}">
        <p14:creationId xmlns:p14="http://schemas.microsoft.com/office/powerpoint/2010/main" val="649877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2423" y="368476"/>
            <a:ext cx="4419600" cy="6143625"/>
          </a:xfrm>
          <a:prstGeom prst="rect">
            <a:avLst/>
          </a:prstGeom>
          <a:ln>
            <a:solidFill>
              <a:srgbClr val="FF0000"/>
            </a:solidFill>
          </a:ln>
        </p:spPr>
      </p:pic>
      <p:pic>
        <p:nvPicPr>
          <p:cNvPr id="3" name="Picture 2"/>
          <p:cNvPicPr>
            <a:picLocks noChangeAspect="1"/>
          </p:cNvPicPr>
          <p:nvPr/>
        </p:nvPicPr>
        <p:blipFill>
          <a:blip r:embed="rId3"/>
          <a:stretch>
            <a:fillRect/>
          </a:stretch>
        </p:blipFill>
        <p:spPr>
          <a:xfrm>
            <a:off x="2237141" y="146813"/>
            <a:ext cx="5589764" cy="4914490"/>
          </a:xfrm>
          <a:prstGeom prst="rect">
            <a:avLst/>
          </a:prstGeom>
          <a:ln>
            <a:solidFill>
              <a:srgbClr val="FF0000"/>
            </a:solidFill>
          </a:ln>
        </p:spPr>
      </p:pic>
      <p:pic>
        <p:nvPicPr>
          <p:cNvPr id="4" name="Picture 3"/>
          <p:cNvPicPr>
            <a:picLocks noChangeAspect="1"/>
          </p:cNvPicPr>
          <p:nvPr/>
        </p:nvPicPr>
        <p:blipFill>
          <a:blip r:embed="rId4"/>
          <a:stretch>
            <a:fillRect/>
          </a:stretch>
        </p:blipFill>
        <p:spPr>
          <a:xfrm>
            <a:off x="5271913" y="835994"/>
            <a:ext cx="6403284" cy="5208587"/>
          </a:xfrm>
          <a:prstGeom prst="rect">
            <a:avLst/>
          </a:prstGeom>
          <a:ln>
            <a:solidFill>
              <a:srgbClr val="FF0000"/>
            </a:solidFill>
          </a:ln>
        </p:spPr>
      </p:pic>
    </p:spTree>
    <p:extLst>
      <p:ext uri="{BB962C8B-B14F-4D97-AF65-F5344CB8AC3E}">
        <p14:creationId xmlns:p14="http://schemas.microsoft.com/office/powerpoint/2010/main" val="166829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i="1" dirty="0" smtClean="0">
                <a:effectLst>
                  <a:outerShdw blurRad="38100" dist="38100" dir="2700000" algn="tl">
                    <a:srgbClr val="000000">
                      <a:alpha val="43137"/>
                    </a:srgbClr>
                  </a:outerShdw>
                </a:effectLst>
              </a:rPr>
              <a:t>Start Profile – student </a:t>
            </a:r>
            <a:endParaRPr lang="en-GB" sz="7200" b="1" i="1" dirty="0">
              <a:effectLst>
                <a:outerShdw blurRad="38100" dist="38100" dir="2700000" algn="tl">
                  <a:srgbClr val="000000">
                    <a:alpha val="43137"/>
                  </a:srgbClr>
                </a:outerShdw>
              </a:effectLs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4" name="Subtitle 3"/>
          <p:cNvSpPr>
            <a:spLocks noGrp="1"/>
          </p:cNvSpPr>
          <p:nvPr>
            <p:ph type="subTitle" idx="1"/>
          </p:nvPr>
        </p:nvSpPr>
        <p:spPr/>
        <p:txBody>
          <a:bodyPr>
            <a:normAutofit/>
          </a:bodyPr>
          <a:lstStyle/>
          <a:p>
            <a:r>
              <a:rPr lang="en-US" sz="4000" dirty="0" smtClean="0"/>
              <a:t>Getting started – please </a:t>
            </a:r>
            <a:r>
              <a:rPr lang="en-US" sz="4000" dirty="0"/>
              <a:t>watch this video </a:t>
            </a:r>
            <a:r>
              <a:rPr lang="en-US" sz="4000" dirty="0">
                <a:hlinkClick r:id="rId3"/>
              </a:rPr>
              <a:t>https://</a:t>
            </a:r>
            <a:r>
              <a:rPr lang="en-US" sz="4000" dirty="0" smtClean="0">
                <a:hlinkClick r:id="rId3"/>
              </a:rPr>
              <a:t>youtu.be/0Z9tc3ZtraA</a:t>
            </a:r>
            <a:r>
              <a:rPr lang="en-US" sz="4000" dirty="0" smtClean="0"/>
              <a:t> </a:t>
            </a:r>
            <a:endParaRPr lang="en-GB" sz="4000" dirty="0"/>
          </a:p>
        </p:txBody>
      </p:sp>
    </p:spTree>
    <p:extLst>
      <p:ext uri="{BB962C8B-B14F-4D97-AF65-F5344CB8AC3E}">
        <p14:creationId xmlns:p14="http://schemas.microsoft.com/office/powerpoint/2010/main" val="700106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i="1" dirty="0" smtClean="0">
                <a:effectLst>
                  <a:outerShdw blurRad="38100" dist="38100" dir="2700000" algn="tl">
                    <a:srgbClr val="000000">
                      <a:alpha val="43137"/>
                    </a:srgbClr>
                  </a:outerShdw>
                </a:effectLst>
              </a:rPr>
              <a:t>Register</a:t>
            </a:r>
            <a:endParaRPr lang="en-GB" sz="7200" b="1" i="1" dirty="0">
              <a:effectLst>
                <a:outerShdw blurRad="38100" dist="38100" dir="2700000" algn="tl">
                  <a:srgbClr val="000000">
                    <a:alpha val="43137"/>
                  </a:srgbClr>
                </a:outerShdw>
              </a:effectLst>
            </a:endParaRPr>
          </a:p>
        </p:txBody>
      </p:sp>
      <p:sp>
        <p:nvSpPr>
          <p:cNvPr id="4" name="Subtitle 3"/>
          <p:cNvSpPr>
            <a:spLocks noGrp="1"/>
          </p:cNvSpPr>
          <p:nvPr>
            <p:ph idx="1"/>
          </p:nvPr>
        </p:nvSpPr>
        <p:spPr/>
        <p:txBody>
          <a:bodyPr>
            <a:normAutofit/>
          </a:bodyPr>
          <a:lstStyle/>
          <a:p>
            <a:pPr marL="0" indent="0">
              <a:buNone/>
            </a:pPr>
            <a:r>
              <a:rPr lang="en-GB" sz="2000" dirty="0">
                <a:hlinkClick r:id="rId2"/>
              </a:rPr>
              <a:t>https://</a:t>
            </a:r>
            <a:r>
              <a:rPr lang="en-GB" sz="2000" dirty="0" smtClean="0">
                <a:hlinkClick r:id="rId2"/>
              </a:rPr>
              <a:t>login.startprofile.com/RegisterOne.aspx</a:t>
            </a:r>
            <a:r>
              <a:rPr lang="en-GB" sz="2000" dirty="0" smtClean="0"/>
              <a:t> use this link to register with your school email address and password (you will see ‘sign in with Microsoft at the bottom of the page).</a:t>
            </a:r>
            <a:endParaRPr lang="en-GB" sz="2000"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4"/>
          <a:stretch>
            <a:fillRect/>
          </a:stretch>
        </p:blipFill>
        <p:spPr>
          <a:xfrm>
            <a:off x="838200" y="3200400"/>
            <a:ext cx="3289820" cy="3111500"/>
          </a:xfrm>
          <a:prstGeom prst="rect">
            <a:avLst/>
          </a:prstGeom>
        </p:spPr>
      </p:pic>
      <p:sp>
        <p:nvSpPr>
          <p:cNvPr id="8" name="TextBox 7"/>
          <p:cNvSpPr txBox="1"/>
          <p:nvPr/>
        </p:nvSpPr>
        <p:spPr>
          <a:xfrm>
            <a:off x="4572000" y="3836504"/>
            <a:ext cx="6291470" cy="1200329"/>
          </a:xfrm>
          <a:prstGeom prst="rect">
            <a:avLst/>
          </a:prstGeom>
          <a:noFill/>
        </p:spPr>
        <p:txBody>
          <a:bodyPr wrap="square" rtlCol="0">
            <a:spAutoFit/>
          </a:bodyPr>
          <a:lstStyle/>
          <a:p>
            <a:r>
              <a:rPr lang="en-US" dirty="0" smtClean="0"/>
              <a:t>You will then be asked to input your:</a:t>
            </a:r>
          </a:p>
          <a:p>
            <a:endParaRPr lang="en-US" dirty="0"/>
          </a:p>
          <a:p>
            <a:pPr marL="285750" indent="-285750">
              <a:buFontTx/>
              <a:buChar char="-"/>
            </a:pPr>
            <a:r>
              <a:rPr lang="en-US" dirty="0" smtClean="0"/>
              <a:t>Postcode</a:t>
            </a:r>
          </a:p>
          <a:p>
            <a:pPr marL="285750" indent="-285750">
              <a:buFontTx/>
              <a:buChar char="-"/>
            </a:pPr>
            <a:r>
              <a:rPr lang="en-US" dirty="0" smtClean="0"/>
              <a:t>Gender</a:t>
            </a:r>
            <a:endParaRPr lang="en-GB" dirty="0"/>
          </a:p>
        </p:txBody>
      </p:sp>
    </p:spTree>
    <p:extLst>
      <p:ext uri="{BB962C8B-B14F-4D97-AF65-F5344CB8AC3E}">
        <p14:creationId xmlns:p14="http://schemas.microsoft.com/office/powerpoint/2010/main" val="502481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p:txBody>
          <a:bodyPr>
            <a:normAutofit/>
          </a:bodyPr>
          <a:lstStyle/>
          <a:p>
            <a:pPr marL="0" indent="0">
              <a:buNone/>
            </a:pPr>
            <a:r>
              <a:rPr lang="en-GB" sz="2000" dirty="0">
                <a:hlinkClick r:id="rId2"/>
              </a:rPr>
              <a:t>https://</a:t>
            </a:r>
            <a:r>
              <a:rPr lang="en-GB" sz="2000" dirty="0" smtClean="0">
                <a:hlinkClick r:id="rId2"/>
              </a:rPr>
              <a:t>login.startprofile.com/RegisterOne.aspx</a:t>
            </a:r>
            <a:r>
              <a:rPr lang="en-GB" sz="2000" dirty="0" smtClean="0"/>
              <a:t> use this link to register with your school email address and password (you will see ‘sign in with Microsoft at the bottom of the page).</a:t>
            </a:r>
            <a:endParaRPr lang="en-GB" sz="2000"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a:stretch>
            <a:fillRect/>
          </a:stretch>
        </p:blipFill>
        <p:spPr>
          <a:xfrm>
            <a:off x="371475" y="276259"/>
            <a:ext cx="11466219" cy="4000703"/>
          </a:xfrm>
          <a:prstGeom prst="rect">
            <a:avLst/>
          </a:prstGeom>
        </p:spPr>
      </p:pic>
      <p:sp>
        <p:nvSpPr>
          <p:cNvPr id="9" name="TextBox 8"/>
          <p:cNvSpPr txBox="1"/>
          <p:nvPr/>
        </p:nvSpPr>
        <p:spPr>
          <a:xfrm>
            <a:off x="354306" y="4450191"/>
            <a:ext cx="6291470" cy="369332"/>
          </a:xfrm>
          <a:prstGeom prst="rect">
            <a:avLst/>
          </a:prstGeom>
          <a:noFill/>
        </p:spPr>
        <p:txBody>
          <a:bodyPr wrap="square" rtlCol="0">
            <a:spAutoFit/>
          </a:bodyPr>
          <a:lstStyle/>
          <a:p>
            <a:r>
              <a:rPr lang="en-US" dirty="0" smtClean="0"/>
              <a:t>Then make the choice above.</a:t>
            </a:r>
            <a:endParaRPr lang="en-GB" dirty="0"/>
          </a:p>
        </p:txBody>
      </p:sp>
      <p:sp>
        <p:nvSpPr>
          <p:cNvPr id="10" name="Oval 9"/>
          <p:cNvSpPr/>
          <p:nvPr/>
        </p:nvSpPr>
        <p:spPr>
          <a:xfrm>
            <a:off x="9332843" y="1838739"/>
            <a:ext cx="1316107" cy="6559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8130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9" name="TextBox 8"/>
          <p:cNvSpPr txBox="1"/>
          <p:nvPr/>
        </p:nvSpPr>
        <p:spPr>
          <a:xfrm>
            <a:off x="354306" y="4741267"/>
            <a:ext cx="6291470" cy="369332"/>
          </a:xfrm>
          <a:prstGeom prst="rect">
            <a:avLst/>
          </a:prstGeom>
          <a:noFill/>
        </p:spPr>
        <p:txBody>
          <a:bodyPr wrap="square" rtlCol="0">
            <a:spAutoFit/>
          </a:bodyPr>
          <a:lstStyle/>
          <a:p>
            <a:r>
              <a:rPr lang="en-US" dirty="0" smtClean="0"/>
              <a:t>Then fill in the information above (except the registration code.</a:t>
            </a:r>
            <a:endParaRPr lang="en-GB" dirty="0"/>
          </a:p>
        </p:txBody>
      </p:sp>
      <p:pic>
        <p:nvPicPr>
          <p:cNvPr id="3" name="Picture 2"/>
          <p:cNvPicPr>
            <a:picLocks noChangeAspect="1"/>
          </p:cNvPicPr>
          <p:nvPr/>
        </p:nvPicPr>
        <p:blipFill>
          <a:blip r:embed="rId3"/>
          <a:stretch>
            <a:fillRect/>
          </a:stretch>
        </p:blipFill>
        <p:spPr>
          <a:xfrm>
            <a:off x="354306" y="334916"/>
            <a:ext cx="7905111" cy="4174465"/>
          </a:xfrm>
          <a:prstGeom prst="rect">
            <a:avLst/>
          </a:prstGeom>
        </p:spPr>
      </p:pic>
      <p:sp>
        <p:nvSpPr>
          <p:cNvPr id="11" name="TextBox 10"/>
          <p:cNvSpPr txBox="1"/>
          <p:nvPr/>
        </p:nvSpPr>
        <p:spPr>
          <a:xfrm>
            <a:off x="5546224" y="2059755"/>
            <a:ext cx="6291470" cy="369332"/>
          </a:xfrm>
          <a:prstGeom prst="rect">
            <a:avLst/>
          </a:prstGeom>
          <a:noFill/>
        </p:spPr>
        <p:txBody>
          <a:bodyPr wrap="square" rtlCol="0">
            <a:spAutoFit/>
          </a:bodyPr>
          <a:lstStyle/>
          <a:p>
            <a:r>
              <a:rPr lang="en-US" dirty="0" smtClean="0"/>
              <a:t>St Joseph’s Catholic High School, SL2 5HW</a:t>
            </a:r>
            <a:endParaRPr lang="en-GB" dirty="0"/>
          </a:p>
        </p:txBody>
      </p:sp>
      <p:sp>
        <p:nvSpPr>
          <p:cNvPr id="12" name="TextBox 11"/>
          <p:cNvSpPr txBox="1"/>
          <p:nvPr/>
        </p:nvSpPr>
        <p:spPr>
          <a:xfrm>
            <a:off x="5546224" y="2890112"/>
            <a:ext cx="6291470" cy="369332"/>
          </a:xfrm>
          <a:prstGeom prst="rect">
            <a:avLst/>
          </a:prstGeom>
          <a:noFill/>
        </p:spPr>
        <p:txBody>
          <a:bodyPr wrap="square" rtlCol="0">
            <a:spAutoFit/>
          </a:bodyPr>
          <a:lstStyle/>
          <a:p>
            <a:r>
              <a:rPr lang="en-US" dirty="0" smtClean="0"/>
              <a:t>Year 12 or 13</a:t>
            </a:r>
            <a:endParaRPr lang="en-GB" dirty="0"/>
          </a:p>
        </p:txBody>
      </p:sp>
    </p:spTree>
    <p:extLst>
      <p:ext uri="{BB962C8B-B14F-4D97-AF65-F5344CB8AC3E}">
        <p14:creationId xmlns:p14="http://schemas.microsoft.com/office/powerpoint/2010/main" val="742313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6602" y="278308"/>
            <a:ext cx="9950292" cy="6294942"/>
          </a:xfrm>
          <a:prstGeom prst="rect">
            <a:avLst/>
          </a:prstGeom>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9" name="TextBox 8"/>
          <p:cNvSpPr txBox="1"/>
          <p:nvPr/>
        </p:nvSpPr>
        <p:spPr>
          <a:xfrm>
            <a:off x="8290560" y="2109968"/>
            <a:ext cx="3191376" cy="3970318"/>
          </a:xfrm>
          <a:prstGeom prst="rect">
            <a:avLst/>
          </a:prstGeom>
          <a:solidFill>
            <a:schemeClr val="bg1"/>
          </a:solidFill>
          <a:ln>
            <a:solidFill>
              <a:srgbClr val="FF0000"/>
            </a:solidFill>
          </a:ln>
        </p:spPr>
        <p:txBody>
          <a:bodyPr wrap="square" rtlCol="0">
            <a:spAutoFit/>
          </a:bodyPr>
          <a:lstStyle/>
          <a:p>
            <a:r>
              <a:rPr lang="en-US" dirty="0" smtClean="0"/>
              <a:t>You will then see key areas of your Start Profile. </a:t>
            </a:r>
          </a:p>
          <a:p>
            <a:endParaRPr lang="en-US" dirty="0"/>
          </a:p>
          <a:p>
            <a:r>
              <a:rPr lang="en-US" dirty="0" smtClean="0"/>
              <a:t>The first step is to complete your profile.</a:t>
            </a:r>
          </a:p>
          <a:p>
            <a:endParaRPr lang="en-US" dirty="0"/>
          </a:p>
          <a:p>
            <a:r>
              <a:rPr lang="en-US" dirty="0" smtClean="0"/>
              <a:t>My activities are those that you have completed.</a:t>
            </a:r>
          </a:p>
          <a:p>
            <a:endParaRPr lang="en-US" dirty="0"/>
          </a:p>
          <a:p>
            <a:r>
              <a:rPr lang="en-US" dirty="0" smtClean="0"/>
              <a:t>About me is where you input information so that Start can suggest jobs that suit your skills, qualities and preferences. Similar with ‘my likes’. </a:t>
            </a:r>
            <a:endParaRPr lang="en-GB" dirty="0"/>
          </a:p>
        </p:txBody>
      </p:sp>
      <p:cxnSp>
        <p:nvCxnSpPr>
          <p:cNvPr id="11" name="Straight Arrow Connector 10"/>
          <p:cNvCxnSpPr/>
          <p:nvPr/>
        </p:nvCxnSpPr>
        <p:spPr>
          <a:xfrm flipH="1">
            <a:off x="2164080" y="2844800"/>
            <a:ext cx="6065520" cy="22656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187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6602" y="278308"/>
            <a:ext cx="9950292" cy="6294942"/>
          </a:xfrm>
          <a:prstGeom prst="rect">
            <a:avLst/>
          </a:prstGeom>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9" name="TextBox 8"/>
          <p:cNvSpPr txBox="1"/>
          <p:nvPr/>
        </p:nvSpPr>
        <p:spPr>
          <a:xfrm>
            <a:off x="8290560" y="2109968"/>
            <a:ext cx="3191376" cy="1477328"/>
          </a:xfrm>
          <a:prstGeom prst="rect">
            <a:avLst/>
          </a:prstGeom>
          <a:solidFill>
            <a:schemeClr val="bg1"/>
          </a:solidFill>
          <a:ln>
            <a:solidFill>
              <a:srgbClr val="FF0000"/>
            </a:solidFill>
          </a:ln>
        </p:spPr>
        <p:txBody>
          <a:bodyPr wrap="square" rtlCol="0">
            <a:spAutoFit/>
          </a:bodyPr>
          <a:lstStyle/>
          <a:p>
            <a:r>
              <a:rPr lang="en-US" dirty="0" smtClean="0"/>
              <a:t>You will also see ‘my records’, this is </a:t>
            </a:r>
            <a:r>
              <a:rPr lang="en-US" dirty="0"/>
              <a:t>where </a:t>
            </a:r>
            <a:r>
              <a:rPr lang="en-US" dirty="0" smtClean="0"/>
              <a:t>you can keep </a:t>
            </a:r>
            <a:r>
              <a:rPr lang="en-US" dirty="0"/>
              <a:t>records of things you have </a:t>
            </a:r>
            <a:r>
              <a:rPr lang="en-US" dirty="0" smtClean="0"/>
              <a:t>achieved </a:t>
            </a:r>
            <a:r>
              <a:rPr lang="en-US" dirty="0"/>
              <a:t>and tasks you need to complete.</a:t>
            </a:r>
            <a:endParaRPr lang="en-GB" dirty="0"/>
          </a:p>
        </p:txBody>
      </p:sp>
      <p:cxnSp>
        <p:nvCxnSpPr>
          <p:cNvPr id="11" name="Straight Arrow Connector 10"/>
          <p:cNvCxnSpPr/>
          <p:nvPr/>
        </p:nvCxnSpPr>
        <p:spPr>
          <a:xfrm flipH="1">
            <a:off x="2164080" y="2844800"/>
            <a:ext cx="6065520" cy="22656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7409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6602" y="278308"/>
            <a:ext cx="9950292" cy="6294942"/>
          </a:xfrm>
          <a:prstGeom prst="rect">
            <a:avLst/>
          </a:prstGeom>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9" name="TextBox 8"/>
          <p:cNvSpPr txBox="1"/>
          <p:nvPr/>
        </p:nvSpPr>
        <p:spPr>
          <a:xfrm>
            <a:off x="8371390" y="5435804"/>
            <a:ext cx="3191376" cy="646331"/>
          </a:xfrm>
          <a:prstGeom prst="rect">
            <a:avLst/>
          </a:prstGeom>
          <a:solidFill>
            <a:schemeClr val="bg1"/>
          </a:solidFill>
          <a:ln>
            <a:solidFill>
              <a:srgbClr val="FF0000"/>
            </a:solidFill>
          </a:ln>
        </p:spPr>
        <p:txBody>
          <a:bodyPr wrap="square" rtlCol="0">
            <a:spAutoFit/>
          </a:bodyPr>
          <a:lstStyle/>
          <a:p>
            <a:r>
              <a:rPr lang="en-US" dirty="0" smtClean="0"/>
              <a:t>This is where Start will suggest jobs based on your profile</a:t>
            </a:r>
            <a:endParaRPr lang="en-GB" dirty="0"/>
          </a:p>
        </p:txBody>
      </p:sp>
      <p:cxnSp>
        <p:nvCxnSpPr>
          <p:cNvPr id="11" name="Straight Arrow Connector 10"/>
          <p:cNvCxnSpPr/>
          <p:nvPr/>
        </p:nvCxnSpPr>
        <p:spPr>
          <a:xfrm flipH="1" flipV="1">
            <a:off x="6257476" y="4932681"/>
            <a:ext cx="2113914" cy="921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6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6602" y="278308"/>
            <a:ext cx="9950292" cy="6294942"/>
          </a:xfrm>
          <a:prstGeom prst="rect">
            <a:avLst/>
          </a:prstGeom>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9" name="TextBox 8"/>
          <p:cNvSpPr txBox="1"/>
          <p:nvPr/>
        </p:nvSpPr>
        <p:spPr>
          <a:xfrm>
            <a:off x="8301816" y="2643670"/>
            <a:ext cx="3191376" cy="3816429"/>
          </a:xfrm>
          <a:prstGeom prst="rect">
            <a:avLst/>
          </a:prstGeom>
          <a:solidFill>
            <a:schemeClr val="bg1"/>
          </a:solidFill>
          <a:ln>
            <a:solidFill>
              <a:srgbClr val="FF0000"/>
            </a:solidFill>
          </a:ln>
        </p:spPr>
        <p:txBody>
          <a:bodyPr wrap="square" rtlCol="0">
            <a:spAutoFit/>
          </a:bodyPr>
          <a:lstStyle/>
          <a:p>
            <a:r>
              <a:rPr lang="en-US" sz="1600" dirty="0" smtClean="0"/>
              <a:t>This is where you will complete weekly activities that will take you through employability skills (such as CV writing) and activities that will help you choose potential career paths. You will learn the following modules:</a:t>
            </a:r>
          </a:p>
          <a:p>
            <a:pPr marL="285750" indent="-285750">
              <a:buFontTx/>
              <a:buChar char="-"/>
            </a:pPr>
            <a:r>
              <a:rPr lang="en-US" sz="1600" dirty="0" smtClean="0"/>
              <a:t>Exploring my future</a:t>
            </a:r>
          </a:p>
          <a:p>
            <a:pPr marL="285750" indent="-285750">
              <a:buFontTx/>
              <a:buChar char="-"/>
            </a:pPr>
            <a:r>
              <a:rPr lang="en-US" sz="1600" dirty="0" smtClean="0"/>
              <a:t>Improving my employability</a:t>
            </a:r>
          </a:p>
          <a:p>
            <a:pPr marL="285750" indent="-285750">
              <a:buFontTx/>
              <a:buChar char="-"/>
            </a:pPr>
            <a:r>
              <a:rPr lang="en-US" sz="1600" dirty="0" smtClean="0"/>
              <a:t>Making my choices</a:t>
            </a:r>
          </a:p>
          <a:p>
            <a:pPr marL="285750" indent="-285750">
              <a:buFontTx/>
              <a:buChar char="-"/>
            </a:pPr>
            <a:r>
              <a:rPr lang="en-US" sz="1600" dirty="0" smtClean="0"/>
              <a:t>Student surveys (ignore this)</a:t>
            </a:r>
          </a:p>
          <a:p>
            <a:pPr marL="285750" indent="-285750">
              <a:buFontTx/>
              <a:buChar char="-"/>
            </a:pPr>
            <a:r>
              <a:rPr lang="en-US" sz="1600" dirty="0" smtClean="0"/>
              <a:t>Home learning (set one per week to complete ahead of next Friday).</a:t>
            </a:r>
            <a:endParaRPr lang="en-US" sz="1600" dirty="0"/>
          </a:p>
          <a:p>
            <a:endParaRPr lang="en-GB" sz="1600" dirty="0"/>
          </a:p>
        </p:txBody>
      </p:sp>
      <p:cxnSp>
        <p:nvCxnSpPr>
          <p:cNvPr id="11" name="Straight Arrow Connector 10"/>
          <p:cNvCxnSpPr>
            <a:stCxn id="9" idx="1"/>
          </p:cNvCxnSpPr>
          <p:nvPr/>
        </p:nvCxnSpPr>
        <p:spPr>
          <a:xfrm flipH="1" flipV="1">
            <a:off x="6768548" y="2951931"/>
            <a:ext cx="1533268" cy="15999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372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600839" y="1934690"/>
            <a:ext cx="9727915" cy="4423942"/>
          </a:xfrm>
          <a:prstGeom prst="rect">
            <a:avLst/>
          </a:prstGeom>
        </p:spPr>
      </p:pic>
      <p:sp>
        <p:nvSpPr>
          <p:cNvPr id="5" name="TextBox 4"/>
          <p:cNvSpPr txBox="1"/>
          <p:nvPr/>
        </p:nvSpPr>
        <p:spPr>
          <a:xfrm>
            <a:off x="600839" y="452186"/>
            <a:ext cx="9079454" cy="1323439"/>
          </a:xfrm>
          <a:prstGeom prst="rect">
            <a:avLst/>
          </a:prstGeom>
          <a:noFill/>
        </p:spPr>
        <p:txBody>
          <a:bodyPr wrap="square" rtlCol="0">
            <a:spAutoFit/>
          </a:bodyPr>
          <a:lstStyle/>
          <a:p>
            <a:r>
              <a:rPr lang="en-US" sz="4000" dirty="0" smtClean="0">
                <a:latin typeface="Comic Sans MS" panose="030F0702030302020204" pitchFamily="66" charset="0"/>
              </a:rPr>
              <a:t>Practice Makes Perfect – This is the Therapy Stage.</a:t>
            </a:r>
            <a:endParaRPr lang="en-GB" sz="3200" dirty="0">
              <a:latin typeface="Comic Sans MS" panose="030F0702030302020204" pitchFamily="66" charset="0"/>
            </a:endParaRPr>
          </a:p>
        </p:txBody>
      </p:sp>
    </p:spTree>
    <p:extLst>
      <p:ext uri="{BB962C8B-B14F-4D97-AF65-F5344CB8AC3E}">
        <p14:creationId xmlns:p14="http://schemas.microsoft.com/office/powerpoint/2010/main" val="1616114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786260" y="4083212"/>
            <a:ext cx="10234603" cy="2211874"/>
          </a:xfrm>
          <a:prstGeom prst="rect">
            <a:avLst/>
          </a:prstGeom>
        </p:spPr>
      </p:pic>
      <p:sp>
        <p:nvSpPr>
          <p:cNvPr id="5" name="TextBox 4"/>
          <p:cNvSpPr txBox="1"/>
          <p:nvPr/>
        </p:nvSpPr>
        <p:spPr>
          <a:xfrm>
            <a:off x="862021" y="398115"/>
            <a:ext cx="5689386" cy="3662541"/>
          </a:xfrm>
          <a:prstGeom prst="rect">
            <a:avLst/>
          </a:prstGeom>
          <a:noFill/>
        </p:spPr>
        <p:txBody>
          <a:bodyPr wrap="square" rtlCol="0">
            <a:spAutoFit/>
          </a:bodyPr>
          <a:lstStyle/>
          <a:p>
            <a:r>
              <a:rPr lang="en-US" sz="3600" dirty="0" smtClean="0">
                <a:latin typeface="Comic Sans MS" panose="030F0702030302020204" pitchFamily="66" charset="0"/>
              </a:rPr>
              <a:t>Final Checks</a:t>
            </a:r>
          </a:p>
          <a:p>
            <a:endParaRPr lang="en-US" sz="2800" dirty="0" smtClean="0">
              <a:latin typeface="Comic Sans MS" panose="030F0702030302020204" pitchFamily="66" charset="0"/>
            </a:endParaRPr>
          </a:p>
          <a:p>
            <a:r>
              <a:rPr lang="en-US" sz="2800" dirty="0" smtClean="0">
                <a:latin typeface="Comic Sans MS" panose="030F0702030302020204" pitchFamily="66" charset="0"/>
              </a:rPr>
              <a:t>Final Exam preparation – am I being kind to myself? Is my life set up for optimal performance?</a:t>
            </a:r>
          </a:p>
          <a:p>
            <a:endParaRPr lang="en-US" sz="2800" dirty="0">
              <a:latin typeface="Comic Sans MS" panose="030F0702030302020204" pitchFamily="66" charset="0"/>
            </a:endParaRPr>
          </a:p>
          <a:p>
            <a:r>
              <a:rPr lang="en-US" sz="2800" dirty="0" smtClean="0">
                <a:latin typeface="Comic Sans MS" panose="030F0702030302020204" pitchFamily="66" charset="0"/>
              </a:rPr>
              <a:t>Think of the healthy mind platter </a:t>
            </a:r>
            <a:endParaRPr lang="en-GB" sz="2800" dirty="0">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6551407" y="1450874"/>
            <a:ext cx="4529473" cy="234632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2792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a:stretch>
            <a:fillRect/>
          </a:stretch>
        </p:blipFill>
        <p:spPr>
          <a:xfrm>
            <a:off x="734320" y="1934690"/>
            <a:ext cx="9250923" cy="4650946"/>
          </a:xfrm>
          <a:prstGeom prst="rect">
            <a:avLst/>
          </a:prstGeom>
        </p:spPr>
      </p:pic>
      <p:sp>
        <p:nvSpPr>
          <p:cNvPr id="5" name="TextBox 4"/>
          <p:cNvSpPr txBox="1"/>
          <p:nvPr/>
        </p:nvSpPr>
        <p:spPr>
          <a:xfrm>
            <a:off x="862021" y="398115"/>
            <a:ext cx="9045772" cy="1200329"/>
          </a:xfrm>
          <a:prstGeom prst="rect">
            <a:avLst/>
          </a:prstGeom>
          <a:noFill/>
        </p:spPr>
        <p:txBody>
          <a:bodyPr wrap="square" rtlCol="0">
            <a:spAutoFit/>
          </a:bodyPr>
          <a:lstStyle/>
          <a:p>
            <a:r>
              <a:rPr lang="en-US" sz="3600" dirty="0" smtClean="0">
                <a:latin typeface="Comic Sans MS" panose="030F0702030302020204" pitchFamily="66" charset="0"/>
              </a:rPr>
              <a:t>The Testing Stage – how to ensure exam-time is stress free.</a:t>
            </a:r>
            <a:endParaRPr lang="en-GB" sz="2800" dirty="0">
              <a:latin typeface="Comic Sans MS" panose="030F0702030302020204" pitchFamily="66" charset="0"/>
            </a:endParaRPr>
          </a:p>
        </p:txBody>
      </p:sp>
    </p:spTree>
    <p:extLst>
      <p:ext uri="{BB962C8B-B14F-4D97-AF65-F5344CB8AC3E}">
        <p14:creationId xmlns:p14="http://schemas.microsoft.com/office/powerpoint/2010/main" val="14310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3"/>
          <a:stretch>
            <a:fillRect/>
          </a:stretch>
        </p:blipFill>
        <p:spPr>
          <a:xfrm>
            <a:off x="560350" y="5105176"/>
            <a:ext cx="11105222" cy="1138997"/>
          </a:xfrm>
          <a:prstGeom prst="rect">
            <a:avLst/>
          </a:prstGeom>
        </p:spPr>
      </p:pic>
      <p:sp>
        <p:nvSpPr>
          <p:cNvPr id="5" name="TextBox 4"/>
          <p:cNvSpPr txBox="1"/>
          <p:nvPr/>
        </p:nvSpPr>
        <p:spPr>
          <a:xfrm>
            <a:off x="862021" y="398115"/>
            <a:ext cx="9045772" cy="3477875"/>
          </a:xfrm>
          <a:prstGeom prst="rect">
            <a:avLst/>
          </a:prstGeom>
          <a:noFill/>
        </p:spPr>
        <p:txBody>
          <a:bodyPr wrap="square" rtlCol="0">
            <a:spAutoFit/>
          </a:bodyPr>
          <a:lstStyle/>
          <a:p>
            <a:r>
              <a:rPr lang="en-US" sz="4400" dirty="0" smtClean="0">
                <a:latin typeface="Comic Sans MS" panose="030F0702030302020204" pitchFamily="66" charset="0"/>
              </a:rPr>
              <a:t>The exam is a process is not an event.</a:t>
            </a:r>
          </a:p>
          <a:p>
            <a:endParaRPr lang="en-US" sz="4400" dirty="0">
              <a:latin typeface="Comic Sans MS" panose="030F0702030302020204" pitchFamily="66" charset="0"/>
            </a:endParaRPr>
          </a:p>
          <a:p>
            <a:r>
              <a:rPr lang="en-US" sz="4400" dirty="0" smtClean="0">
                <a:latin typeface="Comic Sans MS" panose="030F0702030302020204" pitchFamily="66" charset="0"/>
              </a:rPr>
              <a:t>Start that Diagnosis, Therapy and Testing cycle all over again.</a:t>
            </a:r>
            <a:endParaRPr lang="en-GB" sz="3600" dirty="0">
              <a:latin typeface="Comic Sans MS" panose="030F0702030302020204" pitchFamily="66" charset="0"/>
            </a:endParaRPr>
          </a:p>
        </p:txBody>
      </p:sp>
    </p:spTree>
    <p:extLst>
      <p:ext uri="{BB962C8B-B14F-4D97-AF65-F5344CB8AC3E}">
        <p14:creationId xmlns:p14="http://schemas.microsoft.com/office/powerpoint/2010/main" val="3953450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18022" y="349698"/>
            <a:ext cx="7213438" cy="6208656"/>
          </a:xfrm>
          <a:prstGeom prst="rect">
            <a:avLst/>
          </a:prstGeom>
        </p:spPr>
      </p:pic>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2" name="Rectangle 1"/>
          <p:cNvSpPr/>
          <p:nvPr/>
        </p:nvSpPr>
        <p:spPr>
          <a:xfrm>
            <a:off x="8349102" y="4018444"/>
            <a:ext cx="3249244" cy="1477328"/>
          </a:xfrm>
          <a:prstGeom prst="rect">
            <a:avLst/>
          </a:prstGeom>
        </p:spPr>
        <p:txBody>
          <a:bodyPr wrap="square">
            <a:spAutoFit/>
          </a:bodyPr>
          <a:lstStyle/>
          <a:p>
            <a:r>
              <a:rPr lang="en-GB" dirty="0" smtClean="0">
                <a:hlinkClick r:id="rId5"/>
              </a:rPr>
              <a:t>https</a:t>
            </a:r>
            <a:r>
              <a:rPr lang="en-GB" dirty="0">
                <a:hlinkClick r:id="rId5"/>
              </a:rPr>
              <a:t>://</a:t>
            </a:r>
            <a:r>
              <a:rPr lang="en-GB" dirty="0" smtClean="0">
                <a:hlinkClick r:id="rId5"/>
              </a:rPr>
              <a:t>www.youtube.com/watch?v=dj-JrMjxivA</a:t>
            </a:r>
            <a:r>
              <a:rPr lang="en-GB" dirty="0" smtClean="0"/>
              <a:t> </a:t>
            </a:r>
          </a:p>
          <a:p>
            <a:endParaRPr lang="en-US" dirty="0"/>
          </a:p>
          <a:p>
            <a:r>
              <a:rPr lang="en-GB" dirty="0">
                <a:hlinkClick r:id="rId6"/>
              </a:rPr>
              <a:t>https://</a:t>
            </a:r>
            <a:r>
              <a:rPr lang="en-GB" dirty="0" smtClean="0">
                <a:hlinkClick r:id="rId6"/>
              </a:rPr>
              <a:t>careersuk.virgin-atlantic.com/apprenticeships</a:t>
            </a:r>
            <a:r>
              <a:rPr lang="en-GB" dirty="0" smtClean="0"/>
              <a:t> </a:t>
            </a:r>
            <a:endParaRPr lang="en-GB" dirty="0"/>
          </a:p>
        </p:txBody>
      </p:sp>
      <p:sp>
        <p:nvSpPr>
          <p:cNvPr id="3" name="TextBox 2"/>
          <p:cNvSpPr txBox="1"/>
          <p:nvPr/>
        </p:nvSpPr>
        <p:spPr>
          <a:xfrm>
            <a:off x="7931460" y="2069031"/>
            <a:ext cx="3132056" cy="1384995"/>
          </a:xfrm>
          <a:prstGeom prst="rect">
            <a:avLst/>
          </a:prstGeom>
          <a:noFill/>
        </p:spPr>
        <p:txBody>
          <a:bodyPr wrap="square" rtlCol="0">
            <a:spAutoFit/>
          </a:bodyPr>
          <a:lstStyle/>
          <a:p>
            <a:r>
              <a:rPr lang="en-US" sz="2800" dirty="0" smtClean="0">
                <a:latin typeface="Comic Sans MS" panose="030F0702030302020204" pitchFamily="66" charset="0"/>
              </a:rPr>
              <a:t>Why choose an apprenticeship over university?</a:t>
            </a:r>
            <a:endParaRPr lang="en-GB" sz="2800" dirty="0">
              <a:latin typeface="Comic Sans MS" panose="030F0702030302020204" pitchFamily="66" charset="0"/>
            </a:endParaRPr>
          </a:p>
        </p:txBody>
      </p:sp>
    </p:spTree>
    <p:extLst>
      <p:ext uri="{BB962C8B-B14F-4D97-AF65-F5344CB8AC3E}">
        <p14:creationId xmlns:p14="http://schemas.microsoft.com/office/powerpoint/2010/main" val="480819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1930</Words>
  <Application>Microsoft Office PowerPoint</Application>
  <PresentationFormat>Widescreen</PresentationFormat>
  <Paragraphs>225</Paragraphs>
  <Slides>48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Comic Sans MS</vt:lpstr>
      <vt:lpstr>Wingdings</vt:lpstr>
      <vt:lpstr>Office Theme</vt:lpstr>
      <vt:lpstr>What is an apprenticeship?  How does it differ from university?</vt:lpstr>
      <vt:lpstr>https://www.studential.com/university   https://www.studential.com/apprenticeships </vt:lpstr>
      <vt:lpstr>PPE Preparation PLC</vt:lpstr>
      <vt:lpstr>PowerPoint Presentation</vt:lpstr>
      <vt:lpstr>PowerPoint Presentation</vt:lpstr>
      <vt:lpstr>PowerPoint Presentation</vt:lpstr>
      <vt:lpstr>PowerPoint Presentation</vt:lpstr>
      <vt:lpstr>PowerPoint Presentation</vt:lpstr>
      <vt:lpstr>PowerPoint Presentation</vt:lpstr>
      <vt:lpstr>Workshop 6 - Apprenticeships</vt:lpstr>
      <vt:lpstr>Today’s journey:</vt:lpstr>
      <vt:lpstr>What is an apprenticeship?</vt:lpstr>
      <vt:lpstr>PowerPoint Presentation</vt:lpstr>
      <vt:lpstr>Entry Requirements – is it like sixth form or uni?</vt:lpstr>
      <vt:lpstr>PowerPoint Presentation</vt:lpstr>
      <vt:lpstr>PowerPoint Presentation</vt:lpstr>
      <vt:lpstr>PowerPoint Presentation</vt:lpstr>
      <vt:lpstr>Who are apprenticeships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apprenticeships are available?</vt:lpstr>
      <vt:lpstr>What type of apprenticeships are available?</vt:lpstr>
      <vt:lpstr>Doing your research</vt:lpstr>
      <vt:lpstr>How to apply?</vt:lpstr>
      <vt:lpstr>PowerPoint Presentation</vt:lpstr>
      <vt:lpstr>PowerPoint Presentation</vt:lpstr>
      <vt:lpstr>PowerPoint Presentation</vt:lpstr>
      <vt:lpstr>A guide for parents</vt:lpstr>
      <vt:lpstr>When do I apply?</vt:lpstr>
      <vt:lpstr>PowerPoint Presentation</vt:lpstr>
      <vt:lpstr>A day in the life of an IBM apprentice</vt:lpstr>
      <vt:lpstr>The apprenticeship checklist:</vt:lpstr>
      <vt:lpstr>Careers Information and Guidance on our website</vt:lpstr>
      <vt:lpstr>PowerPoint Presentation</vt:lpstr>
      <vt:lpstr>Start Profile – student </vt:lpstr>
      <vt:lpstr>Register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Clark</dc:creator>
  <cp:lastModifiedBy>G Clark</cp:lastModifiedBy>
  <cp:revision>38</cp:revision>
  <dcterms:created xsi:type="dcterms:W3CDTF">2020-04-27T10:42:57Z</dcterms:created>
  <dcterms:modified xsi:type="dcterms:W3CDTF">2020-12-02T11:08:53Z</dcterms:modified>
</cp:coreProperties>
</file>