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1"/>
  </p:notesMasterIdLst>
  <p:sldIdLst>
    <p:sldId id="263" r:id="rId2"/>
    <p:sldId id="278" r:id="rId3"/>
    <p:sldId id="258" r:id="rId4"/>
    <p:sldId id="259" r:id="rId5"/>
    <p:sldId id="260" r:id="rId6"/>
    <p:sldId id="261" r:id="rId7"/>
    <p:sldId id="262" r:id="rId8"/>
    <p:sldId id="257" r:id="rId9"/>
    <p:sldId id="264" r:id="rId10"/>
    <p:sldId id="265" r:id="rId11"/>
    <p:sldId id="266" r:id="rId12"/>
    <p:sldId id="267" r:id="rId13"/>
    <p:sldId id="268" r:id="rId14"/>
    <p:sldId id="269" r:id="rId15"/>
    <p:sldId id="274"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66068" autoAdjust="0"/>
  </p:normalViewPr>
  <p:slideViewPr>
    <p:cSldViewPr snapToGrid="0">
      <p:cViewPr varScale="1">
        <p:scale>
          <a:sx n="58" d="100"/>
          <a:sy n="58" d="100"/>
        </p:scale>
        <p:origin x="146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ECB49-0AD0-4D55-96E5-9FAD0442CC22}" type="datetimeFigureOut">
              <a:rPr lang="en-GB" smtClean="0"/>
              <a:t>03/02/2021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02CF4-54B6-42A8-91B2-5817CF6E50B7}" type="slidenum">
              <a:rPr lang="en-GB" smtClean="0"/>
              <a:t>‹#›</a:t>
            </a:fld>
            <a:endParaRPr lang="en-GB"/>
          </a:p>
        </p:txBody>
      </p:sp>
    </p:spTree>
    <p:extLst>
      <p:ext uri="{BB962C8B-B14F-4D97-AF65-F5344CB8AC3E}">
        <p14:creationId xmlns:p14="http://schemas.microsoft.com/office/powerpoint/2010/main" val="367006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993E76-74CD-460F-8ABF-5F54E83F7FB1}"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CB9F2-D2FE-4BB3-B516-2C6BFEF9C5D8}" type="slidenum">
              <a:rPr lang="en-GB" smtClean="0"/>
              <a:t>‹#›</a:t>
            </a:fld>
            <a:endParaRPr lang="en-GB"/>
          </a:p>
        </p:txBody>
      </p:sp>
    </p:spTree>
    <p:extLst>
      <p:ext uri="{BB962C8B-B14F-4D97-AF65-F5344CB8AC3E}">
        <p14:creationId xmlns:p14="http://schemas.microsoft.com/office/powerpoint/2010/main" val="370495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93E76-74CD-460F-8ABF-5F54E83F7FB1}"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CB9F2-D2FE-4BB3-B516-2C6BFEF9C5D8}" type="slidenum">
              <a:rPr lang="en-GB" smtClean="0"/>
              <a:t>‹#›</a:t>
            </a:fld>
            <a:endParaRPr lang="en-GB"/>
          </a:p>
        </p:txBody>
      </p:sp>
    </p:spTree>
    <p:extLst>
      <p:ext uri="{BB962C8B-B14F-4D97-AF65-F5344CB8AC3E}">
        <p14:creationId xmlns:p14="http://schemas.microsoft.com/office/powerpoint/2010/main" val="304856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93E76-74CD-460F-8ABF-5F54E83F7FB1}"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CB9F2-D2FE-4BB3-B516-2C6BFEF9C5D8}"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84741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93E76-74CD-460F-8ABF-5F54E83F7FB1}"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CB9F2-D2FE-4BB3-B516-2C6BFEF9C5D8}" type="slidenum">
              <a:rPr lang="en-GB" smtClean="0"/>
              <a:t>‹#›</a:t>
            </a:fld>
            <a:endParaRPr lang="en-GB"/>
          </a:p>
        </p:txBody>
      </p:sp>
    </p:spTree>
    <p:extLst>
      <p:ext uri="{BB962C8B-B14F-4D97-AF65-F5344CB8AC3E}">
        <p14:creationId xmlns:p14="http://schemas.microsoft.com/office/powerpoint/2010/main" val="733395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93E76-74CD-460F-8ABF-5F54E83F7FB1}"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CB9F2-D2FE-4BB3-B516-2C6BFEF9C5D8}"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8581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93E76-74CD-460F-8ABF-5F54E83F7FB1}"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CB9F2-D2FE-4BB3-B516-2C6BFEF9C5D8}" type="slidenum">
              <a:rPr lang="en-GB" smtClean="0"/>
              <a:t>‹#›</a:t>
            </a:fld>
            <a:endParaRPr lang="en-GB"/>
          </a:p>
        </p:txBody>
      </p:sp>
    </p:spTree>
    <p:extLst>
      <p:ext uri="{BB962C8B-B14F-4D97-AF65-F5344CB8AC3E}">
        <p14:creationId xmlns:p14="http://schemas.microsoft.com/office/powerpoint/2010/main" val="3240530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993E76-74CD-460F-8ABF-5F54E83F7FB1}"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CB9F2-D2FE-4BB3-B516-2C6BFEF9C5D8}" type="slidenum">
              <a:rPr lang="en-GB" smtClean="0"/>
              <a:t>‹#›</a:t>
            </a:fld>
            <a:endParaRPr lang="en-GB"/>
          </a:p>
        </p:txBody>
      </p:sp>
    </p:spTree>
    <p:extLst>
      <p:ext uri="{BB962C8B-B14F-4D97-AF65-F5344CB8AC3E}">
        <p14:creationId xmlns:p14="http://schemas.microsoft.com/office/powerpoint/2010/main" val="382819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993E76-74CD-460F-8ABF-5F54E83F7FB1}"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CB9F2-D2FE-4BB3-B516-2C6BFEF9C5D8}" type="slidenum">
              <a:rPr lang="en-GB" smtClean="0"/>
              <a:t>‹#›</a:t>
            </a:fld>
            <a:endParaRPr lang="en-GB"/>
          </a:p>
        </p:txBody>
      </p:sp>
    </p:spTree>
    <p:extLst>
      <p:ext uri="{BB962C8B-B14F-4D97-AF65-F5344CB8AC3E}">
        <p14:creationId xmlns:p14="http://schemas.microsoft.com/office/powerpoint/2010/main" val="291491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993E76-74CD-460F-8ABF-5F54E83F7FB1}"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CB9F2-D2FE-4BB3-B516-2C6BFEF9C5D8}" type="slidenum">
              <a:rPr lang="en-GB" smtClean="0"/>
              <a:t>‹#›</a:t>
            </a:fld>
            <a:endParaRPr lang="en-GB"/>
          </a:p>
        </p:txBody>
      </p:sp>
    </p:spTree>
    <p:extLst>
      <p:ext uri="{BB962C8B-B14F-4D97-AF65-F5344CB8AC3E}">
        <p14:creationId xmlns:p14="http://schemas.microsoft.com/office/powerpoint/2010/main" val="376427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93E76-74CD-460F-8ABF-5F54E83F7FB1}"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CB9F2-D2FE-4BB3-B516-2C6BFEF9C5D8}" type="slidenum">
              <a:rPr lang="en-GB" smtClean="0"/>
              <a:t>‹#›</a:t>
            </a:fld>
            <a:endParaRPr lang="en-GB"/>
          </a:p>
        </p:txBody>
      </p:sp>
    </p:spTree>
    <p:extLst>
      <p:ext uri="{BB962C8B-B14F-4D97-AF65-F5344CB8AC3E}">
        <p14:creationId xmlns:p14="http://schemas.microsoft.com/office/powerpoint/2010/main" val="364424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993E76-74CD-460F-8ABF-5F54E83F7FB1}"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5CB9F2-D2FE-4BB3-B516-2C6BFEF9C5D8}" type="slidenum">
              <a:rPr lang="en-GB" smtClean="0"/>
              <a:t>‹#›</a:t>
            </a:fld>
            <a:endParaRPr lang="en-GB"/>
          </a:p>
        </p:txBody>
      </p:sp>
    </p:spTree>
    <p:extLst>
      <p:ext uri="{BB962C8B-B14F-4D97-AF65-F5344CB8AC3E}">
        <p14:creationId xmlns:p14="http://schemas.microsoft.com/office/powerpoint/2010/main" val="1596973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993E76-74CD-460F-8ABF-5F54E83F7FB1}" type="datetimeFigureOut">
              <a:rPr lang="en-GB" smtClean="0"/>
              <a:t>03/02/2021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5CB9F2-D2FE-4BB3-B516-2C6BFEF9C5D8}" type="slidenum">
              <a:rPr lang="en-GB" smtClean="0"/>
              <a:t>‹#›</a:t>
            </a:fld>
            <a:endParaRPr lang="en-GB"/>
          </a:p>
        </p:txBody>
      </p:sp>
    </p:spTree>
    <p:extLst>
      <p:ext uri="{BB962C8B-B14F-4D97-AF65-F5344CB8AC3E}">
        <p14:creationId xmlns:p14="http://schemas.microsoft.com/office/powerpoint/2010/main" val="32709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993E76-74CD-460F-8ABF-5F54E83F7FB1}" type="datetimeFigureOut">
              <a:rPr lang="en-GB" smtClean="0"/>
              <a:t>03/02/2021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5CB9F2-D2FE-4BB3-B516-2C6BFEF9C5D8}" type="slidenum">
              <a:rPr lang="en-GB" smtClean="0"/>
              <a:t>‹#›</a:t>
            </a:fld>
            <a:endParaRPr lang="en-GB"/>
          </a:p>
        </p:txBody>
      </p:sp>
    </p:spTree>
    <p:extLst>
      <p:ext uri="{BB962C8B-B14F-4D97-AF65-F5344CB8AC3E}">
        <p14:creationId xmlns:p14="http://schemas.microsoft.com/office/powerpoint/2010/main" val="38505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93E76-74CD-460F-8ABF-5F54E83F7FB1}" type="datetimeFigureOut">
              <a:rPr lang="en-GB" smtClean="0"/>
              <a:t>03/02/2021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5CB9F2-D2FE-4BB3-B516-2C6BFEF9C5D8}" type="slidenum">
              <a:rPr lang="en-GB" smtClean="0"/>
              <a:t>‹#›</a:t>
            </a:fld>
            <a:endParaRPr lang="en-GB"/>
          </a:p>
        </p:txBody>
      </p:sp>
    </p:spTree>
    <p:extLst>
      <p:ext uri="{BB962C8B-B14F-4D97-AF65-F5344CB8AC3E}">
        <p14:creationId xmlns:p14="http://schemas.microsoft.com/office/powerpoint/2010/main" val="237758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993E76-74CD-460F-8ABF-5F54E83F7FB1}"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5CB9F2-D2FE-4BB3-B516-2C6BFEF9C5D8}" type="slidenum">
              <a:rPr lang="en-GB" smtClean="0"/>
              <a:t>‹#›</a:t>
            </a:fld>
            <a:endParaRPr lang="en-GB"/>
          </a:p>
        </p:txBody>
      </p:sp>
    </p:spTree>
    <p:extLst>
      <p:ext uri="{BB962C8B-B14F-4D97-AF65-F5344CB8AC3E}">
        <p14:creationId xmlns:p14="http://schemas.microsoft.com/office/powerpoint/2010/main" val="328099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993E76-74CD-460F-8ABF-5F54E83F7FB1}"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5CB9F2-D2FE-4BB3-B516-2C6BFEF9C5D8}" type="slidenum">
              <a:rPr lang="en-GB" smtClean="0"/>
              <a:t>‹#›</a:t>
            </a:fld>
            <a:endParaRPr lang="en-GB"/>
          </a:p>
        </p:txBody>
      </p:sp>
    </p:spTree>
    <p:extLst>
      <p:ext uri="{BB962C8B-B14F-4D97-AF65-F5344CB8AC3E}">
        <p14:creationId xmlns:p14="http://schemas.microsoft.com/office/powerpoint/2010/main" val="1418523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993E76-74CD-460F-8ABF-5F54E83F7FB1}" type="datetimeFigureOut">
              <a:rPr lang="en-GB" smtClean="0"/>
              <a:t>03/02/2021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E5CB9F2-D2FE-4BB3-B516-2C6BFEF9C5D8}" type="slidenum">
              <a:rPr lang="en-GB" smtClean="0"/>
              <a:t>‹#›</a:t>
            </a:fld>
            <a:endParaRPr lang="en-GB"/>
          </a:p>
        </p:txBody>
      </p:sp>
    </p:spTree>
    <p:extLst>
      <p:ext uri="{BB962C8B-B14F-4D97-AF65-F5344CB8AC3E}">
        <p14:creationId xmlns:p14="http://schemas.microsoft.com/office/powerpoint/2010/main" val="7526952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ucas.com/students"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b="1" dirty="0" smtClean="0"/>
              <a:t>The UCAS Hub</a:t>
            </a:r>
            <a:br>
              <a:rPr lang="en-GB" sz="5400" b="1" dirty="0" smtClean="0"/>
            </a:br>
            <a:r>
              <a:rPr lang="en-GB" sz="5400" b="1" dirty="0"/>
              <a:t/>
            </a:r>
            <a:br>
              <a:rPr lang="en-GB" sz="5400" b="1" dirty="0"/>
            </a:br>
            <a:endParaRPr lang="en-GB" sz="5400" dirty="0"/>
          </a:p>
        </p:txBody>
      </p:sp>
      <p:sp>
        <p:nvSpPr>
          <p:cNvPr id="3" name="Content Placeholder 2"/>
          <p:cNvSpPr>
            <a:spLocks noGrp="1"/>
          </p:cNvSpPr>
          <p:nvPr>
            <p:ph idx="1"/>
          </p:nvPr>
        </p:nvSpPr>
        <p:spPr>
          <a:xfrm>
            <a:off x="677334" y="1930400"/>
            <a:ext cx="8596668" cy="3880773"/>
          </a:xfrm>
        </p:spPr>
        <p:txBody>
          <a:bodyPr>
            <a:normAutofit fontScale="85000" lnSpcReduction="20000"/>
          </a:bodyPr>
          <a:lstStyle/>
          <a:p>
            <a:pPr marL="0" indent="0">
              <a:buNone/>
            </a:pPr>
            <a:r>
              <a:rPr lang="en-US" sz="2800" dirty="0"/>
              <a:t>Search </a:t>
            </a:r>
            <a:r>
              <a:rPr lang="en-US" sz="2800" dirty="0" smtClean="0"/>
              <a:t>for:</a:t>
            </a:r>
          </a:p>
          <a:p>
            <a:pPr marL="0" indent="0">
              <a:buNone/>
            </a:pPr>
            <a:endParaRPr lang="en-US" sz="2800" dirty="0" smtClean="0"/>
          </a:p>
          <a:p>
            <a:pPr>
              <a:buFont typeface="Wingdings" panose="05000000000000000000" pitchFamily="2" charset="2"/>
              <a:buChar char="ü"/>
            </a:pPr>
            <a:r>
              <a:rPr lang="en-US" sz="2800" dirty="0" smtClean="0"/>
              <a:t>universities</a:t>
            </a:r>
            <a:r>
              <a:rPr lang="en-US" sz="2800" dirty="0"/>
              <a:t>, </a:t>
            </a:r>
            <a:endParaRPr lang="en-US" sz="2800" dirty="0" smtClean="0"/>
          </a:p>
          <a:p>
            <a:pPr>
              <a:buFont typeface="Wingdings" panose="05000000000000000000" pitchFamily="2" charset="2"/>
              <a:buChar char="ü"/>
            </a:pPr>
            <a:r>
              <a:rPr lang="en-US" sz="2800" dirty="0" smtClean="0"/>
              <a:t>colleges</a:t>
            </a:r>
            <a:r>
              <a:rPr lang="en-US" sz="2800" dirty="0"/>
              <a:t>, </a:t>
            </a:r>
            <a:endParaRPr lang="en-US" sz="2800" dirty="0" smtClean="0"/>
          </a:p>
          <a:p>
            <a:pPr>
              <a:buFont typeface="Wingdings" panose="05000000000000000000" pitchFamily="2" charset="2"/>
              <a:buChar char="ü"/>
            </a:pPr>
            <a:r>
              <a:rPr lang="en-US" sz="2800" dirty="0" smtClean="0"/>
              <a:t>courses</a:t>
            </a:r>
            <a:r>
              <a:rPr lang="en-US" sz="2800" dirty="0"/>
              <a:t>, </a:t>
            </a:r>
            <a:endParaRPr lang="en-US" sz="2800" dirty="0" smtClean="0"/>
          </a:p>
          <a:p>
            <a:pPr>
              <a:buFont typeface="Wingdings" panose="05000000000000000000" pitchFamily="2" charset="2"/>
              <a:buChar char="ü"/>
            </a:pPr>
            <a:r>
              <a:rPr lang="en-US" sz="2800" dirty="0" smtClean="0"/>
              <a:t>apprenticeships</a:t>
            </a:r>
            <a:r>
              <a:rPr lang="en-US" sz="2800" dirty="0"/>
              <a:t>, </a:t>
            </a:r>
          </a:p>
          <a:p>
            <a:pPr>
              <a:buFont typeface="Wingdings" panose="05000000000000000000" pitchFamily="2" charset="2"/>
              <a:buChar char="ü"/>
            </a:pPr>
            <a:r>
              <a:rPr lang="en-US" sz="2800" dirty="0" smtClean="0"/>
              <a:t>open </a:t>
            </a:r>
            <a:r>
              <a:rPr lang="en-US" sz="2800" dirty="0"/>
              <a:t>days, </a:t>
            </a:r>
            <a:endParaRPr lang="en-US" sz="2800" dirty="0" smtClean="0"/>
          </a:p>
          <a:p>
            <a:pPr>
              <a:buFont typeface="Wingdings" panose="05000000000000000000" pitchFamily="2" charset="2"/>
              <a:buChar char="ü"/>
            </a:pPr>
            <a:r>
              <a:rPr lang="en-US" sz="2800" dirty="0" smtClean="0"/>
              <a:t>calculate </a:t>
            </a:r>
            <a:r>
              <a:rPr lang="en-US" sz="2800" dirty="0"/>
              <a:t>your UCAS Tariff points, </a:t>
            </a:r>
            <a:endParaRPr lang="en-US" sz="2800" dirty="0" smtClean="0"/>
          </a:p>
          <a:p>
            <a:pPr>
              <a:buFont typeface="Wingdings" panose="05000000000000000000" pitchFamily="2" charset="2"/>
              <a:buChar char="ü"/>
            </a:pPr>
            <a:r>
              <a:rPr lang="en-US" sz="2800" dirty="0" smtClean="0"/>
              <a:t>start </a:t>
            </a:r>
            <a:r>
              <a:rPr lang="en-US" sz="2800" dirty="0"/>
              <a:t>writing your personal </a:t>
            </a:r>
            <a:r>
              <a:rPr lang="en-US" sz="2800" dirty="0" smtClean="0"/>
              <a:t>statement</a:t>
            </a:r>
            <a:endParaRPr lang="en-US" sz="2800" dirty="0"/>
          </a:p>
        </p:txBody>
      </p:sp>
      <p:sp>
        <p:nvSpPr>
          <p:cNvPr id="4" name="TextBox 3"/>
          <p:cNvSpPr txBox="1"/>
          <p:nvPr/>
        </p:nvSpPr>
        <p:spPr>
          <a:xfrm>
            <a:off x="9274002" y="360740"/>
            <a:ext cx="2633219" cy="6186309"/>
          </a:xfrm>
          <a:prstGeom prst="rect">
            <a:avLst/>
          </a:prstGeom>
          <a:solidFill>
            <a:schemeClr val="bg1"/>
          </a:solidFill>
          <a:ln>
            <a:solidFill>
              <a:srgbClr val="FF0000"/>
            </a:solidFill>
          </a:ln>
        </p:spPr>
        <p:txBody>
          <a:bodyPr wrap="square" rtlCol="0">
            <a:spAutoFit/>
          </a:bodyPr>
          <a:lstStyle/>
          <a:p>
            <a:r>
              <a:rPr lang="en-GB" b="1" i="1" u="sng" dirty="0" smtClean="0"/>
              <a:t>Learning objectives:</a:t>
            </a:r>
          </a:p>
          <a:p>
            <a:endParaRPr lang="en-GB" b="1" i="1" u="sng" dirty="0"/>
          </a:p>
          <a:p>
            <a:r>
              <a:rPr lang="en-GB" dirty="0" smtClean="0"/>
              <a:t>To create a UCAS Hub account.</a:t>
            </a:r>
          </a:p>
          <a:p>
            <a:endParaRPr lang="en-GB" dirty="0"/>
          </a:p>
          <a:p>
            <a:r>
              <a:rPr lang="en-GB" dirty="0" smtClean="0"/>
              <a:t>To use the UCAS Hub account to guide choices regarding university and apprenticeship applications.</a:t>
            </a:r>
          </a:p>
          <a:p>
            <a:endParaRPr lang="en-GB" dirty="0"/>
          </a:p>
          <a:p>
            <a:r>
              <a:rPr lang="en-GB" dirty="0" smtClean="0"/>
              <a:t>To add great value to your UCAS application by searching for taster course and exhibition options.</a:t>
            </a:r>
          </a:p>
          <a:p>
            <a:endParaRPr lang="en-GB" dirty="0"/>
          </a:p>
          <a:p>
            <a:r>
              <a:rPr lang="en-GB" dirty="0" smtClean="0"/>
              <a:t>To complete the activities in your UCAS booklet to finalise your UCAS application.</a:t>
            </a:r>
          </a:p>
        </p:txBody>
      </p:sp>
    </p:spTree>
    <p:extLst>
      <p:ext uri="{BB962C8B-B14F-4D97-AF65-F5344CB8AC3E}">
        <p14:creationId xmlns:p14="http://schemas.microsoft.com/office/powerpoint/2010/main" val="3960798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7088" y="1864640"/>
            <a:ext cx="5647655" cy="4291328"/>
          </a:xfrm>
          <a:prstGeom prst="rect">
            <a:avLst/>
          </a:prstGeom>
        </p:spPr>
      </p:pic>
      <p:sp>
        <p:nvSpPr>
          <p:cNvPr id="3" name="Title 2"/>
          <p:cNvSpPr txBox="1">
            <a:spLocks/>
          </p:cNvSpPr>
          <p:nvPr/>
        </p:nvSpPr>
        <p:spPr>
          <a:xfrm>
            <a:off x="677334" y="609600"/>
            <a:ext cx="8596668" cy="132080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dirty="0" smtClean="0"/>
              <a:t>Select the year you wish to apply – at this stage, you are all undergraduate including those who wish to search for apprenticeships.</a:t>
            </a:r>
            <a:endParaRPr lang="en-GB" sz="2000" dirty="0"/>
          </a:p>
        </p:txBody>
      </p:sp>
      <p:sp>
        <p:nvSpPr>
          <p:cNvPr id="4" name="TextBox 3"/>
          <p:cNvSpPr txBox="1"/>
          <p:nvPr/>
        </p:nvSpPr>
        <p:spPr>
          <a:xfrm>
            <a:off x="9274002" y="360740"/>
            <a:ext cx="2633219" cy="6186309"/>
          </a:xfrm>
          <a:prstGeom prst="rect">
            <a:avLst/>
          </a:prstGeom>
          <a:solidFill>
            <a:schemeClr val="bg1"/>
          </a:solidFill>
          <a:ln>
            <a:solidFill>
              <a:srgbClr val="FF0000"/>
            </a:solidFill>
          </a:ln>
        </p:spPr>
        <p:txBody>
          <a:bodyPr wrap="square" rtlCol="0">
            <a:spAutoFit/>
          </a:bodyPr>
          <a:lstStyle/>
          <a:p>
            <a:r>
              <a:rPr lang="en-GB" b="1" i="1" u="sng" dirty="0" smtClean="0"/>
              <a:t>Learning objectives:</a:t>
            </a:r>
          </a:p>
          <a:p>
            <a:endParaRPr lang="en-GB" b="1" i="1" u="sng" dirty="0"/>
          </a:p>
          <a:p>
            <a:r>
              <a:rPr lang="en-GB" dirty="0" smtClean="0"/>
              <a:t>To create a UCAS Hub account.</a:t>
            </a:r>
          </a:p>
          <a:p>
            <a:endParaRPr lang="en-GB" dirty="0"/>
          </a:p>
          <a:p>
            <a:r>
              <a:rPr lang="en-GB" dirty="0" smtClean="0"/>
              <a:t>To use the UCAS Hub account to guide choices regarding university and apprenticeship applications.</a:t>
            </a:r>
          </a:p>
          <a:p>
            <a:endParaRPr lang="en-GB" dirty="0"/>
          </a:p>
          <a:p>
            <a:r>
              <a:rPr lang="en-GB" dirty="0" smtClean="0"/>
              <a:t>To add great value to your UCAS application by searching for taster course and exhibition options.</a:t>
            </a:r>
          </a:p>
          <a:p>
            <a:endParaRPr lang="en-GB" dirty="0"/>
          </a:p>
          <a:p>
            <a:r>
              <a:rPr lang="en-GB" dirty="0" smtClean="0"/>
              <a:t>To complete the activities in your UCAS booklet to finalise your UCAS application.</a:t>
            </a:r>
          </a:p>
        </p:txBody>
      </p:sp>
    </p:spTree>
    <p:extLst>
      <p:ext uri="{BB962C8B-B14F-4D97-AF65-F5344CB8AC3E}">
        <p14:creationId xmlns:p14="http://schemas.microsoft.com/office/powerpoint/2010/main" val="3286562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3400" y="2817924"/>
            <a:ext cx="7876937" cy="2926054"/>
          </a:xfrm>
          <a:prstGeom prst="rect">
            <a:avLst/>
          </a:prstGeom>
        </p:spPr>
      </p:pic>
      <p:sp>
        <p:nvSpPr>
          <p:cNvPr id="3" name="TextBox 2"/>
          <p:cNvSpPr txBox="1"/>
          <p:nvPr/>
        </p:nvSpPr>
        <p:spPr>
          <a:xfrm>
            <a:off x="1532586" y="894282"/>
            <a:ext cx="5786116" cy="1477328"/>
          </a:xfrm>
          <a:prstGeom prst="rect">
            <a:avLst/>
          </a:prstGeom>
          <a:solidFill>
            <a:schemeClr val="bg1"/>
          </a:solidFill>
          <a:ln>
            <a:solidFill>
              <a:srgbClr val="FF0000"/>
            </a:solidFill>
          </a:ln>
        </p:spPr>
        <p:txBody>
          <a:bodyPr wrap="square" rtlCol="0">
            <a:spAutoFit/>
          </a:bodyPr>
          <a:lstStyle/>
          <a:p>
            <a:r>
              <a:rPr lang="en-GB" dirty="0" smtClean="0"/>
              <a:t>UCAS is a great tool for finding the ideal apprenticeship opportunity for you – even if you are not applying to university – you should use UCAS hub to find apprenticeships linked to your goals and interests (it is the best tool out there).</a:t>
            </a:r>
            <a:endParaRPr lang="en-GB" dirty="0"/>
          </a:p>
        </p:txBody>
      </p:sp>
      <p:sp>
        <p:nvSpPr>
          <p:cNvPr id="4" name="TextBox 3"/>
          <p:cNvSpPr txBox="1"/>
          <p:nvPr/>
        </p:nvSpPr>
        <p:spPr>
          <a:xfrm>
            <a:off x="7473247" y="3686851"/>
            <a:ext cx="4474693" cy="2862322"/>
          </a:xfrm>
          <a:prstGeom prst="rect">
            <a:avLst/>
          </a:prstGeom>
          <a:solidFill>
            <a:schemeClr val="bg1"/>
          </a:solidFill>
          <a:ln>
            <a:solidFill>
              <a:srgbClr val="0070C0"/>
            </a:solidFill>
          </a:ln>
        </p:spPr>
        <p:txBody>
          <a:bodyPr wrap="square" rtlCol="0">
            <a:spAutoFit/>
          </a:bodyPr>
          <a:lstStyle/>
          <a:p>
            <a:r>
              <a:rPr lang="en-US" dirty="0" smtClean="0"/>
              <a:t>All courses at conservatoires (for music, drama and dance) have a strong vocational, performance orientation, and course structures are reflective of the industry. This means graduates from conservatoires will be accustomed to the ways of working, hours, and expectations of the industry they are going to work in, as they will have </a:t>
            </a:r>
            <a:r>
              <a:rPr lang="en-US" dirty="0" err="1" smtClean="0"/>
              <a:t>practised</a:t>
            </a:r>
            <a:r>
              <a:rPr lang="en-US" dirty="0" smtClean="0"/>
              <a:t> this throughout their course.</a:t>
            </a:r>
            <a:endParaRPr lang="en-GB" dirty="0"/>
          </a:p>
        </p:txBody>
      </p:sp>
    </p:spTree>
    <p:extLst>
      <p:ext uri="{BB962C8B-B14F-4D97-AF65-F5344CB8AC3E}">
        <p14:creationId xmlns:p14="http://schemas.microsoft.com/office/powerpoint/2010/main" val="85059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9535" y="1777285"/>
            <a:ext cx="5869649" cy="3257080"/>
          </a:xfrm>
          <a:prstGeom prst="rect">
            <a:avLst/>
          </a:prstGeom>
        </p:spPr>
      </p:pic>
      <p:sp>
        <p:nvSpPr>
          <p:cNvPr id="3" name="Title 2"/>
          <p:cNvSpPr txBox="1">
            <a:spLocks/>
          </p:cNvSpPr>
          <p:nvPr/>
        </p:nvSpPr>
        <p:spPr>
          <a:xfrm>
            <a:off x="677334" y="609600"/>
            <a:ext cx="8596668" cy="132080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dirty="0" smtClean="0"/>
              <a:t>Type in your postcode.</a:t>
            </a:r>
            <a:endParaRPr lang="en-GB" sz="2000" dirty="0"/>
          </a:p>
        </p:txBody>
      </p:sp>
      <p:sp>
        <p:nvSpPr>
          <p:cNvPr id="4" name="TextBox 3"/>
          <p:cNvSpPr txBox="1"/>
          <p:nvPr/>
        </p:nvSpPr>
        <p:spPr>
          <a:xfrm>
            <a:off x="9274002" y="360740"/>
            <a:ext cx="2633219" cy="6186309"/>
          </a:xfrm>
          <a:prstGeom prst="rect">
            <a:avLst/>
          </a:prstGeom>
          <a:solidFill>
            <a:schemeClr val="bg1"/>
          </a:solidFill>
          <a:ln>
            <a:solidFill>
              <a:srgbClr val="FF0000"/>
            </a:solidFill>
          </a:ln>
        </p:spPr>
        <p:txBody>
          <a:bodyPr wrap="square" rtlCol="0">
            <a:spAutoFit/>
          </a:bodyPr>
          <a:lstStyle/>
          <a:p>
            <a:r>
              <a:rPr lang="en-GB" b="1" i="1" u="sng" dirty="0" smtClean="0"/>
              <a:t>Learning objectives:</a:t>
            </a:r>
          </a:p>
          <a:p>
            <a:endParaRPr lang="en-GB" b="1" i="1" u="sng" dirty="0"/>
          </a:p>
          <a:p>
            <a:r>
              <a:rPr lang="en-GB" dirty="0" smtClean="0"/>
              <a:t>To create a UCAS Hub account.</a:t>
            </a:r>
          </a:p>
          <a:p>
            <a:endParaRPr lang="en-GB" dirty="0"/>
          </a:p>
          <a:p>
            <a:r>
              <a:rPr lang="en-GB" dirty="0" smtClean="0"/>
              <a:t>To use the UCAS Hub account to guide choices regarding university and apprenticeship applications.</a:t>
            </a:r>
          </a:p>
          <a:p>
            <a:endParaRPr lang="en-GB" dirty="0"/>
          </a:p>
          <a:p>
            <a:r>
              <a:rPr lang="en-GB" dirty="0" smtClean="0"/>
              <a:t>To add great value to your UCAS application by searching for taster course and exhibition options.</a:t>
            </a:r>
          </a:p>
          <a:p>
            <a:endParaRPr lang="en-GB" dirty="0"/>
          </a:p>
          <a:p>
            <a:r>
              <a:rPr lang="en-GB" dirty="0" smtClean="0"/>
              <a:t>To complete the activities in your UCAS booklet to finalise your UCAS application.</a:t>
            </a:r>
          </a:p>
        </p:txBody>
      </p:sp>
    </p:spTree>
    <p:extLst>
      <p:ext uri="{BB962C8B-B14F-4D97-AF65-F5344CB8AC3E}">
        <p14:creationId xmlns:p14="http://schemas.microsoft.com/office/powerpoint/2010/main" val="123472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9225" y="2101073"/>
            <a:ext cx="5403224" cy="4529592"/>
          </a:xfrm>
          <a:prstGeom prst="rect">
            <a:avLst/>
          </a:prstGeom>
        </p:spPr>
      </p:pic>
      <p:pic>
        <p:nvPicPr>
          <p:cNvPr id="3" name="Picture 2"/>
          <p:cNvPicPr>
            <a:picLocks noChangeAspect="1"/>
          </p:cNvPicPr>
          <p:nvPr/>
        </p:nvPicPr>
        <p:blipFill>
          <a:blip r:embed="rId3"/>
          <a:stretch>
            <a:fillRect/>
          </a:stretch>
        </p:blipFill>
        <p:spPr>
          <a:xfrm>
            <a:off x="6046161" y="371675"/>
            <a:ext cx="5068307" cy="6258990"/>
          </a:xfrm>
          <a:prstGeom prst="rect">
            <a:avLst/>
          </a:prstGeom>
        </p:spPr>
      </p:pic>
      <p:sp>
        <p:nvSpPr>
          <p:cNvPr id="5" name="TextBox 4"/>
          <p:cNvSpPr txBox="1"/>
          <p:nvPr/>
        </p:nvSpPr>
        <p:spPr>
          <a:xfrm>
            <a:off x="559225" y="185944"/>
            <a:ext cx="5403224" cy="1754326"/>
          </a:xfrm>
          <a:prstGeom prst="rect">
            <a:avLst/>
          </a:prstGeom>
          <a:solidFill>
            <a:schemeClr val="bg1"/>
          </a:solidFill>
          <a:ln>
            <a:solidFill>
              <a:srgbClr val="FF0000"/>
            </a:solidFill>
          </a:ln>
        </p:spPr>
        <p:txBody>
          <a:bodyPr wrap="square" rtlCol="0">
            <a:spAutoFit/>
          </a:bodyPr>
          <a:lstStyle/>
          <a:p>
            <a:r>
              <a:rPr lang="en-GB" dirty="0" smtClean="0"/>
              <a:t>Personalise your UCAS information and receive bespoke guidance e.g. the subjects that interest you will generate degrees and apprenticeships that link to those subjects.</a:t>
            </a:r>
          </a:p>
          <a:p>
            <a:endParaRPr lang="en-GB" dirty="0"/>
          </a:p>
          <a:p>
            <a:r>
              <a:rPr lang="en-GB" dirty="0" smtClean="0"/>
              <a:t>Also receive offers specific for students.</a:t>
            </a:r>
            <a:endParaRPr lang="en-GB" dirty="0"/>
          </a:p>
        </p:txBody>
      </p:sp>
    </p:spTree>
    <p:extLst>
      <p:ext uri="{BB962C8B-B14F-4D97-AF65-F5344CB8AC3E}">
        <p14:creationId xmlns:p14="http://schemas.microsoft.com/office/powerpoint/2010/main" val="27209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940658"/>
          </a:xfrm>
          <a:prstGeom prst="rect">
            <a:avLst/>
          </a:prstGeom>
        </p:spPr>
      </p:pic>
      <p:sp>
        <p:nvSpPr>
          <p:cNvPr id="3" name="TextBox 2"/>
          <p:cNvSpPr txBox="1"/>
          <p:nvPr/>
        </p:nvSpPr>
        <p:spPr>
          <a:xfrm>
            <a:off x="2369711" y="2478384"/>
            <a:ext cx="2846231" cy="1477328"/>
          </a:xfrm>
          <a:prstGeom prst="rect">
            <a:avLst/>
          </a:prstGeom>
          <a:solidFill>
            <a:schemeClr val="bg1"/>
          </a:solidFill>
          <a:ln>
            <a:solidFill>
              <a:srgbClr val="FF0000"/>
            </a:solidFill>
          </a:ln>
        </p:spPr>
        <p:txBody>
          <a:bodyPr wrap="square" rtlCol="0">
            <a:spAutoFit/>
          </a:bodyPr>
          <a:lstStyle/>
          <a:p>
            <a:r>
              <a:rPr lang="en-GB" dirty="0" smtClean="0"/>
              <a:t>Search courses, subject interests and locations and save them – you can compare them alongside each other here. </a:t>
            </a:r>
            <a:endParaRPr lang="en-GB" dirty="0"/>
          </a:p>
        </p:txBody>
      </p:sp>
      <p:cxnSp>
        <p:nvCxnSpPr>
          <p:cNvPr id="5" name="Straight Arrow Connector 4"/>
          <p:cNvCxnSpPr/>
          <p:nvPr/>
        </p:nvCxnSpPr>
        <p:spPr>
          <a:xfrm flipH="1">
            <a:off x="2640169" y="3988709"/>
            <a:ext cx="1152658" cy="13560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857740" y="1493001"/>
            <a:ext cx="2846231" cy="1477328"/>
          </a:xfrm>
          <a:prstGeom prst="rect">
            <a:avLst/>
          </a:prstGeom>
          <a:solidFill>
            <a:schemeClr val="bg1"/>
          </a:solidFill>
          <a:ln>
            <a:solidFill>
              <a:srgbClr val="FF0000"/>
            </a:solidFill>
          </a:ln>
        </p:spPr>
        <p:txBody>
          <a:bodyPr wrap="square" rtlCol="0">
            <a:spAutoFit/>
          </a:bodyPr>
          <a:lstStyle/>
          <a:p>
            <a:r>
              <a:rPr lang="en-GB" dirty="0" smtClean="0"/>
              <a:t>Change preferences so that the information you receive is tailored specifically to you and your goals here. </a:t>
            </a:r>
            <a:endParaRPr lang="en-GB" dirty="0"/>
          </a:p>
        </p:txBody>
      </p:sp>
      <p:cxnSp>
        <p:nvCxnSpPr>
          <p:cNvPr id="7" name="Straight Arrow Connector 6"/>
          <p:cNvCxnSpPr/>
          <p:nvPr/>
        </p:nvCxnSpPr>
        <p:spPr>
          <a:xfrm flipH="1" flipV="1">
            <a:off x="5615189" y="643945"/>
            <a:ext cx="1390918" cy="8490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024870" y="1349187"/>
            <a:ext cx="2846231" cy="923330"/>
          </a:xfrm>
          <a:prstGeom prst="rect">
            <a:avLst/>
          </a:prstGeom>
          <a:solidFill>
            <a:schemeClr val="bg1"/>
          </a:solidFill>
          <a:ln>
            <a:solidFill>
              <a:srgbClr val="FF0000"/>
            </a:solidFill>
          </a:ln>
        </p:spPr>
        <p:txBody>
          <a:bodyPr wrap="square" rtlCol="0">
            <a:spAutoFit/>
          </a:bodyPr>
          <a:lstStyle/>
          <a:p>
            <a:r>
              <a:rPr lang="en-GB" dirty="0" smtClean="0"/>
              <a:t>Receive key notifications and updates to keep you organised here.</a:t>
            </a:r>
            <a:endParaRPr lang="en-GB" dirty="0"/>
          </a:p>
        </p:txBody>
      </p:sp>
      <p:cxnSp>
        <p:nvCxnSpPr>
          <p:cNvPr id="11" name="Straight Arrow Connector 10"/>
          <p:cNvCxnSpPr/>
          <p:nvPr/>
        </p:nvCxnSpPr>
        <p:spPr>
          <a:xfrm flipV="1">
            <a:off x="10996411" y="643945"/>
            <a:ext cx="2147" cy="6377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299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8541" y="163400"/>
            <a:ext cx="8724900" cy="5372100"/>
          </a:xfrm>
          <a:prstGeom prst="rect">
            <a:avLst/>
          </a:prstGeom>
        </p:spPr>
      </p:pic>
      <p:sp>
        <p:nvSpPr>
          <p:cNvPr id="3" name="TextBox 2"/>
          <p:cNvSpPr txBox="1"/>
          <p:nvPr/>
        </p:nvSpPr>
        <p:spPr>
          <a:xfrm>
            <a:off x="6194735" y="4335171"/>
            <a:ext cx="2846231" cy="1200329"/>
          </a:xfrm>
          <a:prstGeom prst="rect">
            <a:avLst/>
          </a:prstGeom>
          <a:solidFill>
            <a:schemeClr val="bg1"/>
          </a:solidFill>
          <a:ln>
            <a:solidFill>
              <a:srgbClr val="FF0000"/>
            </a:solidFill>
          </a:ln>
        </p:spPr>
        <p:txBody>
          <a:bodyPr wrap="square" rtlCol="0">
            <a:spAutoFit/>
          </a:bodyPr>
          <a:lstStyle/>
          <a:p>
            <a:r>
              <a:rPr lang="en-GB" dirty="0" smtClean="0"/>
              <a:t>Keep yourself organised using the to do list function that opens on the side.</a:t>
            </a:r>
            <a:endParaRPr lang="en-GB" dirty="0"/>
          </a:p>
        </p:txBody>
      </p:sp>
      <p:cxnSp>
        <p:nvCxnSpPr>
          <p:cNvPr id="4" name="Straight Arrow Connector 3"/>
          <p:cNvCxnSpPr/>
          <p:nvPr/>
        </p:nvCxnSpPr>
        <p:spPr>
          <a:xfrm flipH="1" flipV="1">
            <a:off x="6542467" y="1906073"/>
            <a:ext cx="1287888" cy="22924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274002" y="360740"/>
            <a:ext cx="2633219" cy="6186309"/>
          </a:xfrm>
          <a:prstGeom prst="rect">
            <a:avLst/>
          </a:prstGeom>
          <a:solidFill>
            <a:schemeClr val="bg1"/>
          </a:solidFill>
          <a:ln>
            <a:solidFill>
              <a:srgbClr val="FF0000"/>
            </a:solidFill>
          </a:ln>
        </p:spPr>
        <p:txBody>
          <a:bodyPr wrap="square" rtlCol="0">
            <a:spAutoFit/>
          </a:bodyPr>
          <a:lstStyle/>
          <a:p>
            <a:r>
              <a:rPr lang="en-GB" b="1" i="1" u="sng" dirty="0" smtClean="0"/>
              <a:t>Learning objectives:</a:t>
            </a:r>
          </a:p>
          <a:p>
            <a:endParaRPr lang="en-GB" b="1" i="1" u="sng" dirty="0"/>
          </a:p>
          <a:p>
            <a:r>
              <a:rPr lang="en-GB" dirty="0" smtClean="0"/>
              <a:t>To create a UCAS Hub account.</a:t>
            </a:r>
          </a:p>
          <a:p>
            <a:endParaRPr lang="en-GB" dirty="0"/>
          </a:p>
          <a:p>
            <a:r>
              <a:rPr lang="en-GB" dirty="0" smtClean="0"/>
              <a:t>To use the UCAS Hub account to guide choices regarding university and apprenticeship applications.</a:t>
            </a:r>
          </a:p>
          <a:p>
            <a:endParaRPr lang="en-GB" dirty="0"/>
          </a:p>
          <a:p>
            <a:r>
              <a:rPr lang="en-GB" dirty="0" smtClean="0"/>
              <a:t>To add great value to your UCAS application by searching for taster course and exhibition options.</a:t>
            </a:r>
          </a:p>
          <a:p>
            <a:endParaRPr lang="en-GB" dirty="0"/>
          </a:p>
          <a:p>
            <a:r>
              <a:rPr lang="en-GB" dirty="0" smtClean="0"/>
              <a:t>To complete the activities in your UCAS booklet to finalise your UCAS application.</a:t>
            </a:r>
          </a:p>
        </p:txBody>
      </p:sp>
    </p:spTree>
    <p:extLst>
      <p:ext uri="{BB962C8B-B14F-4D97-AF65-F5344CB8AC3E}">
        <p14:creationId xmlns:p14="http://schemas.microsoft.com/office/powerpoint/2010/main" val="133529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285337"/>
          </a:xfrm>
          <a:prstGeom prst="rect">
            <a:avLst/>
          </a:prstGeom>
        </p:spPr>
      </p:pic>
      <p:sp>
        <p:nvSpPr>
          <p:cNvPr id="3" name="TextBox 2"/>
          <p:cNvSpPr txBox="1"/>
          <p:nvPr/>
        </p:nvSpPr>
        <p:spPr>
          <a:xfrm>
            <a:off x="631063" y="5440525"/>
            <a:ext cx="2846231" cy="1200329"/>
          </a:xfrm>
          <a:prstGeom prst="rect">
            <a:avLst/>
          </a:prstGeom>
          <a:solidFill>
            <a:schemeClr val="bg1"/>
          </a:solidFill>
          <a:ln>
            <a:solidFill>
              <a:srgbClr val="FF0000"/>
            </a:solidFill>
          </a:ln>
        </p:spPr>
        <p:txBody>
          <a:bodyPr wrap="square" rtlCol="0">
            <a:spAutoFit/>
          </a:bodyPr>
          <a:lstStyle/>
          <a:p>
            <a:r>
              <a:rPr lang="en-GB" dirty="0" smtClean="0"/>
              <a:t>Explore based on subjects that you like, locations, courses, institutions and favourite them.</a:t>
            </a:r>
            <a:endParaRPr lang="en-GB" dirty="0"/>
          </a:p>
        </p:txBody>
      </p:sp>
      <p:sp>
        <p:nvSpPr>
          <p:cNvPr id="5" name="TextBox 4"/>
          <p:cNvSpPr txBox="1"/>
          <p:nvPr/>
        </p:nvSpPr>
        <p:spPr>
          <a:xfrm>
            <a:off x="4211392" y="5440524"/>
            <a:ext cx="3696236" cy="923330"/>
          </a:xfrm>
          <a:prstGeom prst="rect">
            <a:avLst/>
          </a:prstGeom>
          <a:solidFill>
            <a:schemeClr val="bg1"/>
          </a:solidFill>
          <a:ln>
            <a:solidFill>
              <a:srgbClr val="FF0000"/>
            </a:solidFill>
          </a:ln>
        </p:spPr>
        <p:txBody>
          <a:bodyPr wrap="square" rtlCol="0">
            <a:spAutoFit/>
          </a:bodyPr>
          <a:lstStyle/>
          <a:p>
            <a:r>
              <a:rPr lang="en-GB" dirty="0" smtClean="0"/>
              <a:t>Keep yourself organised with the dates and deadlines function specific to your application.</a:t>
            </a:r>
            <a:endParaRPr lang="en-GB" dirty="0"/>
          </a:p>
        </p:txBody>
      </p:sp>
      <p:sp>
        <p:nvSpPr>
          <p:cNvPr id="6" name="TextBox 5"/>
          <p:cNvSpPr txBox="1"/>
          <p:nvPr/>
        </p:nvSpPr>
        <p:spPr>
          <a:xfrm>
            <a:off x="8641726" y="5579023"/>
            <a:ext cx="2846231" cy="646331"/>
          </a:xfrm>
          <a:prstGeom prst="rect">
            <a:avLst/>
          </a:prstGeom>
          <a:solidFill>
            <a:schemeClr val="bg1"/>
          </a:solidFill>
          <a:ln>
            <a:solidFill>
              <a:srgbClr val="FF0000"/>
            </a:solidFill>
          </a:ln>
        </p:spPr>
        <p:txBody>
          <a:bodyPr wrap="square" rtlCol="0">
            <a:spAutoFit/>
          </a:bodyPr>
          <a:lstStyle/>
          <a:p>
            <a:r>
              <a:rPr lang="en-GB" dirty="0" smtClean="0"/>
              <a:t>To log in to your application portal.</a:t>
            </a:r>
            <a:endParaRPr lang="en-GB" dirty="0"/>
          </a:p>
        </p:txBody>
      </p:sp>
    </p:spTree>
    <p:extLst>
      <p:ext uri="{BB962C8B-B14F-4D97-AF65-F5344CB8AC3E}">
        <p14:creationId xmlns:p14="http://schemas.microsoft.com/office/powerpoint/2010/main" val="231387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095301"/>
          </a:xfrm>
          <a:prstGeom prst="rect">
            <a:avLst/>
          </a:prstGeom>
        </p:spPr>
      </p:pic>
      <p:sp>
        <p:nvSpPr>
          <p:cNvPr id="3" name="TextBox 2"/>
          <p:cNvSpPr txBox="1"/>
          <p:nvPr/>
        </p:nvSpPr>
        <p:spPr>
          <a:xfrm>
            <a:off x="631063" y="5440525"/>
            <a:ext cx="2846231" cy="646331"/>
          </a:xfrm>
          <a:prstGeom prst="rect">
            <a:avLst/>
          </a:prstGeom>
          <a:solidFill>
            <a:schemeClr val="bg1"/>
          </a:solidFill>
          <a:ln>
            <a:solidFill>
              <a:srgbClr val="FF0000"/>
            </a:solidFill>
          </a:ln>
        </p:spPr>
        <p:txBody>
          <a:bodyPr wrap="square" rtlCol="0">
            <a:spAutoFit/>
          </a:bodyPr>
          <a:lstStyle/>
          <a:p>
            <a:r>
              <a:rPr lang="en-GB" dirty="0" smtClean="0"/>
              <a:t>Save yourself some money </a:t>
            </a:r>
            <a:r>
              <a:rPr lang="en-GB" dirty="0" smtClean="0">
                <a:sym typeface="Wingdings" panose="05000000000000000000" pitchFamily="2" charset="2"/>
              </a:rPr>
              <a:t> </a:t>
            </a:r>
            <a:endParaRPr lang="en-GB" dirty="0"/>
          </a:p>
        </p:txBody>
      </p:sp>
      <p:sp>
        <p:nvSpPr>
          <p:cNvPr id="4" name="TextBox 3"/>
          <p:cNvSpPr txBox="1"/>
          <p:nvPr/>
        </p:nvSpPr>
        <p:spPr>
          <a:xfrm>
            <a:off x="4247882" y="5209691"/>
            <a:ext cx="3696236" cy="1384995"/>
          </a:xfrm>
          <a:prstGeom prst="rect">
            <a:avLst/>
          </a:prstGeom>
          <a:solidFill>
            <a:schemeClr val="bg1"/>
          </a:solidFill>
          <a:ln>
            <a:solidFill>
              <a:srgbClr val="FF0000"/>
            </a:solidFill>
          </a:ln>
        </p:spPr>
        <p:txBody>
          <a:bodyPr wrap="square" rtlCol="0">
            <a:spAutoFit/>
          </a:bodyPr>
          <a:lstStyle/>
          <a:p>
            <a:r>
              <a:rPr lang="en-GB" sz="1400" dirty="0" smtClean="0"/>
              <a:t>Search your subjects and saved your current grades – how far away are you from your UCAS entry requirement? Are you there already? How much further could you push your grades to go to a better university?</a:t>
            </a:r>
            <a:endParaRPr lang="en-GB" sz="1400" dirty="0"/>
          </a:p>
        </p:txBody>
      </p:sp>
      <p:sp>
        <p:nvSpPr>
          <p:cNvPr id="5" name="TextBox 4"/>
          <p:cNvSpPr txBox="1"/>
          <p:nvPr/>
        </p:nvSpPr>
        <p:spPr>
          <a:xfrm>
            <a:off x="8744757" y="5440524"/>
            <a:ext cx="2846231" cy="923330"/>
          </a:xfrm>
          <a:prstGeom prst="rect">
            <a:avLst/>
          </a:prstGeom>
          <a:solidFill>
            <a:schemeClr val="bg1"/>
          </a:solidFill>
          <a:ln>
            <a:solidFill>
              <a:srgbClr val="FF0000"/>
            </a:solidFill>
          </a:ln>
        </p:spPr>
        <p:txBody>
          <a:bodyPr wrap="square" rtlCol="0">
            <a:spAutoFit/>
          </a:bodyPr>
          <a:lstStyle/>
          <a:p>
            <a:r>
              <a:rPr lang="en-GB" dirty="0" smtClean="0"/>
              <a:t>Everything you need to find the best apprenticeship for you.</a:t>
            </a:r>
            <a:endParaRPr lang="en-GB" dirty="0"/>
          </a:p>
        </p:txBody>
      </p:sp>
    </p:spTree>
    <p:extLst>
      <p:ext uri="{BB962C8B-B14F-4D97-AF65-F5344CB8AC3E}">
        <p14:creationId xmlns:p14="http://schemas.microsoft.com/office/powerpoint/2010/main" val="3162668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5013188"/>
          </a:xfrm>
          <a:prstGeom prst="rect">
            <a:avLst/>
          </a:prstGeom>
        </p:spPr>
      </p:pic>
      <p:sp>
        <p:nvSpPr>
          <p:cNvPr id="4" name="TextBox 3"/>
          <p:cNvSpPr txBox="1"/>
          <p:nvPr/>
        </p:nvSpPr>
        <p:spPr>
          <a:xfrm>
            <a:off x="631063" y="5440525"/>
            <a:ext cx="2846231" cy="646331"/>
          </a:xfrm>
          <a:prstGeom prst="rect">
            <a:avLst/>
          </a:prstGeom>
          <a:solidFill>
            <a:schemeClr val="bg1"/>
          </a:solidFill>
          <a:ln>
            <a:solidFill>
              <a:srgbClr val="FF0000"/>
            </a:solidFill>
          </a:ln>
        </p:spPr>
        <p:txBody>
          <a:bodyPr wrap="square" rtlCol="0">
            <a:spAutoFit/>
          </a:bodyPr>
          <a:lstStyle/>
          <a:p>
            <a:r>
              <a:rPr lang="en-GB" dirty="0" smtClean="0"/>
              <a:t>Make any notes regarding your application.</a:t>
            </a:r>
            <a:endParaRPr lang="en-GB" dirty="0"/>
          </a:p>
        </p:txBody>
      </p:sp>
      <p:sp>
        <p:nvSpPr>
          <p:cNvPr id="5" name="TextBox 4"/>
          <p:cNvSpPr txBox="1"/>
          <p:nvPr/>
        </p:nvSpPr>
        <p:spPr>
          <a:xfrm>
            <a:off x="4211392" y="5163524"/>
            <a:ext cx="3696236" cy="1477328"/>
          </a:xfrm>
          <a:prstGeom prst="rect">
            <a:avLst/>
          </a:prstGeom>
          <a:solidFill>
            <a:schemeClr val="bg1"/>
          </a:solidFill>
          <a:ln>
            <a:solidFill>
              <a:srgbClr val="FF0000"/>
            </a:solidFill>
          </a:ln>
        </p:spPr>
        <p:txBody>
          <a:bodyPr wrap="square" rtlCol="0">
            <a:spAutoFit/>
          </a:bodyPr>
          <a:lstStyle/>
          <a:p>
            <a:r>
              <a:rPr lang="en-GB" dirty="0" smtClean="0"/>
              <a:t>Frequently asked questions about anything to do with your application (you may get a quicker response than your </a:t>
            </a:r>
            <a:r>
              <a:rPr lang="en-GB" dirty="0" err="1" smtClean="0"/>
              <a:t>HoY</a:t>
            </a:r>
            <a:r>
              <a:rPr lang="en-GB" dirty="0" smtClean="0"/>
              <a:t>/Ho6)</a:t>
            </a:r>
            <a:endParaRPr lang="en-GB" dirty="0"/>
          </a:p>
        </p:txBody>
      </p:sp>
      <p:sp>
        <p:nvSpPr>
          <p:cNvPr id="6" name="TextBox 5"/>
          <p:cNvSpPr txBox="1"/>
          <p:nvPr/>
        </p:nvSpPr>
        <p:spPr>
          <a:xfrm>
            <a:off x="8641726" y="5163524"/>
            <a:ext cx="2846231" cy="1477328"/>
          </a:xfrm>
          <a:prstGeom prst="rect">
            <a:avLst/>
          </a:prstGeom>
          <a:solidFill>
            <a:schemeClr val="bg1"/>
          </a:solidFill>
          <a:ln>
            <a:solidFill>
              <a:srgbClr val="FF0000"/>
            </a:solidFill>
          </a:ln>
        </p:spPr>
        <p:txBody>
          <a:bodyPr wrap="square" rtlCol="0">
            <a:spAutoFit/>
          </a:bodyPr>
          <a:lstStyle/>
          <a:p>
            <a:r>
              <a:rPr lang="en-GB" dirty="0" smtClean="0"/>
              <a:t>Find Open Days but more importantly </a:t>
            </a:r>
            <a:r>
              <a:rPr lang="en-GB" sz="2400" b="1" dirty="0" smtClean="0"/>
              <a:t>taster days linked to your career goals!</a:t>
            </a:r>
            <a:endParaRPr lang="en-GB" sz="2400" b="1" dirty="0"/>
          </a:p>
        </p:txBody>
      </p:sp>
    </p:spTree>
    <p:extLst>
      <p:ext uri="{BB962C8B-B14F-4D97-AF65-F5344CB8AC3E}">
        <p14:creationId xmlns:p14="http://schemas.microsoft.com/office/powerpoint/2010/main" val="11856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6454" y="0"/>
            <a:ext cx="8543925" cy="5448300"/>
          </a:xfrm>
          <a:prstGeom prst="rect">
            <a:avLst/>
          </a:prstGeom>
        </p:spPr>
      </p:pic>
      <p:sp>
        <p:nvSpPr>
          <p:cNvPr id="3" name="TextBox 2"/>
          <p:cNvSpPr txBox="1"/>
          <p:nvPr/>
        </p:nvSpPr>
        <p:spPr>
          <a:xfrm>
            <a:off x="1017432" y="2355929"/>
            <a:ext cx="3696236" cy="2031325"/>
          </a:xfrm>
          <a:prstGeom prst="rect">
            <a:avLst/>
          </a:prstGeom>
          <a:solidFill>
            <a:schemeClr val="bg1"/>
          </a:solidFill>
          <a:ln>
            <a:solidFill>
              <a:srgbClr val="FF0000"/>
            </a:solidFill>
          </a:ln>
        </p:spPr>
        <p:txBody>
          <a:bodyPr wrap="square" rtlCol="0">
            <a:spAutoFit/>
          </a:bodyPr>
          <a:lstStyle/>
          <a:p>
            <a:r>
              <a:rPr lang="en-GB" dirty="0" smtClean="0"/>
              <a:t>A tool for writing, saving and finding guidance on writing the best personal statement.</a:t>
            </a:r>
          </a:p>
          <a:p>
            <a:endParaRPr lang="en-GB" dirty="0"/>
          </a:p>
          <a:p>
            <a:r>
              <a:rPr lang="en-GB" dirty="0" smtClean="0"/>
              <a:t>Please update your One Drive doc every time you tweak it so that we can give feedback.</a:t>
            </a:r>
            <a:endParaRPr lang="en-GB" dirty="0"/>
          </a:p>
        </p:txBody>
      </p:sp>
      <p:sp>
        <p:nvSpPr>
          <p:cNvPr id="4" name="TextBox 3"/>
          <p:cNvSpPr txBox="1"/>
          <p:nvPr/>
        </p:nvSpPr>
        <p:spPr>
          <a:xfrm>
            <a:off x="9260379" y="2759947"/>
            <a:ext cx="2846231" cy="1569660"/>
          </a:xfrm>
          <a:prstGeom prst="rect">
            <a:avLst/>
          </a:prstGeom>
          <a:solidFill>
            <a:schemeClr val="bg1"/>
          </a:solidFill>
          <a:ln>
            <a:solidFill>
              <a:srgbClr val="FF0000"/>
            </a:solidFill>
          </a:ln>
        </p:spPr>
        <p:txBody>
          <a:bodyPr wrap="square" rtlCol="0">
            <a:spAutoFit/>
          </a:bodyPr>
          <a:lstStyle/>
          <a:p>
            <a:r>
              <a:rPr lang="en-GB" sz="2400" b="1" dirty="0" smtClean="0"/>
              <a:t>Apprenticeship opportunities based on your preferences.</a:t>
            </a:r>
            <a:endParaRPr lang="en-GB" sz="2400" b="1" dirty="0"/>
          </a:p>
        </p:txBody>
      </p:sp>
    </p:spTree>
    <p:extLst>
      <p:ext uri="{BB962C8B-B14F-4D97-AF65-F5344CB8AC3E}">
        <p14:creationId xmlns:p14="http://schemas.microsoft.com/office/powerpoint/2010/main" val="301886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b="1" dirty="0" smtClean="0"/>
              <a:t>The UCAS Hub</a:t>
            </a:r>
            <a:br>
              <a:rPr lang="en-GB" sz="5400" b="1" dirty="0" smtClean="0"/>
            </a:br>
            <a:r>
              <a:rPr lang="en-GB" sz="5400" b="1" dirty="0"/>
              <a:t/>
            </a:r>
            <a:br>
              <a:rPr lang="en-GB" sz="5400" b="1" dirty="0"/>
            </a:br>
            <a:endParaRPr lang="en-GB" sz="5400" dirty="0"/>
          </a:p>
        </p:txBody>
      </p:sp>
      <p:sp>
        <p:nvSpPr>
          <p:cNvPr id="3" name="Content Placeholder 2"/>
          <p:cNvSpPr>
            <a:spLocks noGrp="1"/>
          </p:cNvSpPr>
          <p:nvPr>
            <p:ph idx="1"/>
          </p:nvPr>
        </p:nvSpPr>
        <p:spPr>
          <a:xfrm>
            <a:off x="677334" y="1930400"/>
            <a:ext cx="8596668" cy="3880773"/>
          </a:xfrm>
        </p:spPr>
        <p:txBody>
          <a:bodyPr>
            <a:normAutofit/>
          </a:bodyPr>
          <a:lstStyle/>
          <a:p>
            <a:pPr marL="0" indent="0">
              <a:buNone/>
            </a:pPr>
            <a:endParaRPr lang="en-US" sz="3600" dirty="0"/>
          </a:p>
          <a:p>
            <a:pPr marL="0" indent="0">
              <a:buNone/>
            </a:pPr>
            <a:r>
              <a:rPr lang="en-US" sz="3600" dirty="0" smtClean="0"/>
              <a:t>UCAS Hub brings everything to do with your UCAS application into one area and your </a:t>
            </a:r>
            <a:r>
              <a:rPr lang="en-US" sz="3600" dirty="0" err="1" smtClean="0"/>
              <a:t>personalised</a:t>
            </a:r>
            <a:r>
              <a:rPr lang="en-US" sz="3600" dirty="0" smtClean="0"/>
              <a:t> settings means that UCAS will give you bespoke information, guidance and opportunities.</a:t>
            </a:r>
            <a:endParaRPr lang="en-GB" sz="3600" dirty="0"/>
          </a:p>
        </p:txBody>
      </p:sp>
      <p:sp>
        <p:nvSpPr>
          <p:cNvPr id="4" name="TextBox 3"/>
          <p:cNvSpPr txBox="1"/>
          <p:nvPr/>
        </p:nvSpPr>
        <p:spPr>
          <a:xfrm>
            <a:off x="9274002" y="360740"/>
            <a:ext cx="2633219" cy="6186309"/>
          </a:xfrm>
          <a:prstGeom prst="rect">
            <a:avLst/>
          </a:prstGeom>
          <a:solidFill>
            <a:schemeClr val="bg1"/>
          </a:solidFill>
          <a:ln>
            <a:solidFill>
              <a:srgbClr val="FF0000"/>
            </a:solidFill>
          </a:ln>
        </p:spPr>
        <p:txBody>
          <a:bodyPr wrap="square" rtlCol="0">
            <a:spAutoFit/>
          </a:bodyPr>
          <a:lstStyle/>
          <a:p>
            <a:r>
              <a:rPr lang="en-GB" b="1" i="1" u="sng" dirty="0" smtClean="0"/>
              <a:t>Learning objectives:</a:t>
            </a:r>
          </a:p>
          <a:p>
            <a:endParaRPr lang="en-GB" b="1" i="1" u="sng" dirty="0"/>
          </a:p>
          <a:p>
            <a:r>
              <a:rPr lang="en-GB" dirty="0" smtClean="0"/>
              <a:t>To create a UCAS Hub account.</a:t>
            </a:r>
          </a:p>
          <a:p>
            <a:endParaRPr lang="en-GB" dirty="0"/>
          </a:p>
          <a:p>
            <a:r>
              <a:rPr lang="en-GB" dirty="0" smtClean="0"/>
              <a:t>To use the UCAS Hub account to guide choices regarding university and apprenticeship applications.</a:t>
            </a:r>
          </a:p>
          <a:p>
            <a:endParaRPr lang="en-GB" dirty="0"/>
          </a:p>
          <a:p>
            <a:r>
              <a:rPr lang="en-GB" dirty="0" smtClean="0"/>
              <a:t>To add great value to your UCAS application by searching for taster course and exhibition options.</a:t>
            </a:r>
          </a:p>
          <a:p>
            <a:endParaRPr lang="en-GB" dirty="0"/>
          </a:p>
          <a:p>
            <a:r>
              <a:rPr lang="en-GB" dirty="0" smtClean="0"/>
              <a:t>To complete the activities in your UCAS booklet to finalise your UCAS application.</a:t>
            </a:r>
          </a:p>
        </p:txBody>
      </p:sp>
    </p:spTree>
    <p:extLst>
      <p:ext uri="{BB962C8B-B14F-4D97-AF65-F5344CB8AC3E}">
        <p14:creationId xmlns:p14="http://schemas.microsoft.com/office/powerpoint/2010/main" val="197745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Search for courses, view your top five choices, manage and edit your </a:t>
            </a:r>
            <a:r>
              <a:rPr lang="en-US" dirty="0" err="1"/>
              <a:t>favourites</a:t>
            </a:r>
            <a:r>
              <a:rPr lang="en-US" dirty="0"/>
              <a:t>.</a:t>
            </a:r>
            <a:endParaRPr lang="en-GB" dirty="0"/>
          </a:p>
        </p:txBody>
      </p:sp>
      <p:pic>
        <p:nvPicPr>
          <p:cNvPr id="5" name="Picture 4"/>
          <p:cNvPicPr>
            <a:picLocks noChangeAspect="1"/>
          </p:cNvPicPr>
          <p:nvPr/>
        </p:nvPicPr>
        <p:blipFill>
          <a:blip r:embed="rId2"/>
          <a:stretch>
            <a:fillRect/>
          </a:stretch>
        </p:blipFill>
        <p:spPr>
          <a:xfrm>
            <a:off x="1426604" y="2392183"/>
            <a:ext cx="5372100" cy="3876675"/>
          </a:xfrm>
          <a:prstGeom prst="rect">
            <a:avLst/>
          </a:prstGeom>
        </p:spPr>
      </p:pic>
      <p:sp>
        <p:nvSpPr>
          <p:cNvPr id="6" name="TextBox 5"/>
          <p:cNvSpPr txBox="1"/>
          <p:nvPr/>
        </p:nvSpPr>
        <p:spPr>
          <a:xfrm>
            <a:off x="9274002" y="360740"/>
            <a:ext cx="2633219" cy="6186309"/>
          </a:xfrm>
          <a:prstGeom prst="rect">
            <a:avLst/>
          </a:prstGeom>
          <a:solidFill>
            <a:schemeClr val="bg1"/>
          </a:solidFill>
          <a:ln>
            <a:solidFill>
              <a:srgbClr val="FF0000"/>
            </a:solidFill>
          </a:ln>
        </p:spPr>
        <p:txBody>
          <a:bodyPr wrap="square" rtlCol="0">
            <a:spAutoFit/>
          </a:bodyPr>
          <a:lstStyle/>
          <a:p>
            <a:r>
              <a:rPr lang="en-GB" b="1" i="1" u="sng" dirty="0" smtClean="0"/>
              <a:t>Learning objectives:</a:t>
            </a:r>
          </a:p>
          <a:p>
            <a:endParaRPr lang="en-GB" b="1" i="1" u="sng" dirty="0"/>
          </a:p>
          <a:p>
            <a:r>
              <a:rPr lang="en-GB" dirty="0" smtClean="0"/>
              <a:t>To create a UCAS Hub account.</a:t>
            </a:r>
          </a:p>
          <a:p>
            <a:endParaRPr lang="en-GB" dirty="0"/>
          </a:p>
          <a:p>
            <a:r>
              <a:rPr lang="en-GB" dirty="0" smtClean="0"/>
              <a:t>To use the UCAS Hub account to guide choices regarding university and apprenticeship applications.</a:t>
            </a:r>
          </a:p>
          <a:p>
            <a:endParaRPr lang="en-GB" dirty="0"/>
          </a:p>
          <a:p>
            <a:r>
              <a:rPr lang="en-GB" dirty="0" smtClean="0"/>
              <a:t>To add great value to your UCAS application by searching for taster course and exhibition options.</a:t>
            </a:r>
          </a:p>
          <a:p>
            <a:endParaRPr lang="en-GB" dirty="0"/>
          </a:p>
          <a:p>
            <a:r>
              <a:rPr lang="en-GB" dirty="0" smtClean="0"/>
              <a:t>To complete the activities in your UCAS booklet to finalise your UCAS application.</a:t>
            </a:r>
          </a:p>
        </p:txBody>
      </p:sp>
    </p:spTree>
    <p:extLst>
      <p:ext uri="{BB962C8B-B14F-4D97-AF65-F5344CB8AC3E}">
        <p14:creationId xmlns:p14="http://schemas.microsoft.com/office/powerpoint/2010/main" val="1157132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Explore over 35,000 options and </a:t>
            </a:r>
            <a:r>
              <a:rPr lang="en-US" dirty="0" err="1"/>
              <a:t>favourite</a:t>
            </a:r>
            <a:r>
              <a:rPr lang="en-US" dirty="0"/>
              <a:t> subjects, locations, unis, colleges, and courses.</a:t>
            </a:r>
            <a:endParaRPr lang="en-GB" dirty="0"/>
          </a:p>
        </p:txBody>
      </p:sp>
      <p:pic>
        <p:nvPicPr>
          <p:cNvPr id="4" name="Picture 3"/>
          <p:cNvPicPr>
            <a:picLocks noChangeAspect="1"/>
          </p:cNvPicPr>
          <p:nvPr/>
        </p:nvPicPr>
        <p:blipFill>
          <a:blip r:embed="rId2"/>
          <a:stretch>
            <a:fillRect/>
          </a:stretch>
        </p:blipFill>
        <p:spPr>
          <a:xfrm>
            <a:off x="3199154" y="1827368"/>
            <a:ext cx="3553027" cy="4772331"/>
          </a:xfrm>
          <a:prstGeom prst="rect">
            <a:avLst/>
          </a:prstGeom>
        </p:spPr>
      </p:pic>
      <p:sp>
        <p:nvSpPr>
          <p:cNvPr id="6" name="TextBox 5"/>
          <p:cNvSpPr txBox="1"/>
          <p:nvPr/>
        </p:nvSpPr>
        <p:spPr>
          <a:xfrm>
            <a:off x="9274002" y="360740"/>
            <a:ext cx="2633219" cy="6186309"/>
          </a:xfrm>
          <a:prstGeom prst="rect">
            <a:avLst/>
          </a:prstGeom>
          <a:solidFill>
            <a:schemeClr val="bg1"/>
          </a:solidFill>
          <a:ln>
            <a:solidFill>
              <a:srgbClr val="FF0000"/>
            </a:solidFill>
          </a:ln>
        </p:spPr>
        <p:txBody>
          <a:bodyPr wrap="square" rtlCol="0">
            <a:spAutoFit/>
          </a:bodyPr>
          <a:lstStyle/>
          <a:p>
            <a:r>
              <a:rPr lang="en-GB" b="1" i="1" u="sng" dirty="0" smtClean="0"/>
              <a:t>Learning objectives:</a:t>
            </a:r>
          </a:p>
          <a:p>
            <a:endParaRPr lang="en-GB" b="1" i="1" u="sng" dirty="0"/>
          </a:p>
          <a:p>
            <a:r>
              <a:rPr lang="en-GB" dirty="0" smtClean="0"/>
              <a:t>To create a UCAS Hub account.</a:t>
            </a:r>
          </a:p>
          <a:p>
            <a:endParaRPr lang="en-GB" dirty="0"/>
          </a:p>
          <a:p>
            <a:r>
              <a:rPr lang="en-GB" dirty="0" smtClean="0"/>
              <a:t>To use the UCAS Hub account to guide choices regarding university and apprenticeship applications.</a:t>
            </a:r>
          </a:p>
          <a:p>
            <a:endParaRPr lang="en-GB" dirty="0"/>
          </a:p>
          <a:p>
            <a:r>
              <a:rPr lang="en-GB" dirty="0" smtClean="0"/>
              <a:t>To add great value to your UCAS application by searching for taster course and exhibition options.</a:t>
            </a:r>
          </a:p>
          <a:p>
            <a:endParaRPr lang="en-GB" dirty="0"/>
          </a:p>
          <a:p>
            <a:r>
              <a:rPr lang="en-GB" dirty="0" smtClean="0"/>
              <a:t>To complete the activities in your UCAS booklet to finalise your UCAS application.</a:t>
            </a:r>
          </a:p>
        </p:txBody>
      </p:sp>
    </p:spTree>
    <p:extLst>
      <p:ext uri="{BB962C8B-B14F-4D97-AF65-F5344CB8AC3E}">
        <p14:creationId xmlns:p14="http://schemas.microsoft.com/office/powerpoint/2010/main" val="1885313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Search for </a:t>
            </a:r>
            <a:r>
              <a:rPr lang="en-US" dirty="0" err="1"/>
              <a:t>uni</a:t>
            </a:r>
            <a:r>
              <a:rPr lang="en-US" dirty="0"/>
              <a:t> open days and UCAS events, and keep track of them all in one handy place.</a:t>
            </a:r>
            <a:endParaRPr lang="en-GB" dirty="0"/>
          </a:p>
        </p:txBody>
      </p:sp>
      <p:pic>
        <p:nvPicPr>
          <p:cNvPr id="3" name="Picture 2"/>
          <p:cNvPicPr>
            <a:picLocks noChangeAspect="1"/>
          </p:cNvPicPr>
          <p:nvPr/>
        </p:nvPicPr>
        <p:blipFill>
          <a:blip r:embed="rId2"/>
          <a:stretch>
            <a:fillRect/>
          </a:stretch>
        </p:blipFill>
        <p:spPr>
          <a:xfrm>
            <a:off x="3259759" y="1930400"/>
            <a:ext cx="3431818" cy="4851455"/>
          </a:xfrm>
          <a:prstGeom prst="rect">
            <a:avLst/>
          </a:prstGeom>
        </p:spPr>
      </p:pic>
      <p:sp>
        <p:nvSpPr>
          <p:cNvPr id="5" name="TextBox 4"/>
          <p:cNvSpPr txBox="1"/>
          <p:nvPr/>
        </p:nvSpPr>
        <p:spPr>
          <a:xfrm>
            <a:off x="9274002" y="360740"/>
            <a:ext cx="2633219" cy="6186309"/>
          </a:xfrm>
          <a:prstGeom prst="rect">
            <a:avLst/>
          </a:prstGeom>
          <a:solidFill>
            <a:schemeClr val="bg1"/>
          </a:solidFill>
          <a:ln>
            <a:solidFill>
              <a:srgbClr val="FF0000"/>
            </a:solidFill>
          </a:ln>
        </p:spPr>
        <p:txBody>
          <a:bodyPr wrap="square" rtlCol="0">
            <a:spAutoFit/>
          </a:bodyPr>
          <a:lstStyle/>
          <a:p>
            <a:r>
              <a:rPr lang="en-GB" b="1" i="1" u="sng" dirty="0" smtClean="0"/>
              <a:t>Learning objectives:</a:t>
            </a:r>
          </a:p>
          <a:p>
            <a:endParaRPr lang="en-GB" b="1" i="1" u="sng" dirty="0"/>
          </a:p>
          <a:p>
            <a:r>
              <a:rPr lang="en-GB" dirty="0" smtClean="0"/>
              <a:t>To create a UCAS Hub account.</a:t>
            </a:r>
          </a:p>
          <a:p>
            <a:endParaRPr lang="en-GB" dirty="0"/>
          </a:p>
          <a:p>
            <a:r>
              <a:rPr lang="en-GB" dirty="0" smtClean="0"/>
              <a:t>To use the UCAS Hub account to guide choices regarding university and apprenticeship applications.</a:t>
            </a:r>
          </a:p>
          <a:p>
            <a:endParaRPr lang="en-GB" dirty="0"/>
          </a:p>
          <a:p>
            <a:r>
              <a:rPr lang="en-GB" dirty="0" smtClean="0"/>
              <a:t>To add great value to your UCAS application by searching for taster course and exhibition options.</a:t>
            </a:r>
          </a:p>
          <a:p>
            <a:endParaRPr lang="en-GB" dirty="0"/>
          </a:p>
          <a:p>
            <a:r>
              <a:rPr lang="en-GB" dirty="0" smtClean="0"/>
              <a:t>To complete the activities in your UCAS booklet to finalise your UCAS application.</a:t>
            </a:r>
          </a:p>
        </p:txBody>
      </p:sp>
    </p:spTree>
    <p:extLst>
      <p:ext uri="{BB962C8B-B14F-4D97-AF65-F5344CB8AC3E}">
        <p14:creationId xmlns:p14="http://schemas.microsoft.com/office/powerpoint/2010/main" val="3245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0660"/>
            <a:ext cx="8596668" cy="1320800"/>
          </a:xfrm>
        </p:spPr>
        <p:txBody>
          <a:bodyPr>
            <a:normAutofit/>
          </a:bodyPr>
          <a:lstStyle/>
          <a:p>
            <a:r>
              <a:rPr lang="en-US" dirty="0"/>
              <a:t>The easy way to calculate you Tariff points and store your predicted grades.</a:t>
            </a:r>
            <a:endParaRPr lang="en-GB" dirty="0"/>
          </a:p>
        </p:txBody>
      </p:sp>
      <p:pic>
        <p:nvPicPr>
          <p:cNvPr id="4" name="Picture 3"/>
          <p:cNvPicPr>
            <a:picLocks noChangeAspect="1"/>
          </p:cNvPicPr>
          <p:nvPr/>
        </p:nvPicPr>
        <p:blipFill>
          <a:blip r:embed="rId2"/>
          <a:stretch>
            <a:fillRect/>
          </a:stretch>
        </p:blipFill>
        <p:spPr>
          <a:xfrm>
            <a:off x="3180809" y="1839062"/>
            <a:ext cx="3589718" cy="4799297"/>
          </a:xfrm>
          <a:prstGeom prst="rect">
            <a:avLst/>
          </a:prstGeom>
        </p:spPr>
      </p:pic>
      <p:sp>
        <p:nvSpPr>
          <p:cNvPr id="5" name="TextBox 4"/>
          <p:cNvSpPr txBox="1"/>
          <p:nvPr/>
        </p:nvSpPr>
        <p:spPr>
          <a:xfrm>
            <a:off x="9274002" y="360740"/>
            <a:ext cx="2633219" cy="6186309"/>
          </a:xfrm>
          <a:prstGeom prst="rect">
            <a:avLst/>
          </a:prstGeom>
          <a:solidFill>
            <a:schemeClr val="bg1"/>
          </a:solidFill>
          <a:ln>
            <a:solidFill>
              <a:srgbClr val="FF0000"/>
            </a:solidFill>
          </a:ln>
        </p:spPr>
        <p:txBody>
          <a:bodyPr wrap="square" rtlCol="0">
            <a:spAutoFit/>
          </a:bodyPr>
          <a:lstStyle/>
          <a:p>
            <a:r>
              <a:rPr lang="en-GB" b="1" i="1" u="sng" dirty="0" smtClean="0"/>
              <a:t>Learning objectives:</a:t>
            </a:r>
          </a:p>
          <a:p>
            <a:endParaRPr lang="en-GB" b="1" i="1" u="sng" dirty="0"/>
          </a:p>
          <a:p>
            <a:r>
              <a:rPr lang="en-GB" dirty="0" smtClean="0"/>
              <a:t>To create a UCAS Hub account.</a:t>
            </a:r>
          </a:p>
          <a:p>
            <a:endParaRPr lang="en-GB" dirty="0"/>
          </a:p>
          <a:p>
            <a:r>
              <a:rPr lang="en-GB" dirty="0" smtClean="0"/>
              <a:t>To use the UCAS Hub account to guide choices regarding university and apprenticeship applications.</a:t>
            </a:r>
          </a:p>
          <a:p>
            <a:endParaRPr lang="en-GB" dirty="0"/>
          </a:p>
          <a:p>
            <a:r>
              <a:rPr lang="en-GB" dirty="0" smtClean="0"/>
              <a:t>To add great value to your UCAS application by searching for taster course and exhibition options.</a:t>
            </a:r>
          </a:p>
          <a:p>
            <a:endParaRPr lang="en-GB" dirty="0"/>
          </a:p>
          <a:p>
            <a:r>
              <a:rPr lang="en-GB" dirty="0" smtClean="0"/>
              <a:t>To complete the activities in your UCAS booklet to finalise your UCAS application.</a:t>
            </a:r>
          </a:p>
        </p:txBody>
      </p:sp>
    </p:spTree>
    <p:extLst>
      <p:ext uri="{BB962C8B-B14F-4D97-AF65-F5344CB8AC3E}">
        <p14:creationId xmlns:p14="http://schemas.microsoft.com/office/powerpoint/2010/main" val="2567470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89" y="223234"/>
            <a:ext cx="8596668" cy="1320800"/>
          </a:xfrm>
        </p:spPr>
        <p:txBody>
          <a:bodyPr>
            <a:normAutofit fontScale="90000"/>
          </a:bodyPr>
          <a:lstStyle/>
          <a:p>
            <a:r>
              <a:rPr lang="en-US" dirty="0"/>
              <a:t>The UCAS personal statement builder helps you structure your writing, and introduce yourself to universities.</a:t>
            </a:r>
            <a:endParaRPr lang="en-GB" dirty="0"/>
          </a:p>
        </p:txBody>
      </p:sp>
      <p:pic>
        <p:nvPicPr>
          <p:cNvPr id="3" name="Picture 2"/>
          <p:cNvPicPr>
            <a:picLocks noChangeAspect="1"/>
          </p:cNvPicPr>
          <p:nvPr/>
        </p:nvPicPr>
        <p:blipFill>
          <a:blip r:embed="rId2"/>
          <a:stretch>
            <a:fillRect/>
          </a:stretch>
        </p:blipFill>
        <p:spPr>
          <a:xfrm>
            <a:off x="3032841" y="2087987"/>
            <a:ext cx="3355080" cy="4473440"/>
          </a:xfrm>
          <a:prstGeom prst="rect">
            <a:avLst/>
          </a:prstGeom>
        </p:spPr>
      </p:pic>
      <p:sp>
        <p:nvSpPr>
          <p:cNvPr id="4" name="TextBox 3"/>
          <p:cNvSpPr txBox="1"/>
          <p:nvPr/>
        </p:nvSpPr>
        <p:spPr>
          <a:xfrm>
            <a:off x="9274002" y="360740"/>
            <a:ext cx="2633219" cy="6186309"/>
          </a:xfrm>
          <a:prstGeom prst="rect">
            <a:avLst/>
          </a:prstGeom>
          <a:solidFill>
            <a:schemeClr val="bg1"/>
          </a:solidFill>
          <a:ln>
            <a:solidFill>
              <a:srgbClr val="FF0000"/>
            </a:solidFill>
          </a:ln>
        </p:spPr>
        <p:txBody>
          <a:bodyPr wrap="square" rtlCol="0">
            <a:spAutoFit/>
          </a:bodyPr>
          <a:lstStyle/>
          <a:p>
            <a:r>
              <a:rPr lang="en-GB" b="1" i="1" u="sng" dirty="0" smtClean="0"/>
              <a:t>Learning objectives:</a:t>
            </a:r>
          </a:p>
          <a:p>
            <a:endParaRPr lang="en-GB" b="1" i="1" u="sng" dirty="0"/>
          </a:p>
          <a:p>
            <a:r>
              <a:rPr lang="en-GB" dirty="0" smtClean="0"/>
              <a:t>To create a UCAS Hub account.</a:t>
            </a:r>
          </a:p>
          <a:p>
            <a:endParaRPr lang="en-GB" dirty="0"/>
          </a:p>
          <a:p>
            <a:r>
              <a:rPr lang="en-GB" dirty="0" smtClean="0"/>
              <a:t>To use the UCAS Hub account to guide choices regarding university and apprenticeship applications.</a:t>
            </a:r>
          </a:p>
          <a:p>
            <a:endParaRPr lang="en-GB" dirty="0"/>
          </a:p>
          <a:p>
            <a:r>
              <a:rPr lang="en-GB" dirty="0" smtClean="0"/>
              <a:t>To add great value to your UCAS application by searching for taster course and exhibition options.</a:t>
            </a:r>
          </a:p>
          <a:p>
            <a:endParaRPr lang="en-GB" dirty="0"/>
          </a:p>
          <a:p>
            <a:r>
              <a:rPr lang="en-GB" dirty="0" smtClean="0"/>
              <a:t>To complete the activities in your UCAS booklet to finalise your UCAS application.</a:t>
            </a:r>
          </a:p>
        </p:txBody>
      </p:sp>
    </p:spTree>
    <p:extLst>
      <p:ext uri="{BB962C8B-B14F-4D97-AF65-F5344CB8AC3E}">
        <p14:creationId xmlns:p14="http://schemas.microsoft.com/office/powerpoint/2010/main" val="318888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5129" y="2106233"/>
            <a:ext cx="5057775" cy="4191000"/>
          </a:xfrm>
          <a:prstGeom prst="rect">
            <a:avLst/>
          </a:prstGeom>
        </p:spPr>
      </p:pic>
      <p:sp>
        <p:nvSpPr>
          <p:cNvPr id="3" name="Title 2"/>
          <p:cNvSpPr>
            <a:spLocks noGrp="1"/>
          </p:cNvSpPr>
          <p:nvPr>
            <p:ph type="title"/>
          </p:nvPr>
        </p:nvSpPr>
        <p:spPr/>
        <p:txBody>
          <a:bodyPr>
            <a:noAutofit/>
          </a:bodyPr>
          <a:lstStyle/>
          <a:p>
            <a:r>
              <a:rPr lang="en-GB" sz="2000" dirty="0" smtClean="0"/>
              <a:t>The process of setting up your account – go to </a:t>
            </a:r>
            <a:r>
              <a:rPr lang="en-GB" sz="2000" dirty="0">
                <a:hlinkClick r:id="rId3"/>
              </a:rPr>
              <a:t>https://</a:t>
            </a:r>
            <a:r>
              <a:rPr lang="en-GB" sz="2000" dirty="0" smtClean="0">
                <a:hlinkClick r:id="rId3"/>
              </a:rPr>
              <a:t>www.ucas.com/students</a:t>
            </a:r>
            <a:r>
              <a:rPr lang="en-GB" sz="2000" dirty="0" smtClean="0"/>
              <a:t> . You will see the option to sign up/register for UCAS Hub (above the usual apply/track portal log in.</a:t>
            </a:r>
            <a:endParaRPr lang="en-GB" sz="2000" dirty="0"/>
          </a:p>
        </p:txBody>
      </p:sp>
      <p:sp>
        <p:nvSpPr>
          <p:cNvPr id="4" name="TextBox 3"/>
          <p:cNvSpPr txBox="1"/>
          <p:nvPr/>
        </p:nvSpPr>
        <p:spPr>
          <a:xfrm>
            <a:off x="9274002" y="360740"/>
            <a:ext cx="2633219" cy="6186309"/>
          </a:xfrm>
          <a:prstGeom prst="rect">
            <a:avLst/>
          </a:prstGeom>
          <a:solidFill>
            <a:schemeClr val="bg1"/>
          </a:solidFill>
          <a:ln>
            <a:solidFill>
              <a:srgbClr val="FF0000"/>
            </a:solidFill>
          </a:ln>
        </p:spPr>
        <p:txBody>
          <a:bodyPr wrap="square" rtlCol="0">
            <a:spAutoFit/>
          </a:bodyPr>
          <a:lstStyle/>
          <a:p>
            <a:r>
              <a:rPr lang="en-GB" b="1" i="1" u="sng" dirty="0" smtClean="0"/>
              <a:t>Learning objectives:</a:t>
            </a:r>
          </a:p>
          <a:p>
            <a:endParaRPr lang="en-GB" b="1" i="1" u="sng" dirty="0"/>
          </a:p>
          <a:p>
            <a:r>
              <a:rPr lang="en-GB" dirty="0" smtClean="0"/>
              <a:t>To create a UCAS Hub account.</a:t>
            </a:r>
          </a:p>
          <a:p>
            <a:endParaRPr lang="en-GB" dirty="0"/>
          </a:p>
          <a:p>
            <a:r>
              <a:rPr lang="en-GB" dirty="0" smtClean="0"/>
              <a:t>To use the UCAS Hub account to guide choices regarding university and apprenticeship applications.</a:t>
            </a:r>
          </a:p>
          <a:p>
            <a:endParaRPr lang="en-GB" dirty="0"/>
          </a:p>
          <a:p>
            <a:r>
              <a:rPr lang="en-GB" dirty="0" smtClean="0"/>
              <a:t>To add great value to your UCAS application by searching for taster course and exhibition options.</a:t>
            </a:r>
          </a:p>
          <a:p>
            <a:endParaRPr lang="en-GB" dirty="0"/>
          </a:p>
          <a:p>
            <a:r>
              <a:rPr lang="en-GB" dirty="0" smtClean="0"/>
              <a:t>To complete the activities in your UCAS booklet to finalise your UCAS application.</a:t>
            </a:r>
          </a:p>
        </p:txBody>
      </p:sp>
    </p:spTree>
    <p:extLst>
      <p:ext uri="{BB962C8B-B14F-4D97-AF65-F5344CB8AC3E}">
        <p14:creationId xmlns:p14="http://schemas.microsoft.com/office/powerpoint/2010/main" val="1026607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9088" y="2039892"/>
            <a:ext cx="6200775" cy="4143375"/>
          </a:xfrm>
          <a:prstGeom prst="rect">
            <a:avLst/>
          </a:prstGeom>
        </p:spPr>
      </p:pic>
      <p:sp>
        <p:nvSpPr>
          <p:cNvPr id="3" name="Title 2"/>
          <p:cNvSpPr txBox="1">
            <a:spLocks/>
          </p:cNvSpPr>
          <p:nvPr/>
        </p:nvSpPr>
        <p:spPr>
          <a:xfrm>
            <a:off x="677334" y="609600"/>
            <a:ext cx="8596668" cy="132080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dirty="0" smtClean="0"/>
              <a:t>Select the year you wish to apply.</a:t>
            </a:r>
            <a:endParaRPr lang="en-GB" sz="2000" dirty="0"/>
          </a:p>
        </p:txBody>
      </p:sp>
      <p:sp>
        <p:nvSpPr>
          <p:cNvPr id="4" name="TextBox 3"/>
          <p:cNvSpPr txBox="1"/>
          <p:nvPr/>
        </p:nvSpPr>
        <p:spPr>
          <a:xfrm>
            <a:off x="9274002" y="360740"/>
            <a:ext cx="2633219" cy="6186309"/>
          </a:xfrm>
          <a:prstGeom prst="rect">
            <a:avLst/>
          </a:prstGeom>
          <a:solidFill>
            <a:schemeClr val="bg1"/>
          </a:solidFill>
          <a:ln>
            <a:solidFill>
              <a:srgbClr val="FF0000"/>
            </a:solidFill>
          </a:ln>
        </p:spPr>
        <p:txBody>
          <a:bodyPr wrap="square" rtlCol="0">
            <a:spAutoFit/>
          </a:bodyPr>
          <a:lstStyle/>
          <a:p>
            <a:r>
              <a:rPr lang="en-GB" b="1" i="1" u="sng" dirty="0" smtClean="0"/>
              <a:t>Learning objectives:</a:t>
            </a:r>
          </a:p>
          <a:p>
            <a:endParaRPr lang="en-GB" b="1" i="1" u="sng" dirty="0"/>
          </a:p>
          <a:p>
            <a:r>
              <a:rPr lang="en-GB" dirty="0" smtClean="0"/>
              <a:t>To create a UCAS Hub account.</a:t>
            </a:r>
          </a:p>
          <a:p>
            <a:endParaRPr lang="en-GB" dirty="0"/>
          </a:p>
          <a:p>
            <a:r>
              <a:rPr lang="en-GB" dirty="0" smtClean="0"/>
              <a:t>To use the UCAS Hub account to guide choices regarding university and apprenticeship applications.</a:t>
            </a:r>
          </a:p>
          <a:p>
            <a:endParaRPr lang="en-GB" dirty="0"/>
          </a:p>
          <a:p>
            <a:r>
              <a:rPr lang="en-GB" dirty="0" smtClean="0"/>
              <a:t>To add great value to your UCAS application by searching for taster course and exhibition options.</a:t>
            </a:r>
          </a:p>
          <a:p>
            <a:endParaRPr lang="en-GB" dirty="0"/>
          </a:p>
          <a:p>
            <a:r>
              <a:rPr lang="en-GB" dirty="0" smtClean="0"/>
              <a:t>To complete the activities in your UCAS booklet to finalise your UCAS application.</a:t>
            </a:r>
          </a:p>
        </p:txBody>
      </p:sp>
    </p:spTree>
    <p:extLst>
      <p:ext uri="{BB962C8B-B14F-4D97-AF65-F5344CB8AC3E}">
        <p14:creationId xmlns:p14="http://schemas.microsoft.com/office/powerpoint/2010/main" val="2397192331"/>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109</TotalTime>
  <Words>1277</Words>
  <Application>Microsoft Office PowerPoint</Application>
  <PresentationFormat>Widescreen</PresentationFormat>
  <Paragraphs>152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Trebuchet MS</vt:lpstr>
      <vt:lpstr>Wingdings</vt:lpstr>
      <vt:lpstr>Wingdings 3</vt:lpstr>
      <vt:lpstr>Facet</vt:lpstr>
      <vt:lpstr>The UCAS Hub  </vt:lpstr>
      <vt:lpstr>The UCAS Hub  </vt:lpstr>
      <vt:lpstr>Search for courses, view your top five choices, manage and edit your favourites.</vt:lpstr>
      <vt:lpstr>Explore over 35,000 options and favourite subjects, locations, unis, colleges, and courses.</vt:lpstr>
      <vt:lpstr>Search for uni open days and UCAS events, and keep track of them all in one handy place.</vt:lpstr>
      <vt:lpstr>The easy way to calculate you Tariff points and store your predicted grades.</vt:lpstr>
      <vt:lpstr>The UCAS personal statement builder helps you structure your writing, and introduce yourself to universities.</vt:lpstr>
      <vt:lpstr>The process of setting up your account – go to https://www.ucas.com/students . You will see the option to sign up/register for UCAS Hub (above the usual apply/track portal log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UCAS Hub</dc:title>
  <dc:creator>G Clark</dc:creator>
  <cp:lastModifiedBy>G Clark</cp:lastModifiedBy>
  <cp:revision>26</cp:revision>
  <dcterms:created xsi:type="dcterms:W3CDTF">2019-10-23T09:58:36Z</dcterms:created>
  <dcterms:modified xsi:type="dcterms:W3CDTF">2021-02-03T22:26:30Z</dcterms:modified>
</cp:coreProperties>
</file>