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65" r:id="rId5"/>
    <p:sldId id="299" r:id="rId6"/>
    <p:sldId id="257" r:id="rId7"/>
    <p:sldId id="268" r:id="rId8"/>
    <p:sldId id="259" r:id="rId9"/>
    <p:sldId id="260" r:id="rId10"/>
    <p:sldId id="270" r:id="rId11"/>
    <p:sldId id="271" r:id="rId12"/>
    <p:sldId id="273" r:id="rId13"/>
    <p:sldId id="274" r:id="rId14"/>
    <p:sldId id="275" r:id="rId15"/>
    <p:sldId id="287" r:id="rId16"/>
    <p:sldId id="276" r:id="rId17"/>
    <p:sldId id="277" r:id="rId18"/>
    <p:sldId id="289" r:id="rId19"/>
    <p:sldId id="278" r:id="rId20"/>
    <p:sldId id="279" r:id="rId21"/>
    <p:sldId id="281" r:id="rId22"/>
    <p:sldId id="290" r:id="rId23"/>
    <p:sldId id="282" r:id="rId24"/>
    <p:sldId id="292" r:id="rId25"/>
    <p:sldId id="293" r:id="rId26"/>
    <p:sldId id="284" r:id="rId27"/>
    <p:sldId id="294" r:id="rId28"/>
    <p:sldId id="295" r:id="rId29"/>
    <p:sldId id="296" r:id="rId30"/>
    <p:sldId id="283" r:id="rId31"/>
    <p:sldId id="301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44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2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9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5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9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8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1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3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7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11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68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0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3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3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E319-62D3-4C37-B6D3-4A25A3723475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5695-B401-4AD8-A760-FD42CC7E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11CBC5-D4EA-4F5D-AAD2-FD567B8295A5}" type="datetimeFigureOut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BB5F7-7A06-4DFC-888F-483985DE1D4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4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uwe.ac.uk/L290/politics-and-international-relation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ucas.com/contact-u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as.com/undergraduate/applying-university/filling-your-ucas-undergraduate-applic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021.undergrad.apply.ucas.com/appreg/SecurityServl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44720" y="761420"/>
            <a:ext cx="8169499" cy="1103425"/>
          </a:xfrm>
        </p:spPr>
        <p:txBody>
          <a:bodyPr/>
          <a:lstStyle/>
          <a:p>
            <a:r>
              <a:rPr lang="en-GB" b="1" u="sng" dirty="0" smtClean="0"/>
              <a:t>University Account set-up</a:t>
            </a:r>
            <a:endParaRPr lang="en-US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059">
            <a:off x="410719" y="595494"/>
            <a:ext cx="3169942" cy="9724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524000" y="2276126"/>
            <a:ext cx="93365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Starter:</a:t>
            </a:r>
          </a:p>
          <a:p>
            <a:pPr algn="ctr"/>
            <a:endParaRPr lang="en-US" sz="4400" b="1" u="sng" dirty="0" smtClean="0"/>
          </a:p>
          <a:p>
            <a:r>
              <a:rPr lang="en-US" sz="2800" dirty="0" smtClean="0"/>
              <a:t>On a Post-It note – write your name and the course you are applying for and hand them to your teacher.</a:t>
            </a:r>
          </a:p>
          <a:p>
            <a:endParaRPr lang="en-US" sz="2800" dirty="0" smtClean="0"/>
          </a:p>
          <a:p>
            <a:r>
              <a:rPr lang="en-US" sz="2800" b="1" i="1" dirty="0" smtClean="0"/>
              <a:t>Bonus! </a:t>
            </a:r>
            <a:r>
              <a:rPr lang="en-US" sz="2800" dirty="0" smtClean="0"/>
              <a:t>Discuss with your partner – what 5 reasons for you choosing your course.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4: UCAS – Register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420232"/>
            <a:ext cx="9410700" cy="4581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5: UCAS – Register</a:t>
            </a:r>
            <a:endParaRPr lang="en-GB" sz="4000" b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535682"/>
            <a:ext cx="9401175" cy="44767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6: UCAS – Register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8405" y="1420232"/>
            <a:ext cx="2962141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Record these details somewhere safe so that you do not forget them.</a:t>
            </a:r>
            <a:endParaRPr lang="en-GB" sz="2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5" y="940279"/>
            <a:ext cx="6542617" cy="57624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5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873" y="758697"/>
            <a:ext cx="60572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</a:t>
            </a:r>
            <a:r>
              <a:rPr lang="en-GB" sz="5400" b="1" u="sng" dirty="0" smtClean="0">
                <a:latin typeface="+mn-lt"/>
              </a:rPr>
              <a:t>6.1: </a:t>
            </a:r>
            <a:r>
              <a:rPr lang="en-GB" sz="5400" b="1" u="sng" dirty="0" smtClean="0">
                <a:latin typeface="+mn-lt"/>
              </a:rPr>
              <a:t>UCAS – Register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3" y="334154"/>
            <a:ext cx="5095644" cy="62372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717" y="94669"/>
            <a:ext cx="636485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</a:t>
            </a:r>
            <a:r>
              <a:rPr lang="en-GB" sz="5400" b="1" u="sng" dirty="0">
                <a:latin typeface="+mn-lt"/>
              </a:rPr>
              <a:t>7</a:t>
            </a:r>
            <a:r>
              <a:rPr lang="en-GB" sz="5400" b="1" u="sng" dirty="0" smtClean="0">
                <a:latin typeface="+mn-lt"/>
              </a:rPr>
              <a:t>: </a:t>
            </a:r>
            <a:r>
              <a:rPr lang="en-GB" sz="5400" b="1" u="sng" dirty="0" smtClean="0">
                <a:latin typeface="+mn-lt"/>
              </a:rPr>
              <a:t>UCAS – Register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31" y="279726"/>
            <a:ext cx="4813412" cy="62845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16574" y="1273583"/>
            <a:ext cx="4959142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Record these details somewhere safe so that you do not forget them.</a:t>
            </a:r>
            <a:endParaRPr lang="en-GB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8: </a:t>
            </a:r>
            <a:r>
              <a:rPr lang="en-GB" sz="5400" b="1" u="sng" dirty="0" smtClean="0">
                <a:latin typeface="+mn-lt"/>
              </a:rPr>
              <a:t>UCAS register</a:t>
            </a:r>
            <a:endParaRPr lang="en-GB" sz="4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420232"/>
            <a:ext cx="8740260" cy="44005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370362" y="5604108"/>
            <a:ext cx="597789" cy="572405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8151" y="5997756"/>
            <a:ext cx="121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Click!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793930" y="5032092"/>
            <a:ext cx="796545" cy="5409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50066" y="2344863"/>
            <a:ext cx="2491545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Record these details somewhere safe so that you do not forget them.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</a:t>
            </a:r>
            <a:r>
              <a:rPr lang="en-GB" sz="5400" b="1" u="sng" dirty="0" smtClean="0">
                <a:latin typeface="+mn-lt"/>
              </a:rPr>
              <a:t>9: </a:t>
            </a:r>
            <a:r>
              <a:rPr lang="en-GB" sz="5400" b="1" u="sng" dirty="0" smtClean="0">
                <a:latin typeface="+mn-lt"/>
              </a:rPr>
              <a:t>UCAS – Log in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9" y="1034203"/>
            <a:ext cx="9222202" cy="555734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925683" y="1555814"/>
            <a:ext cx="4654415" cy="2257061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97904" y="1294204"/>
            <a:ext cx="194589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Click here!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18" y="1254131"/>
            <a:ext cx="8258136" cy="52789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</a:t>
            </a:r>
            <a:r>
              <a:rPr lang="en-GB" sz="5400" b="1" u="sng" dirty="0" smtClean="0">
                <a:latin typeface="+mn-lt"/>
              </a:rPr>
              <a:t>10</a:t>
            </a:r>
            <a:r>
              <a:rPr lang="en-GB" sz="5400" b="1" u="sng" dirty="0" smtClean="0">
                <a:latin typeface="+mn-lt"/>
              </a:rPr>
              <a:t>: </a:t>
            </a:r>
            <a:r>
              <a:rPr lang="en-GB" sz="5400" b="1" u="sng" dirty="0" smtClean="0">
                <a:latin typeface="+mn-lt"/>
              </a:rPr>
              <a:t>UCAS – Log in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83547" y="2510287"/>
            <a:ext cx="2570672" cy="138333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80748" y="1209722"/>
            <a:ext cx="3019245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Enter the school’s buzzword here</a:t>
            </a:r>
            <a:r>
              <a:rPr lang="en-GB" sz="2800" b="1" dirty="0"/>
              <a:t>: </a:t>
            </a:r>
            <a:r>
              <a:rPr lang="en-GB" sz="2800" b="1" dirty="0"/>
              <a:t>STJOS2021ENTRY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</a:t>
            </a:r>
            <a:r>
              <a:rPr lang="en-GB" sz="5400" b="1" u="sng" dirty="0" smtClean="0">
                <a:latin typeface="+mn-lt"/>
              </a:rPr>
              <a:t>11: </a:t>
            </a:r>
            <a:r>
              <a:rPr lang="en-GB" sz="5400" b="1" u="sng" dirty="0" smtClean="0">
                <a:latin typeface="+mn-lt"/>
              </a:rPr>
              <a:t>UCAS – Log in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93" y="1258648"/>
            <a:ext cx="9610725" cy="47720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675" y="94669"/>
            <a:ext cx="4123428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latin typeface="+mn-lt"/>
              </a:rPr>
              <a:t>UCAS Registration complete!</a:t>
            </a:r>
            <a:endParaRPr lang="en-GB" sz="24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1" y="94669"/>
            <a:ext cx="7711114" cy="66684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79766" y="1578876"/>
            <a:ext cx="3019245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can now visit each section of the application and save your progress as is necessary.</a:t>
            </a:r>
            <a:endParaRPr lang="en-GB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114466" y="1967964"/>
            <a:ext cx="6365299" cy="15413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79765" y="4324910"/>
            <a:ext cx="3019245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Remember to verify your email address.</a:t>
            </a:r>
            <a:endParaRPr lang="en-GB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33426" y="5555411"/>
            <a:ext cx="3846339" cy="154494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8257" y="1029548"/>
            <a:ext cx="464963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Record your personal ID along with your username and </a:t>
            </a:r>
            <a:r>
              <a:rPr lang="en-GB" b="1" dirty="0" smtClean="0"/>
              <a:t>password!!!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In this session, you wil</a:t>
            </a:r>
            <a:r>
              <a:rPr lang="en-GB" sz="5400" b="1" u="sng" dirty="0" smtClean="0">
                <a:latin typeface="+mn-lt"/>
              </a:rPr>
              <a:t>l:</a:t>
            </a:r>
            <a:endParaRPr lang="en-GB" sz="4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4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Understand how to complete the registration of your UCAS account.</a:t>
            </a:r>
          </a:p>
          <a:p>
            <a:pPr>
              <a:buFontTx/>
              <a:buChar char="-"/>
            </a:pPr>
            <a:r>
              <a:rPr lang="en-US" dirty="0" smtClean="0"/>
              <a:t>Understand how to complete the application form on your UCAS account.</a:t>
            </a: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14" y="3356665"/>
            <a:ext cx="5159148" cy="3326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716" y="175927"/>
            <a:ext cx="349369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Personal Details</a:t>
            </a:r>
            <a:endParaRPr lang="en-GB" sz="2000" b="1" u="sng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7716" y="1310348"/>
            <a:ext cx="3493698" cy="489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 </a:t>
            </a:r>
            <a:r>
              <a:rPr lang="en-GB" sz="2400" b="1" dirty="0" smtClean="0"/>
              <a:t>will need to fill out your personal details, some will have been copied from your registration.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There wil</a:t>
            </a:r>
            <a:r>
              <a:rPr lang="en-GB" sz="2400" b="1" dirty="0" smtClean="0"/>
              <a:t>l be sections in this that may be confusing. Firstly, click the ? Box as this will give you an explanation of what is needed (most bits can be added at a later date).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8" y="257954"/>
            <a:ext cx="7969165" cy="4281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978" y="4597240"/>
            <a:ext cx="7969165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Points to note: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ULN – </a:t>
            </a:r>
            <a:r>
              <a:rPr lang="en-US" sz="1400" dirty="0" smtClean="0"/>
              <a:t>we have this for you at school and Mr Clark will send these to your tutors for you to access.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Fee Codes – </a:t>
            </a:r>
            <a:r>
              <a:rPr lang="en-US" sz="1400" dirty="0" smtClean="0"/>
              <a:t>if you were born in the UK or have an EU passport, you will use the code 02. If you were born outside the EU and have a non-EU passport, you will use code 99 (for not known).</a:t>
            </a:r>
          </a:p>
          <a:p>
            <a:endParaRPr lang="en-US" sz="1400" b="1" dirty="0"/>
          </a:p>
          <a:p>
            <a:r>
              <a:rPr lang="en-US" sz="1400" b="1" dirty="0" smtClean="0"/>
              <a:t>Student support arrangements – </a:t>
            </a:r>
            <a:r>
              <a:rPr lang="en-US" sz="1400" dirty="0" smtClean="0"/>
              <a:t>type in Slough (or select it from the list).</a:t>
            </a:r>
            <a:endParaRPr lang="en-US" sz="1400" dirty="0"/>
          </a:p>
          <a:p>
            <a:endParaRPr lang="en-US" sz="1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505" y="167496"/>
            <a:ext cx="511546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Choices</a:t>
            </a:r>
            <a:endParaRPr lang="en-GB" sz="2000" b="1" u="sng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444" y="2757127"/>
            <a:ext cx="2750234" cy="3883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7" y="272143"/>
            <a:ext cx="7129527" cy="629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9154" y="1325341"/>
            <a:ext cx="4968815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You will find this information on the university webpage for a given course. See the example given below.</a:t>
            </a:r>
          </a:p>
          <a:p>
            <a:pPr algn="ctr"/>
            <a:endParaRPr lang="en-US" sz="1600" b="1" dirty="0"/>
          </a:p>
          <a:p>
            <a:pPr algn="ctr"/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courses.uwe.ac.uk/L290/politics-and-international-relations</a:t>
            </a:r>
            <a:endParaRPr lang="en-GB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0" y="167496"/>
            <a:ext cx="6095405" cy="485833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92286" y="4169229"/>
            <a:ext cx="3106061" cy="4354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8347" y="1436809"/>
            <a:ext cx="5210624" cy="4801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This is where you add your school, qualifications and results.</a:t>
            </a:r>
          </a:p>
          <a:p>
            <a:endParaRPr lang="en-GB" b="1" dirty="0"/>
          </a:p>
          <a:p>
            <a:r>
              <a:rPr lang="en-GB" b="1" i="1" dirty="0" smtClean="0"/>
              <a:t>GCSEs</a:t>
            </a:r>
            <a:r>
              <a:rPr lang="en-GB" dirty="0" smtClean="0"/>
              <a:t> - add your GCSES (</a:t>
            </a:r>
            <a:r>
              <a:rPr lang="en-GB" b="1" dirty="0" smtClean="0"/>
              <a:t>exam board, subject </a:t>
            </a:r>
            <a:r>
              <a:rPr lang="en-GB" b="1" dirty="0"/>
              <a:t>and overall grade </a:t>
            </a:r>
            <a:r>
              <a:rPr lang="en-GB" b="1" dirty="0" smtClean="0"/>
              <a:t>only)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b="1" dirty="0" smtClean="0"/>
              <a:t>A-Levels</a:t>
            </a:r>
            <a:r>
              <a:rPr lang="en-GB" dirty="0" smtClean="0"/>
              <a:t> – add each subject for A Level and AS if </a:t>
            </a:r>
            <a:r>
              <a:rPr lang="en-GB" dirty="0"/>
              <a:t>taking an AS </a:t>
            </a:r>
            <a:r>
              <a:rPr lang="en-GB" dirty="0" smtClean="0"/>
              <a:t>subject. </a:t>
            </a:r>
            <a:r>
              <a:rPr lang="en-GB" dirty="0"/>
              <a:t>You must enter your grade as </a:t>
            </a:r>
            <a:r>
              <a:rPr lang="en-GB" b="1" dirty="0"/>
              <a:t>‘pending</a:t>
            </a:r>
            <a:r>
              <a:rPr lang="en-GB" b="1" dirty="0" smtClean="0"/>
              <a:t>’ </a:t>
            </a:r>
            <a:r>
              <a:rPr lang="en-GB" dirty="0" smtClean="0"/>
              <a:t>– we will enter this based on your predicted grades from your </a:t>
            </a:r>
            <a:r>
              <a:rPr lang="en-GB" dirty="0" smtClean="0"/>
              <a:t>PPEs.</a:t>
            </a:r>
          </a:p>
          <a:p>
            <a:endParaRPr lang="en-US" dirty="0"/>
          </a:p>
          <a:p>
            <a:r>
              <a:rPr lang="en-US" b="1" u="sng" dirty="0" smtClean="0"/>
              <a:t>CAUTION!!!</a:t>
            </a:r>
            <a:endParaRPr lang="en-GB" b="1" u="sng" dirty="0"/>
          </a:p>
          <a:p>
            <a:endParaRPr lang="en-GB" dirty="0"/>
          </a:p>
          <a:p>
            <a:r>
              <a:rPr lang="en-GB" b="1" i="1" dirty="0" smtClean="0"/>
              <a:t>BTECs</a:t>
            </a:r>
            <a:r>
              <a:rPr lang="en-GB" dirty="0" smtClean="0"/>
              <a:t> - </a:t>
            </a:r>
            <a:r>
              <a:rPr lang="en-GB" dirty="0"/>
              <a:t>all modules to be </a:t>
            </a:r>
            <a:r>
              <a:rPr lang="en-GB" dirty="0" smtClean="0"/>
              <a:t>entered for your </a:t>
            </a:r>
            <a:r>
              <a:rPr lang="en-GB" b="1" dirty="0"/>
              <a:t>BTEC Level 3 National Extended Certificate </a:t>
            </a:r>
            <a:r>
              <a:rPr lang="en-GB" b="1" dirty="0" smtClean="0"/>
              <a:t>(360) </a:t>
            </a:r>
            <a:r>
              <a:rPr lang="en-GB" dirty="0" smtClean="0"/>
              <a:t>with </a:t>
            </a:r>
            <a:r>
              <a:rPr lang="en-GB" dirty="0"/>
              <a:t>the correct exam board – if in doubt, ask Ms Toombs or your BTEC teacher (you can come back to </a:t>
            </a:r>
            <a:r>
              <a:rPr lang="en-GB" dirty="0" smtClean="0"/>
              <a:t>this</a:t>
            </a:r>
            <a:r>
              <a:rPr lang="en-GB" dirty="0"/>
              <a:t> </a:t>
            </a:r>
            <a:r>
              <a:rPr lang="en-GB" dirty="0" smtClean="0"/>
              <a:t>if </a:t>
            </a:r>
            <a:r>
              <a:rPr lang="en-GB" dirty="0" smtClean="0"/>
              <a:t>necessary).</a:t>
            </a:r>
            <a:endParaRPr lang="en-GB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92505" y="167496"/>
            <a:ext cx="511546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Education</a:t>
            </a:r>
            <a:endParaRPr lang="en-GB" sz="2000" b="1" u="sng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65" y="551250"/>
            <a:ext cx="8316686" cy="57080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1" y="152399"/>
            <a:ext cx="5918642" cy="66076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30" y="152399"/>
            <a:ext cx="6829425" cy="41433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4295774"/>
            <a:ext cx="2873830" cy="2394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11" y="152398"/>
            <a:ext cx="6705600" cy="66076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61514" y="2667000"/>
            <a:ext cx="3777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 the subjects section of the Sixth Form prospectus for the awarding </a:t>
            </a:r>
            <a:r>
              <a:rPr lang="en-US" i="1" dirty="0" err="1" smtClean="0"/>
              <a:t>organisation</a:t>
            </a:r>
            <a:r>
              <a:rPr lang="en-US" i="1" dirty="0" smtClean="0"/>
              <a:t> (i.e. exam board).</a:t>
            </a:r>
            <a:endParaRPr lang="en-GB" i="1" dirty="0"/>
          </a:p>
        </p:txBody>
      </p:sp>
      <p:sp>
        <p:nvSpPr>
          <p:cNvPr id="9" name="Rectangle 8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1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7" y="150125"/>
            <a:ext cx="5395913" cy="64685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43" y="150126"/>
            <a:ext cx="5435570" cy="64685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3384390"/>
            <a:ext cx="305268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Examples of how the Education section is completed.</a:t>
            </a:r>
            <a:endParaRPr lang="en-GB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806" y="2606704"/>
            <a:ext cx="215353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Put a shortened version of your EPQ title if it will not fit</a:t>
            </a:r>
            <a:endParaRPr lang="en-GB" sz="1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53363" y="5693893"/>
            <a:ext cx="225624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i="1" dirty="0" smtClean="0"/>
              <a:t>Ask your BTEC teacher for your BTEC registration number</a:t>
            </a:r>
            <a:endParaRPr lang="en-GB" sz="12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" y="152399"/>
            <a:ext cx="5740092" cy="660350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8991" y="152399"/>
            <a:ext cx="60189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BTEC Registration Number</a:t>
            </a:r>
            <a:endParaRPr lang="en-GB" sz="2000" b="1" u="sng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0811" y="1630141"/>
            <a:ext cx="496881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Speak to your teacher for what your BTEC registration number is.</a:t>
            </a:r>
            <a:endParaRPr lang="en-GB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93721" y="2214916"/>
            <a:ext cx="3497090" cy="4359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7268" y="1630141"/>
            <a:ext cx="4968815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Speak to your teacher for what your BTEC registration number is.</a:t>
            </a:r>
            <a:endParaRPr lang="en-GB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50178" y="2214916"/>
            <a:ext cx="3497090" cy="4359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8991" y="152399"/>
            <a:ext cx="60189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Employment Summary</a:t>
            </a:r>
            <a:endParaRPr lang="en-GB" sz="2000" b="1" u="sng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2" y="253092"/>
            <a:ext cx="5974897" cy="63209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8991" y="152399"/>
            <a:ext cx="60189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atin typeface="+mn-lt"/>
              </a:rPr>
              <a:t>Your Personal Statement</a:t>
            </a:r>
            <a:endParaRPr lang="en-GB" sz="2000" b="1" u="sng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" y="282600"/>
            <a:ext cx="5262559" cy="62488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88991" y="1630141"/>
            <a:ext cx="5941751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You must complete this on the Word Online doc only and then copy and paste it into this when it is complete.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We cannot give you feedback if you do not do so.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 smtClean="0"/>
              <a:t>Although we have provided you with a UCAS booklet and workshop dedicated to the personal statement, there are resources in this section to help you with this </a:t>
            </a:r>
            <a:r>
              <a:rPr lang="en-US" sz="1600" b="1" dirty="0" smtClean="0">
                <a:sym typeface="Wingdings" panose="05000000000000000000" pitchFamily="2" charset="2"/>
              </a:rPr>
              <a:t> </a:t>
            </a:r>
          </a:p>
          <a:p>
            <a:pPr algn="ctr"/>
            <a:endParaRPr lang="en-US" sz="1600" b="1" dirty="0">
              <a:sym typeface="Wingdings" panose="05000000000000000000" pitchFamily="2" charset="2"/>
            </a:endParaRPr>
          </a:p>
          <a:p>
            <a:pPr algn="ctr"/>
            <a:r>
              <a:rPr lang="en-US" sz="1600" b="1" dirty="0" smtClean="0">
                <a:sym typeface="Wingdings" panose="05000000000000000000" pitchFamily="2" charset="2"/>
              </a:rPr>
              <a:t>Your personal statement must only use 47 lines and 4000 characters including spaces. Bear this in mind when writing it on your template.</a:t>
            </a:r>
            <a:endParaRPr lang="en-GB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51314" y="947057"/>
            <a:ext cx="4295954" cy="12678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3" y="2014245"/>
            <a:ext cx="540727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You only need to pay for the application, when you send it. 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 smtClean="0"/>
              <a:t>It will then come to us to check it over for mistakes before it is sent off.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 smtClean="0"/>
              <a:t>You will not need to pay twice.</a:t>
            </a:r>
            <a:endParaRPr lang="en-GB" sz="3600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0343" y="267153"/>
            <a:ext cx="10515600" cy="1325563"/>
          </a:xfrm>
        </p:spPr>
        <p:txBody>
          <a:bodyPr/>
          <a:lstStyle/>
          <a:p>
            <a:r>
              <a:rPr lang="en-GB" b="1" i="1" dirty="0" smtClean="0"/>
              <a:t>Pay and Send</a:t>
            </a:r>
            <a:endParaRPr lang="en-GB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86" y="3550064"/>
            <a:ext cx="5817188" cy="281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1923" y="1475636"/>
            <a:ext cx="4931228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can be paid for through the bursary if necessary.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685" y="796848"/>
            <a:ext cx="6272011" cy="813011"/>
          </a:xfrm>
        </p:spPr>
        <p:txBody>
          <a:bodyPr>
            <a:normAutofit fontScale="90000"/>
          </a:bodyPr>
          <a:lstStyle/>
          <a:p>
            <a:r>
              <a:rPr lang="en-GB" altLang="en-US" sz="5400" b="1" u="sng" dirty="0" smtClean="0">
                <a:latin typeface="+mn-lt"/>
              </a:rPr>
              <a:t>UCAS – Key Features</a:t>
            </a:r>
            <a:r>
              <a:rPr lang="en-GB" altLang="en-US" sz="5400" b="1" u="sng" dirty="0">
                <a:latin typeface="+mn-lt"/>
              </a:rPr>
              <a:t/>
            </a:r>
            <a:br>
              <a:rPr lang="en-GB" altLang="en-US" sz="5400" b="1" u="sng" dirty="0">
                <a:latin typeface="+mn-lt"/>
              </a:rPr>
            </a:br>
            <a:endParaRPr lang="en-US" sz="5400" b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3252">
            <a:off x="9648145" y="325785"/>
            <a:ext cx="2225776" cy="11599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35615" y="1470606"/>
            <a:ext cx="103288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choose a maximum of 5 courses</a:t>
            </a:r>
          </a:p>
          <a:p>
            <a:pPr lvl="2">
              <a:spcAft>
                <a:spcPts val="1200"/>
              </a:spcAft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choice restrictions: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Medicine, Veterinary and Dentistry – max of 4 choices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Oxford or Cambridge – usually you can only apply for one course at one or the other.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UCAS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operates an invisibility policy.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that each university that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apply to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can't see which other institutions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received an application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you.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Payment of £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apply – made online by card.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only send one UCAS application in each year’s cycle.</a:t>
            </a:r>
            <a:endParaRPr lang="en-GB" sz="24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Troubleshooting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2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hlinkClick r:id="rId2"/>
              </a:rPr>
              <a:t>https://</a:t>
            </a:r>
            <a:r>
              <a:rPr lang="en-GB" sz="3600" dirty="0" smtClean="0">
                <a:hlinkClick r:id="rId2"/>
              </a:rPr>
              <a:t>www.ucas.com/contact-us</a:t>
            </a:r>
            <a:endParaRPr lang="en-GB" sz="3600" dirty="0" smtClean="0"/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 smtClean="0"/>
              <a:t>Give their customer services a call – in a lot of cases this is what I will end up doing so you will get an answer more quickly.</a:t>
            </a:r>
            <a:endParaRPr lang="en-US" sz="3600" b="1" i="1" dirty="0"/>
          </a:p>
        </p:txBody>
      </p:sp>
      <p:sp>
        <p:nvSpPr>
          <p:cNvPr id="8" name="Rectangle 7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884" y="802084"/>
            <a:ext cx="3114890" cy="17772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70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133" y="218601"/>
            <a:ext cx="6547064" cy="1014212"/>
          </a:xfrm>
        </p:spPr>
        <p:txBody>
          <a:bodyPr>
            <a:normAutofit fontScale="90000"/>
          </a:bodyPr>
          <a:lstStyle/>
          <a:p>
            <a:r>
              <a:rPr lang="en-GB" altLang="en-US" sz="4050" b="1" u="sng" dirty="0">
                <a:latin typeface="+mn-lt"/>
              </a:rPr>
              <a:t>The UCAS </a:t>
            </a:r>
            <a:r>
              <a:rPr lang="en-GB" altLang="en-US" sz="4050" b="1" u="sng" dirty="0" smtClean="0">
                <a:latin typeface="+mn-lt"/>
              </a:rPr>
              <a:t>Journey </a:t>
            </a:r>
            <a:r>
              <a:rPr lang="en-GB" altLang="en-US" sz="4050" b="1" u="sng" dirty="0">
                <a:latin typeface="+mn-lt"/>
              </a:rPr>
              <a:t>– Apply </a:t>
            </a:r>
            <a:r>
              <a:rPr lang="en-GB" altLang="en-US" sz="4050" b="1" u="sng" dirty="0" smtClean="0">
                <a:latin typeface="+mn-lt"/>
              </a:rPr>
              <a:t>2021</a:t>
            </a:r>
            <a:r>
              <a:rPr lang="en-GB" altLang="en-US" sz="4050" b="1" u="sng" dirty="0">
                <a:latin typeface="+mn-lt"/>
              </a:rPr>
              <a:t/>
            </a:r>
            <a:br>
              <a:rPr lang="en-GB" altLang="en-US" sz="4050" b="1" u="sng" dirty="0">
                <a:latin typeface="+mn-lt"/>
              </a:rPr>
            </a:br>
            <a:endParaRPr lang="en-US" sz="4050" b="1" u="sng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5057" y="768707"/>
            <a:ext cx="10058400" cy="2147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Summer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Personal Statement (completed on the Word Online document only)</a:t>
            </a:r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search tool Entry 2021 goes live.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entry UCAS Undergraduate Apply goes live - create and account and update Personal details, C</a:t>
            </a:r>
            <a:r>
              <a:rPr lang="en-GB" b="1" dirty="0" err="1" smtClean="0"/>
              <a:t>hoices</a:t>
            </a:r>
            <a:r>
              <a:rPr lang="en-GB" b="1" dirty="0" smtClean="0"/>
              <a:t> and Education &amp; Employment.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Your teachers, tutors and Heads of Year will be writing your references.</a:t>
            </a:r>
            <a:endParaRPr lang="en-GB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45056" y="3060458"/>
            <a:ext cx="10058401" cy="15719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Autumn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of September – UCAS applications may be submitted for Entry 2021.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Your </a:t>
            </a:r>
            <a:r>
              <a:rPr lang="en-GB" b="1" dirty="0" err="1" smtClean="0"/>
              <a:t>HoY</a:t>
            </a:r>
            <a:r>
              <a:rPr lang="en-GB" b="1" dirty="0" smtClean="0"/>
              <a:t>(s) will update your predicted grades based on your most recent PPE results.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October – Medicine, Vet and Dental applications to be sent.</a:t>
            </a:r>
            <a:endParaRPr lang="en-GB" b="1" i="1" u="sng" dirty="0"/>
          </a:p>
        </p:txBody>
      </p:sp>
      <p:sp>
        <p:nvSpPr>
          <p:cNvPr id="9" name="Rectangle 8"/>
          <p:cNvSpPr/>
          <p:nvPr/>
        </p:nvSpPr>
        <p:spPr>
          <a:xfrm>
            <a:off x="345055" y="4776160"/>
            <a:ext cx="10058402" cy="15719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Spring Term 2021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January – all UCAS applications submitted – a balance between too early and too late.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Universities will make decisions on your application (conditional, unconditional or unsuccessful).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May – deadline to make firm and insurance choices – be aspirational!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13502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133" y="218601"/>
            <a:ext cx="6547064" cy="1014212"/>
          </a:xfrm>
        </p:spPr>
        <p:txBody>
          <a:bodyPr>
            <a:normAutofit fontScale="90000"/>
          </a:bodyPr>
          <a:lstStyle/>
          <a:p>
            <a:r>
              <a:rPr lang="en-GB" altLang="en-US" sz="4050" b="1" u="sng" dirty="0">
                <a:latin typeface="+mn-lt"/>
              </a:rPr>
              <a:t>The UCAS </a:t>
            </a:r>
            <a:r>
              <a:rPr lang="en-GB" altLang="en-US" sz="4050" b="1" u="sng" dirty="0" smtClean="0">
                <a:latin typeface="+mn-lt"/>
              </a:rPr>
              <a:t>Journey </a:t>
            </a:r>
            <a:r>
              <a:rPr lang="en-GB" altLang="en-US" sz="4050" b="1" u="sng" dirty="0">
                <a:latin typeface="+mn-lt"/>
              </a:rPr>
              <a:t>– Apply </a:t>
            </a:r>
            <a:r>
              <a:rPr lang="en-GB" altLang="en-US" sz="4050" b="1" u="sng" dirty="0" smtClean="0">
                <a:latin typeface="+mn-lt"/>
              </a:rPr>
              <a:t>2021</a:t>
            </a:r>
            <a:r>
              <a:rPr lang="en-GB" altLang="en-US" sz="4050" b="1" u="sng" dirty="0">
                <a:latin typeface="+mn-lt"/>
              </a:rPr>
              <a:t/>
            </a:r>
            <a:br>
              <a:rPr lang="en-GB" altLang="en-US" sz="4050" b="1" u="sng" dirty="0">
                <a:latin typeface="+mn-lt"/>
              </a:rPr>
            </a:br>
            <a:endParaRPr lang="en-US" sz="4050" b="1" u="sng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50" y="349698"/>
            <a:ext cx="1188744" cy="1584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5057" y="768707"/>
            <a:ext cx="10058400" cy="214797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Summer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Personal Statement (completed on the Word Online document only)</a:t>
            </a:r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search tool Entry 2021 goes live.</a:t>
            </a:r>
            <a:endParaRPr lang="en-GB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of May – UCAS entry UCAS Undergraduate Apply goes live - create and account and update Personal details, C</a:t>
            </a:r>
            <a:r>
              <a:rPr lang="en-GB" b="1" dirty="0" err="1" smtClean="0"/>
              <a:t>hoices</a:t>
            </a:r>
            <a:r>
              <a:rPr lang="en-GB" b="1" dirty="0" smtClean="0"/>
              <a:t> and Education &amp; Employment.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Your teachers, tutors and Heads of Year will be writing your references.</a:t>
            </a:r>
            <a:endParaRPr lang="en-GB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45056" y="3060458"/>
            <a:ext cx="10058401" cy="15719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Autumn Term 2020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of September – UCAS applications may be submitted for Entry 2021.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Your </a:t>
            </a:r>
            <a:r>
              <a:rPr lang="en-GB" b="1" dirty="0" err="1" smtClean="0"/>
              <a:t>HoY</a:t>
            </a:r>
            <a:r>
              <a:rPr lang="en-GB" b="1" dirty="0" smtClean="0"/>
              <a:t>(s) will update your predicted grades based on your most recent PPE results.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October – Medicine, Vet and Dental applications to be sent.</a:t>
            </a:r>
            <a:endParaRPr lang="en-GB" b="1" i="1" u="sng" dirty="0"/>
          </a:p>
        </p:txBody>
      </p:sp>
      <p:sp>
        <p:nvSpPr>
          <p:cNvPr id="9" name="Rectangle 8"/>
          <p:cNvSpPr/>
          <p:nvPr/>
        </p:nvSpPr>
        <p:spPr>
          <a:xfrm>
            <a:off x="345055" y="4776160"/>
            <a:ext cx="10058402" cy="15719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1" u="sng" dirty="0" smtClean="0"/>
              <a:t>Spring Term 2021</a:t>
            </a:r>
          </a:p>
          <a:p>
            <a:endParaRPr lang="en-US" b="1" i="1" u="sng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January – all UCAS applications submitted – a balance between too early and too late.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 smtClean="0"/>
              <a:t>Universities will make decisions on your application (conditional, unconditional or unsuccessful).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May – deadline to make firm and insurance choices – be aspirational!</a:t>
            </a:r>
            <a:endParaRPr lang="en-GB" b="1" i="1" u="sng" dirty="0"/>
          </a:p>
        </p:txBody>
      </p:sp>
    </p:spTree>
    <p:extLst>
      <p:ext uri="{BB962C8B-B14F-4D97-AF65-F5344CB8AC3E}">
        <p14:creationId xmlns:p14="http://schemas.microsoft.com/office/powerpoint/2010/main" val="10376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1: UCAS – Register</a:t>
            </a:r>
            <a:endParaRPr lang="en-GB" sz="40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Please </a:t>
            </a:r>
            <a:r>
              <a:rPr lang="en-GB" dirty="0"/>
              <a:t>watch the video on the page above </a:t>
            </a:r>
            <a:r>
              <a:rPr lang="en-GB" dirty="0" smtClean="0"/>
              <a:t>for a step by step guide of how to fill in your application.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www.ucas.com/undergraduate/applying-university/filling-your-ucas-undergraduate-application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0" y="1539535"/>
            <a:ext cx="7272088" cy="47110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94669"/>
            <a:ext cx="114299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1: UCAS – Register</a:t>
            </a:r>
            <a:br>
              <a:rPr lang="en-GB" sz="5400" b="1" u="sng" dirty="0" smtClean="0">
                <a:latin typeface="+mn-lt"/>
              </a:rPr>
            </a:br>
            <a:r>
              <a:rPr lang="en-GB" sz="3600" dirty="0">
                <a:hlinkClick r:id="rId3"/>
              </a:rPr>
              <a:t>https://2021.undergrad.apply.ucas.com/appreg/SecurityServlet</a:t>
            </a:r>
            <a:r>
              <a:rPr lang="en-GB" sz="4000" b="1" u="sng" dirty="0" smtClean="0">
                <a:latin typeface="+mn-lt"/>
              </a:rPr>
              <a:t> </a:t>
            </a:r>
            <a:endParaRPr lang="en-GB" sz="4000" b="1" u="sng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97769" y="6001554"/>
            <a:ext cx="1210614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4293" y="5795493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Click!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317814" y="5709702"/>
            <a:ext cx="1493950" cy="5409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30359" y="3649570"/>
            <a:ext cx="3552974" cy="2361538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83333" y="3117989"/>
            <a:ext cx="194589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Click here!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145" r="28978" b="6579"/>
          <a:stretch/>
        </p:blipFill>
        <p:spPr>
          <a:xfrm>
            <a:off x="348343" y="293131"/>
            <a:ext cx="8795658" cy="626779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878286" y="3794926"/>
            <a:ext cx="4147427" cy="212690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83734" y="3271706"/>
            <a:ext cx="194589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Click here!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829" r="27776" b="6250"/>
          <a:stretch/>
        </p:blipFill>
        <p:spPr>
          <a:xfrm>
            <a:off x="413657" y="306235"/>
            <a:ext cx="8893630" cy="62093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025713" y="2782803"/>
            <a:ext cx="1683236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Make sure you have read the </a:t>
            </a:r>
            <a:r>
              <a:rPr lang="en-GB" sz="2000" b="1" dirty="0" err="1" smtClean="0"/>
              <a:t>Ts</a:t>
            </a:r>
            <a:r>
              <a:rPr lang="en-GB" sz="2000" b="1" dirty="0" smtClean="0"/>
              <a:t> &amp; Cs and selected the box.</a:t>
            </a:r>
            <a:endParaRPr lang="en-GB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54486" y="3794926"/>
            <a:ext cx="4071227" cy="2039817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u="sng" dirty="0" smtClean="0">
                <a:latin typeface="+mn-lt"/>
              </a:rPr>
              <a:t>Step 3: UCAS – Register</a:t>
            </a:r>
            <a:br>
              <a:rPr lang="en-GB" sz="5400" b="1" u="sng" dirty="0" smtClean="0">
                <a:latin typeface="+mn-lt"/>
              </a:rPr>
            </a:br>
            <a:endParaRPr lang="en-GB" sz="4000" b="1" u="sng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8" y="1203553"/>
            <a:ext cx="8175146" cy="528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4546" y="103030"/>
            <a:ext cx="11861442" cy="66454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1250</Words>
  <Application>Microsoft Office PowerPoint</Application>
  <PresentationFormat>Widescreen</PresentationFormat>
  <Paragraphs>136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Wingdings</vt:lpstr>
      <vt:lpstr>Office Theme</vt:lpstr>
      <vt:lpstr>Parallax</vt:lpstr>
      <vt:lpstr>University Account set-up</vt:lpstr>
      <vt:lpstr>In this session, you will:</vt:lpstr>
      <vt:lpstr>UCAS – Key Features </vt:lpstr>
      <vt:lpstr>The UCAS Journey – Apply 2021 </vt:lpstr>
      <vt:lpstr>Step 1: UCAS – Register</vt:lpstr>
      <vt:lpstr>Step 1: UCAS – Register https://2021.undergrad.apply.ucas.com/appreg/SecurityServlet </vt:lpstr>
      <vt:lpstr>PowerPoint Presentation</vt:lpstr>
      <vt:lpstr>PowerPoint Presentation</vt:lpstr>
      <vt:lpstr>Step 3: UCAS – Register </vt:lpstr>
      <vt:lpstr>Step 4: UCAS – Register </vt:lpstr>
      <vt:lpstr>Step 5: UCAS – Register</vt:lpstr>
      <vt:lpstr>Step 6: UCAS – Register </vt:lpstr>
      <vt:lpstr>Step 6.1: UCAS – Register </vt:lpstr>
      <vt:lpstr>Step 7: UCAS – Register </vt:lpstr>
      <vt:lpstr>Step 8: UCAS register</vt:lpstr>
      <vt:lpstr>Step 9: UCAS – Log in </vt:lpstr>
      <vt:lpstr>Step 10: UCAS – Log in </vt:lpstr>
      <vt:lpstr>Step 11: UCAS – Log in </vt:lpstr>
      <vt:lpstr>UCAS Registration complete!</vt:lpstr>
      <vt:lpstr>Personal Details</vt:lpstr>
      <vt:lpstr>Choices</vt:lpstr>
      <vt:lpstr>Education</vt:lpstr>
      <vt:lpstr>PowerPoint Presentation</vt:lpstr>
      <vt:lpstr>PowerPoint Presentation</vt:lpstr>
      <vt:lpstr>PowerPoint Presentation</vt:lpstr>
      <vt:lpstr>BTEC Registration Number</vt:lpstr>
      <vt:lpstr>Employment Summary</vt:lpstr>
      <vt:lpstr>Your Personal Statement</vt:lpstr>
      <vt:lpstr>Pay and Send</vt:lpstr>
      <vt:lpstr>Troubleshooting</vt:lpstr>
      <vt:lpstr>The UCAS Journey – Apply 2021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Log-in</dc:title>
  <dc:creator>R Morgan</dc:creator>
  <cp:lastModifiedBy>G Clark</cp:lastModifiedBy>
  <cp:revision>59</cp:revision>
  <dcterms:created xsi:type="dcterms:W3CDTF">2015-06-22T10:33:08Z</dcterms:created>
  <dcterms:modified xsi:type="dcterms:W3CDTF">2020-05-19T11:40:46Z</dcterms:modified>
</cp:coreProperties>
</file>