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329" r:id="rId3"/>
    <p:sldId id="331" r:id="rId4"/>
    <p:sldId id="315" r:id="rId5"/>
    <p:sldId id="319" r:id="rId6"/>
    <p:sldId id="26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2" r:id="rId17"/>
    <p:sldId id="317" r:id="rId18"/>
    <p:sldId id="316" r:id="rId19"/>
    <p:sldId id="318" r:id="rId20"/>
    <p:sldId id="330" r:id="rId21"/>
    <p:sldId id="313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3B150-63A1-4EAB-9A4C-AB9988A15F0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D16B-0D52-494B-A5B3-8EDB8F68E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5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5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B394-444C-4D56-91C7-694330935777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6B9D-DEC4-4681-B4A1-8529FB7A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PsLktb7H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uturelear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ng-interactive/2018/may/29/university-league-tables-20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UCAS </a:t>
            </a:r>
            <a:r>
              <a:rPr lang="en-GB" dirty="0"/>
              <a:t>W</a:t>
            </a:r>
            <a:r>
              <a:rPr lang="en-GB" dirty="0" smtClean="0"/>
              <a:t>orkshop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/>
              <a:t>Getting </a:t>
            </a:r>
            <a:r>
              <a:rPr lang="en-US" sz="4400" dirty="0"/>
              <a:t>into </a:t>
            </a:r>
            <a:r>
              <a:rPr lang="en-US" sz="4400" dirty="0" smtClean="0"/>
              <a:t>Your </a:t>
            </a:r>
            <a:r>
              <a:rPr lang="en-US" sz="4400" dirty="0"/>
              <a:t>Top Choice University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8C1F3D-C24C-BE48-9C8B-3666D02E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LEADERSHIP: LOVE OF LEARNING</a:t>
            </a:r>
            <a:endParaRPr lang="en-US" sz="3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E867DF-9326-7945-A872-96508005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Work experience (get the most from it)</a:t>
            </a:r>
          </a:p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Work shadowing</a:t>
            </a:r>
          </a:p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Articles, Radio (4), TV &amp; Opinions</a:t>
            </a:r>
          </a:p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Lectures at local institutions</a:t>
            </a:r>
          </a:p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Open Days</a:t>
            </a:r>
          </a:p>
          <a:p>
            <a:pPr marL="285750" indent="-285750">
              <a:lnSpc>
                <a:spcPct val="200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Track what your Year 13s are doing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7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2156B-29E9-C948-A8C3-BA037910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ORGANISATION: READING AND RESEARCH: CRITICAL THINKER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58EA8-448D-304E-AEC4-58B33D21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04314" y="1521442"/>
            <a:ext cx="7886700" cy="311608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altLang="en-US" sz="6000" b="1" dirty="0">
                <a:solidFill>
                  <a:srgbClr val="000000"/>
                </a:solidFill>
                <a:latin typeface="Helvetica" pitchFamily="2" charset="0"/>
              </a:rPr>
              <a:t>READ</a:t>
            </a:r>
          </a:p>
          <a:p>
            <a:pPr marL="0" indent="0" algn="ctr">
              <a:buNone/>
              <a:defRPr/>
            </a:pPr>
            <a:r>
              <a:rPr lang="en-GB" altLang="en-US" sz="6000" b="1" dirty="0">
                <a:solidFill>
                  <a:srgbClr val="000000"/>
                </a:solidFill>
                <a:latin typeface="Helvetica" pitchFamily="2" charset="0"/>
              </a:rPr>
              <a:t>RESEARCH</a:t>
            </a:r>
          </a:p>
          <a:p>
            <a:pPr marL="0" indent="0" algn="ctr">
              <a:buNone/>
              <a:defRPr/>
            </a:pPr>
            <a:r>
              <a:rPr lang="en-GB" altLang="en-US" sz="6000" b="1" dirty="0">
                <a:solidFill>
                  <a:srgbClr val="000000"/>
                </a:solidFill>
                <a:latin typeface="Helvetica" pitchFamily="2" charset="0"/>
              </a:rPr>
              <a:t>ENJOY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03" y="1257322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70" y="4624005"/>
            <a:ext cx="8001000" cy="180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67039" y="3528481"/>
            <a:ext cx="49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www.youtube.com/watch?v=9PsLktb7HTA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C6EF8-42B2-0D44-993A-734D5D6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345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RESILIENCE: OPEN MINDED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A5A2DF-A105-9E44-A885-93B1DB32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1082813-99BC-944E-92D6-49153EDB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/>
          <a:stretch/>
        </p:blipFill>
        <p:spPr>
          <a:xfrm>
            <a:off x="2152650" y="1340150"/>
            <a:ext cx="7886700" cy="5052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8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DDF71-56AB-9242-A889-C5B7F3EA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COMMUNICATION: </a:t>
            </a:r>
            <a:br>
              <a:rPr lang="en-US" sz="36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INTERESTING TO TEACH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3BF93-8D33-7C43-BB4A-F2C19675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32882"/>
            <a:ext cx="7886700" cy="4351338"/>
          </a:xfrm>
        </p:spPr>
        <p:txBody>
          <a:bodyPr/>
          <a:lstStyle/>
          <a:p>
            <a:pPr marL="342900" indent="-342900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Volunteer for school events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Debate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Peer Mentoring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Interviews</a:t>
            </a:r>
          </a:p>
          <a:p>
            <a:pPr marL="342900" indent="-342900"/>
            <a:endParaRPr lang="en-GB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en-GB" altLang="en-US" dirty="0">
                <a:solidFill>
                  <a:srgbClr val="000000"/>
                </a:solidFill>
                <a:latin typeface="Helvetica" pitchFamily="2" charset="0"/>
              </a:rPr>
              <a:t>If I was an Admissions Tutor or an Employer, what criteria would I use to decide who I offered a place to?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55" y="959303"/>
            <a:ext cx="6558643" cy="4918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7649"/>
            <a:ext cx="5943600" cy="6457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47649"/>
            <a:ext cx="5457825" cy="6457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64" y="-566280"/>
            <a:ext cx="8221104" cy="493694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9562" y="3283824"/>
          <a:ext cx="11525554" cy="327152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855"/>
                <a:gridCol w="3038963"/>
                <a:gridCol w="3678230"/>
                <a:gridCol w="3544506"/>
              </a:tblGrid>
              <a:tr h="33695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 CAR – </a:t>
                      </a:r>
                      <a:r>
                        <a:rPr lang="en-GB" sz="2400" b="1" i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 are in the driving seat</a:t>
                      </a:r>
                      <a:endParaRPr lang="en-GB" sz="1200" dirty="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GB" sz="11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expectations</a:t>
                      </a:r>
                      <a:endParaRPr lang="en-GB" sz="1200" i="1" dirty="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Curious</a:t>
                      </a:r>
                      <a:endParaRPr lang="en-GB" sz="120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Autonomous</a:t>
                      </a:r>
                      <a:endParaRPr lang="en-GB" sz="120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Resilient</a:t>
                      </a:r>
                      <a:endParaRPr lang="en-GB" sz="120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41546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highest  of achievers:</a:t>
                      </a:r>
                      <a:endParaRPr lang="en-GB" sz="1200" dirty="0">
                        <a:effectLst/>
                        <a:latin typeface="Lat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Are reflective on their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Ask questions to reach new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hypotheses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Take academic risks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Seek opportunities to extend their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Independently seek learning opportunities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Are organised and have a clear plan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Pro-actively solve problems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Have an aspirational and ambitious approach to their career goals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Are future leaders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Are driven to achieve their goals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Plan ahead and plan for the unknown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Bounce back from every set back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Adapt to whatever life throws at them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9" y="275103"/>
            <a:ext cx="2021530" cy="269537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33352" y="612224"/>
            <a:ext cx="425456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Joseph’s Sixth Form Learner Vision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95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i="1" dirty="0" smtClean="0"/>
              <a:t>The Super Curriculum</a:t>
            </a:r>
            <a:endParaRPr lang="en-GB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5399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Read it, see it, listen to it, reflect on it.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9760">
            <a:off x="6770637" y="1236497"/>
            <a:ext cx="4172629" cy="239365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" y="4514645"/>
            <a:ext cx="11113636" cy="18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95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i="1" dirty="0" err="1" smtClean="0"/>
              <a:t>MooCs</a:t>
            </a:r>
            <a:endParaRPr lang="en-GB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MOOCs </a:t>
            </a:r>
            <a:r>
              <a:rPr lang="en-US" sz="3200" dirty="0"/>
              <a:t>are Massive Open Online Courses</a:t>
            </a:r>
          </a:p>
          <a:p>
            <a:r>
              <a:rPr lang="en-US" sz="3200" dirty="0"/>
              <a:t>Taster courses from universities all over the world</a:t>
            </a:r>
          </a:p>
          <a:p>
            <a:r>
              <a:rPr lang="en-US" sz="3200" dirty="0"/>
              <a:t>3-8 weeks each and requiring 2-6 hours a week</a:t>
            </a:r>
          </a:p>
          <a:p>
            <a:r>
              <a:rPr lang="en-US" sz="3200" dirty="0"/>
              <a:t>With modules on all sorts of subjects</a:t>
            </a:r>
          </a:p>
          <a:p>
            <a:r>
              <a:rPr lang="en-US" sz="3200" dirty="0"/>
              <a:t>Look at </a:t>
            </a:r>
            <a:r>
              <a:rPr lang="en-US" sz="3200" dirty="0">
                <a:hlinkClick r:id="rId2"/>
              </a:rPr>
              <a:t>www.futurelearn.com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658" y="4264177"/>
            <a:ext cx="3562090" cy="20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95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i="1" dirty="0" smtClean="0"/>
              <a:t>EPQ</a:t>
            </a:r>
            <a:endParaRPr lang="en-GB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Extended Project Qualification (EPQ) gives you the chance to do a piece of research of your own choice, get a grade from it (up to A*) and extra </a:t>
            </a:r>
            <a:r>
              <a:rPr lang="en-US" sz="3200" dirty="0" smtClean="0"/>
              <a:t>24 UCAS points.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6911"/>
            <a:ext cx="5906121" cy="210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152" y="3965283"/>
            <a:ext cx="4352925" cy="22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2" y="365873"/>
            <a:ext cx="6322058" cy="611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8169" y="2686050"/>
            <a:ext cx="3905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PiXL</a:t>
            </a:r>
            <a:r>
              <a:rPr lang="en-US" sz="2800" dirty="0" smtClean="0"/>
              <a:t> – Getting into your Top Choice University</a:t>
            </a:r>
          </a:p>
          <a:p>
            <a:endParaRPr lang="en-US" sz="2800" dirty="0"/>
          </a:p>
          <a:p>
            <a:r>
              <a:rPr lang="en-US" sz="2800" dirty="0" smtClean="0"/>
              <a:t>The PDF booklet has been sent out alongside this workshop.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44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95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i="1" dirty="0" smtClean="0"/>
              <a:t>Interviews</a:t>
            </a:r>
            <a:endParaRPr lang="en-GB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Pages </a:t>
            </a:r>
            <a:r>
              <a:rPr lang="en-US" sz="3200" dirty="0" smtClean="0"/>
              <a:t>10-15 of your World of Work booklet.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Proper Prior Preparation Prevents Piss-Poor Performance.</a:t>
            </a:r>
          </a:p>
          <a:p>
            <a:endParaRPr lang="en-US" sz="3200" dirty="0"/>
          </a:p>
          <a:p>
            <a:r>
              <a:rPr lang="en-US" sz="3200" dirty="0" smtClean="0"/>
              <a:t>Practice (see questions).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Build a portfolio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47" y="3624891"/>
            <a:ext cx="3899547" cy="28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133" y="218601"/>
            <a:ext cx="6547064" cy="1014212"/>
          </a:xfrm>
        </p:spPr>
        <p:txBody>
          <a:bodyPr>
            <a:normAutofit fontScale="90000"/>
          </a:bodyPr>
          <a:lstStyle/>
          <a:p>
            <a:r>
              <a:rPr lang="en-GB" altLang="en-US" sz="4050" b="1" u="sng" dirty="0">
                <a:latin typeface="+mn-lt"/>
              </a:rPr>
              <a:t>The UCAS </a:t>
            </a:r>
            <a:r>
              <a:rPr lang="en-GB" altLang="en-US" sz="4050" b="1" u="sng" dirty="0" smtClean="0">
                <a:latin typeface="+mn-lt"/>
              </a:rPr>
              <a:t>Journey </a:t>
            </a:r>
            <a:r>
              <a:rPr lang="en-GB" altLang="en-US" sz="4050" b="1" u="sng" dirty="0">
                <a:latin typeface="+mn-lt"/>
              </a:rPr>
              <a:t>– Apply </a:t>
            </a:r>
            <a:r>
              <a:rPr lang="en-GB" altLang="en-US" sz="4050" b="1" u="sng" dirty="0" smtClean="0">
                <a:latin typeface="+mn-lt"/>
              </a:rPr>
              <a:t>2021</a:t>
            </a:r>
            <a:r>
              <a:rPr lang="en-GB" altLang="en-US" sz="4050" b="1" u="sng" dirty="0">
                <a:latin typeface="+mn-lt"/>
              </a:rPr>
              <a:t/>
            </a:r>
            <a:br>
              <a:rPr lang="en-GB" altLang="en-US" sz="4050" b="1" u="sng" dirty="0">
                <a:latin typeface="+mn-lt"/>
              </a:rPr>
            </a:br>
            <a:endParaRPr lang="en-US" sz="4050" b="1" u="sng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5057" y="768707"/>
            <a:ext cx="10058400" cy="2147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Summer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Personal Statement (completed on the Word Online document only)</a:t>
            </a:r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search tool Entry 2021 goes live.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entry UCAS Undergraduate Apply goes live - create and account and update Personal details, C</a:t>
            </a:r>
            <a:r>
              <a:rPr lang="en-GB" b="1" dirty="0" err="1" smtClean="0"/>
              <a:t>hoices</a:t>
            </a:r>
            <a:r>
              <a:rPr lang="en-GB" b="1" dirty="0" smtClean="0"/>
              <a:t> and Education &amp; Employment.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Your teachers, tutors and Heads of Year will be writing your references.</a:t>
            </a:r>
            <a:endParaRPr lang="en-GB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45056" y="3060458"/>
            <a:ext cx="10058401" cy="15719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Autumn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of September – UCAS applications may be submitted for Entry 2021.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Your </a:t>
            </a:r>
            <a:r>
              <a:rPr lang="en-GB" b="1" dirty="0" err="1" smtClean="0"/>
              <a:t>HoY</a:t>
            </a:r>
            <a:r>
              <a:rPr lang="en-GB" b="1" dirty="0" smtClean="0"/>
              <a:t>(s) will update your predicted grades based on your most recent PPE results.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October – Medicine, Vet and Dental applications to be sent.</a:t>
            </a:r>
            <a:endParaRPr lang="en-GB" b="1" i="1" u="sng" dirty="0"/>
          </a:p>
        </p:txBody>
      </p:sp>
      <p:sp>
        <p:nvSpPr>
          <p:cNvPr id="9" name="Rectangle 8"/>
          <p:cNvSpPr/>
          <p:nvPr/>
        </p:nvSpPr>
        <p:spPr>
          <a:xfrm>
            <a:off x="345055" y="4776160"/>
            <a:ext cx="10058402" cy="15719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Spring Term 2021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January – all UCAS applications submitted – a balance between too early and too late.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Universities will make decisions on your application (conditional, unconditional or unsuccessful).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May – deadline to make firm and insurance choices – be aspirational!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3054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17763" y="2715196"/>
            <a:ext cx="3674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8669" y="940518"/>
            <a:ext cx="8251788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Please come and see me any of the sixth form team if you need any other help.</a:t>
            </a:r>
            <a:endParaRPr lang="en-GB" dirty="0"/>
          </a:p>
        </p:txBody>
      </p:sp>
      <p:pic>
        <p:nvPicPr>
          <p:cNvPr id="2050" name="Picture 2" descr="Image result for university hats thr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4" y="2715196"/>
            <a:ext cx="5995920" cy="33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16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UCAS Entry 2021 Goes Live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55000" lnSpcReduction="20000"/>
          </a:bodyPr>
          <a:lstStyle/>
          <a:p>
            <a:r>
              <a:rPr lang="en-US" sz="4400" dirty="0" smtClean="0"/>
              <a:t>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of May 2021.</a:t>
            </a:r>
          </a:p>
          <a:p>
            <a:endParaRPr lang="en-GB" sz="4400" dirty="0"/>
          </a:p>
          <a:p>
            <a:r>
              <a:rPr lang="en-US" sz="4400" dirty="0" smtClean="0"/>
              <a:t>Workshop 4 – How to Complete your UCAS Application</a:t>
            </a:r>
          </a:p>
          <a:p>
            <a:r>
              <a:rPr lang="en-US" sz="4400" dirty="0" smtClean="0"/>
              <a:t>Workshop 5 – The UCAS Hub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0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session, we will look at: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What are the top universities?</a:t>
            </a:r>
            <a:endParaRPr lang="en-GB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Academic and Personal skills &amp; qualities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My university action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Super curriculum – the list, </a:t>
            </a:r>
            <a:r>
              <a:rPr lang="en-US" sz="3200" dirty="0" err="1" smtClean="0"/>
              <a:t>MooCs</a:t>
            </a:r>
            <a:r>
              <a:rPr lang="en-US" sz="3200" dirty="0" smtClean="0"/>
              <a:t> and EPQ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Interviews</a:t>
            </a:r>
            <a:endParaRPr lang="en-GB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 smtClean="0"/>
              <a:t>The UCAS journey for Entry 2021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5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The Russell Group Universities: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Birmingham</a:t>
            </a:r>
            <a:r>
              <a:rPr lang="en-US" sz="3200" dirty="0"/>
              <a:t>, Bristol, Cambridge, Cardiff, Durham, Edinburgh, Exeter, Glasgow, Imperial, King’s, Leeds, Liverpool, LSE, Manchester, Newcastle, Nottingham, Oxford, Queen’s Belfast, QMC, Sheffield, Southampton, UCL, Warwick, York.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The </a:t>
            </a:r>
            <a:r>
              <a:rPr lang="en-US" b="1" dirty="0"/>
              <a:t>Russell Group is</a:t>
            </a:r>
            <a:r>
              <a:rPr lang="en-US" dirty="0"/>
              <a:t> a catch-all term for a </a:t>
            </a:r>
            <a:r>
              <a:rPr lang="en-US" b="1" dirty="0"/>
              <a:t>group</a:t>
            </a:r>
            <a:r>
              <a:rPr lang="en-US" dirty="0"/>
              <a:t> of universities with a shared focus on research and a reputation for academic achievement.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5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7" y="2396548"/>
            <a:ext cx="11374279" cy="41660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7522" y="1219109"/>
            <a:ext cx="31894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hlinkClick r:id="rId3"/>
              </a:rPr>
              <a:t>https://www.theguardian.com/education/ng-interactive/2018/may/29/university-league-tables-2019</a:t>
            </a:r>
            <a:r>
              <a:rPr lang="en-GB" sz="1350" dirty="0"/>
              <a:t> </a:t>
            </a: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3745566" y="1562800"/>
            <a:ext cx="1987955" cy="1435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3521" y="997260"/>
            <a:ext cx="4714091" cy="1131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/>
              <a:t>Search for your course here and then find out: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/>
              <a:t>Overall rankings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/>
              <a:t>Rankings for different criteria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/>
              <a:t>Rankings for subjects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/>
              <a:t>Course information by university</a:t>
            </a:r>
            <a:endParaRPr lang="en-GB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277522" y="329593"/>
            <a:ext cx="8709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/>
              <a:t>The Guardian University League Table (BBB = 120 pts)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0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The Russell Group Universities: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Birmingham</a:t>
            </a:r>
            <a:r>
              <a:rPr lang="en-US" sz="3200" dirty="0"/>
              <a:t>, Bristol, Cambridge, Cardiff, Durham, Edinburgh, Exeter, Glasgow, Imperial, King’s, Leeds, Liverpool, LSE, Manchester, Newcastle, Nottingham, Oxford, Queen’s Belfast, QMC, Sheffield, Southampton, UCL, Warwick, York.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The </a:t>
            </a:r>
            <a:r>
              <a:rPr lang="en-US" b="1" dirty="0"/>
              <a:t>Russell Group is</a:t>
            </a:r>
            <a:r>
              <a:rPr lang="en-US" dirty="0"/>
              <a:t> a catch-all term for a </a:t>
            </a:r>
            <a:r>
              <a:rPr lang="en-US" b="1" dirty="0"/>
              <a:t>group</a:t>
            </a:r>
            <a:r>
              <a:rPr lang="en-US" dirty="0"/>
              <a:t> of universities with a shared focus on research and a reputation for academic achievement.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6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9A87E-2930-8B45-B5E7-8075082E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GETTING THE EDGE ACADEMICALLY</a:t>
            </a:r>
            <a:endParaRPr lang="en-US" sz="35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96C725-47CD-514C-B5B4-B3BE077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24"/>
          <a:stretch/>
        </p:blipFill>
        <p:spPr>
          <a:xfrm>
            <a:off x="6524198" y="2458930"/>
            <a:ext cx="4143802" cy="2868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AD3095-04D7-A846-8ADA-CF6727158C52}"/>
              </a:ext>
            </a:extLst>
          </p:cNvPr>
          <p:cNvSpPr/>
          <p:nvPr/>
        </p:nvSpPr>
        <p:spPr>
          <a:xfrm>
            <a:off x="4498903" y="1288024"/>
            <a:ext cx="2344073" cy="1325564"/>
          </a:xfrm>
          <a:prstGeom prst="rect">
            <a:avLst/>
          </a:prstGeom>
          <a:solidFill>
            <a:srgbClr val="E3ECE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2EBF297-25CD-D34F-9214-880C80FD39F8}"/>
              </a:ext>
            </a:extLst>
          </p:cNvPr>
          <p:cNvSpPr/>
          <p:nvPr/>
        </p:nvSpPr>
        <p:spPr>
          <a:xfrm rot="5400000">
            <a:off x="318645" y="3775229"/>
            <a:ext cx="4114266" cy="982339"/>
          </a:xfrm>
          <a:prstGeom prst="rect">
            <a:avLst/>
          </a:prstGeom>
          <a:solidFill>
            <a:srgbClr val="E3ECE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B7595-AF55-8441-B196-59A84DFB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Helvetica" pitchFamily="2" charset="0"/>
              </a:rPr>
              <a:t>Demonstrating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  </a:t>
            </a:r>
            <a:r>
              <a:rPr lang="en-US" sz="4400" b="1" dirty="0">
                <a:solidFill>
                  <a:srgbClr val="EF2451"/>
                </a:solidFill>
                <a:latin typeface="Helvetica" pitchFamily="2" charset="0"/>
              </a:rPr>
              <a:t>L</a:t>
            </a:r>
            <a:r>
              <a:rPr lang="en-US" sz="4400" b="1" dirty="0">
                <a:solidFill>
                  <a:srgbClr val="87CE25"/>
                </a:solidFill>
                <a:latin typeface="Helvetica" pitchFamily="2" charset="0"/>
              </a:rPr>
              <a:t>O</a:t>
            </a:r>
            <a:r>
              <a:rPr lang="en-US" sz="4400" b="1" dirty="0">
                <a:solidFill>
                  <a:srgbClr val="429CD4"/>
                </a:solidFill>
                <a:latin typeface="Helvetica" pitchFamily="2" charset="0"/>
              </a:rPr>
              <a:t>R</a:t>
            </a:r>
            <a:r>
              <a:rPr lang="en-US" sz="4400" b="1" dirty="0">
                <a:solidFill>
                  <a:srgbClr val="593B9F"/>
                </a:solidFill>
                <a:latin typeface="Helvetica" pitchFamily="2" charset="0"/>
              </a:rPr>
              <a:t>I</a:t>
            </a:r>
            <a:r>
              <a:rPr lang="en-US" sz="4400" b="1" dirty="0">
                <a:solidFill>
                  <a:srgbClr val="E5AB0E"/>
                </a:solidFill>
                <a:latin typeface="Helvetica" pitchFamily="2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  – skills of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F3857"/>
                </a:solidFill>
                <a:latin typeface="Helvetica" pitchFamily="2" charset="0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OVE OF LEARNING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7CE25"/>
                </a:solidFill>
                <a:latin typeface="Helvetica" pitchFamily="2" charset="0"/>
              </a:rPr>
              <a:t>O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PEN MINDED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79BD1"/>
                </a:solidFill>
                <a:latin typeface="Helvetica" pitchFamily="2" charset="0"/>
              </a:rPr>
              <a:t>R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EADING AND RESEARCH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0469C"/>
                </a:solidFill>
                <a:latin typeface="Helvetica" pitchFamily="2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NTERESTING TO TEACH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9B019"/>
                </a:solidFill>
                <a:latin typeface="Helvetica" pitchFamily="2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RITICAL THINKER 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7DC488-0EBE-5D47-AAB2-0EB3E7E5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GETTING THE EDGE PERSONALLY…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4F1005-D5E5-B24D-9877-4F251AB69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24"/>
          <a:stretch/>
        </p:blipFill>
        <p:spPr>
          <a:xfrm>
            <a:off x="5682267" y="2425970"/>
            <a:ext cx="4991892" cy="34558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975899-3CB4-F14E-AC57-F3A3D25AADA7}"/>
              </a:ext>
            </a:extLst>
          </p:cNvPr>
          <p:cNvSpPr/>
          <p:nvPr/>
        </p:nvSpPr>
        <p:spPr>
          <a:xfrm>
            <a:off x="4486024" y="1262266"/>
            <a:ext cx="2344073" cy="1325564"/>
          </a:xfrm>
          <a:prstGeom prst="rect">
            <a:avLst/>
          </a:prstGeom>
          <a:solidFill>
            <a:srgbClr val="E3ECE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767FC36-DBDB-724C-9EF1-180520ED89E2}"/>
              </a:ext>
            </a:extLst>
          </p:cNvPr>
          <p:cNvSpPr/>
          <p:nvPr/>
        </p:nvSpPr>
        <p:spPr>
          <a:xfrm rot="5400000">
            <a:off x="292887" y="3762350"/>
            <a:ext cx="4114266" cy="982339"/>
          </a:xfrm>
          <a:prstGeom prst="rect">
            <a:avLst/>
          </a:prstGeom>
          <a:solidFill>
            <a:srgbClr val="E3ECE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C0EAD0-5229-794B-9899-EF4BD1E7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Helvetica" pitchFamily="2" charset="0"/>
              </a:rPr>
              <a:t>Demonstrating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  </a:t>
            </a:r>
            <a:r>
              <a:rPr lang="en-US" sz="4400" b="1" dirty="0">
                <a:solidFill>
                  <a:srgbClr val="EF2451"/>
                </a:solidFill>
                <a:latin typeface="Helvetica" pitchFamily="2" charset="0"/>
              </a:rPr>
              <a:t>L</a:t>
            </a:r>
            <a:r>
              <a:rPr lang="en-US" sz="4400" b="1" dirty="0">
                <a:solidFill>
                  <a:srgbClr val="87CE25"/>
                </a:solidFill>
                <a:latin typeface="Helvetica" pitchFamily="2" charset="0"/>
              </a:rPr>
              <a:t>O</a:t>
            </a:r>
            <a:r>
              <a:rPr lang="en-US" sz="4400" b="1" dirty="0">
                <a:solidFill>
                  <a:srgbClr val="429CD4"/>
                </a:solidFill>
                <a:latin typeface="Helvetica" pitchFamily="2" charset="0"/>
              </a:rPr>
              <a:t>R</a:t>
            </a:r>
            <a:r>
              <a:rPr lang="en-US" sz="4400" b="1" dirty="0">
                <a:solidFill>
                  <a:srgbClr val="593B9F"/>
                </a:solidFill>
                <a:latin typeface="Helvetica" pitchFamily="2" charset="0"/>
              </a:rPr>
              <a:t>I</a:t>
            </a:r>
            <a:r>
              <a:rPr lang="en-US" sz="4400" b="1" dirty="0">
                <a:solidFill>
                  <a:srgbClr val="E5AB0E"/>
                </a:solidFill>
                <a:latin typeface="Helvetica" pitchFamily="2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  – skills of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F3857"/>
                </a:solidFill>
                <a:latin typeface="Helvetica" pitchFamily="2" charset="0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EADERSHIP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7CE25"/>
                </a:solidFill>
                <a:latin typeface="Helvetica" pitchFamily="2" charset="0"/>
              </a:rPr>
              <a:t>O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RGANISATION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79BD1"/>
                </a:solidFill>
                <a:latin typeface="Helvetica" pitchFamily="2" charset="0"/>
              </a:rPr>
              <a:t>R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ESILIENCE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0469C"/>
                </a:solidFill>
                <a:latin typeface="Helvetica" pitchFamily="2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NITIATIVE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9B019"/>
                </a:solidFill>
                <a:latin typeface="Helvetica" pitchFamily="2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OMMUNICATION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6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762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Effra Heavy</vt:lpstr>
      <vt:lpstr>Helvetica</vt:lpstr>
      <vt:lpstr>Lato</vt:lpstr>
      <vt:lpstr>Times New Roman</vt:lpstr>
      <vt:lpstr>Trebuchet MS</vt:lpstr>
      <vt:lpstr>Wingdings</vt:lpstr>
      <vt:lpstr>Office Theme</vt:lpstr>
      <vt:lpstr>UCAS Workshop 3</vt:lpstr>
      <vt:lpstr>PowerPoint Presentation</vt:lpstr>
      <vt:lpstr>UCAS Entry 2021 Goes Live</vt:lpstr>
      <vt:lpstr>In this session, we will look at:</vt:lpstr>
      <vt:lpstr>The Russell Group Universities:</vt:lpstr>
      <vt:lpstr>PowerPoint Presentation</vt:lpstr>
      <vt:lpstr>The Russell Group Universities:</vt:lpstr>
      <vt:lpstr>GETTING THE EDGE ACADEMICALLY</vt:lpstr>
      <vt:lpstr>GETTING THE EDGE PERSONALLY…</vt:lpstr>
      <vt:lpstr>LEADERSHIP: LOVE OF LEARNING</vt:lpstr>
      <vt:lpstr>ORGANISATION: READING AND RESEARCH: CRITICAL THINKER</vt:lpstr>
      <vt:lpstr>RESILIENCE: OPEN MINDED</vt:lpstr>
      <vt:lpstr>COMMUNICATION:  INTERESTING TO TEACH</vt:lpstr>
      <vt:lpstr>PowerPoint Presentation</vt:lpstr>
      <vt:lpstr>PowerPoint Presentation</vt:lpstr>
      <vt:lpstr>PowerPoint Presentation</vt:lpstr>
      <vt:lpstr>The Super Curriculum</vt:lpstr>
      <vt:lpstr>MooCs</vt:lpstr>
      <vt:lpstr>EPQ</vt:lpstr>
      <vt:lpstr>Interviews</vt:lpstr>
      <vt:lpstr>The UCAS Journey – Apply 2021 </vt:lpstr>
      <vt:lpstr>Please come and see me any of the sixth form team if you need any other help.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Clark</dc:creator>
  <cp:lastModifiedBy>G Clark</cp:lastModifiedBy>
  <cp:revision>31</cp:revision>
  <dcterms:created xsi:type="dcterms:W3CDTF">2020-04-27T10:42:57Z</dcterms:created>
  <dcterms:modified xsi:type="dcterms:W3CDTF">2020-11-10T09:30:38Z</dcterms:modified>
</cp:coreProperties>
</file>