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78" r:id="rId2"/>
    <p:sldId id="343" r:id="rId3"/>
    <p:sldId id="320" r:id="rId4"/>
    <p:sldId id="280" r:id="rId5"/>
    <p:sldId id="281" r:id="rId6"/>
    <p:sldId id="282" r:id="rId7"/>
    <p:sldId id="279" r:id="rId8"/>
    <p:sldId id="319" r:id="rId9"/>
    <p:sldId id="347" r:id="rId10"/>
    <p:sldId id="318" r:id="rId11"/>
    <p:sldId id="344" r:id="rId12"/>
    <p:sldId id="345" r:id="rId13"/>
    <p:sldId id="346" r:id="rId14"/>
    <p:sldId id="316" r:id="rId15"/>
    <p:sldId id="317" r:id="rId16"/>
    <p:sldId id="283" r:id="rId17"/>
    <p:sldId id="284" r:id="rId18"/>
    <p:sldId id="285" r:id="rId19"/>
    <p:sldId id="348" r:id="rId20"/>
    <p:sldId id="315" r:id="rId21"/>
    <p:sldId id="311" r:id="rId22"/>
    <p:sldId id="321" r:id="rId23"/>
    <p:sldId id="322" r:id="rId24"/>
    <p:sldId id="323" r:id="rId25"/>
    <p:sldId id="324" r:id="rId26"/>
    <p:sldId id="325" r:id="rId27"/>
    <p:sldId id="326" r:id="rId28"/>
    <p:sldId id="327" r:id="rId29"/>
    <p:sldId id="328" r:id="rId30"/>
    <p:sldId id="329" r:id="rId31"/>
    <p:sldId id="330" r:id="rId32"/>
    <p:sldId id="331" r:id="rId33"/>
    <p:sldId id="332" r:id="rId34"/>
    <p:sldId id="333" r:id="rId35"/>
    <p:sldId id="334" r:id="rId36"/>
    <p:sldId id="335" r:id="rId37"/>
    <p:sldId id="336" r:id="rId38"/>
    <p:sldId id="337" r:id="rId39"/>
    <p:sldId id="338" r:id="rId40"/>
    <p:sldId id="339" r:id="rId41"/>
    <p:sldId id="340" r:id="rId42"/>
    <p:sldId id="341" r:id="rId43"/>
    <p:sldId id="34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9" d="100"/>
          <a:sy n="89" d="100"/>
        </p:scale>
        <p:origin x="46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A3B150-63A1-4EAB-9A4C-AB9988A15F0A}" type="datetimeFigureOut">
              <a:rPr lang="en-GB" smtClean="0"/>
              <a:t>10/11/2020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28D16B-0D52-494B-A5B3-8EDB8F68E694}" type="slidenum">
              <a:rPr lang="en-GB" smtClean="0"/>
              <a:t>‹#›</a:t>
            </a:fld>
            <a:endParaRPr lang="en-GB"/>
          </a:p>
        </p:txBody>
      </p:sp>
    </p:spTree>
    <p:extLst>
      <p:ext uri="{BB962C8B-B14F-4D97-AF65-F5344CB8AC3E}">
        <p14:creationId xmlns:p14="http://schemas.microsoft.com/office/powerpoint/2010/main" val="2419792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332B394-444C-4D56-91C7-694330935777}" type="datetimeFigureOut">
              <a:rPr lang="en-GB" smtClean="0"/>
              <a:t>10/11/2020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206B9D-DEC4-4681-B4A1-8529FB7AAF93}" type="slidenum">
              <a:rPr lang="en-GB" smtClean="0"/>
              <a:t>‹#›</a:t>
            </a:fld>
            <a:endParaRPr lang="en-GB"/>
          </a:p>
        </p:txBody>
      </p:sp>
    </p:spTree>
    <p:extLst>
      <p:ext uri="{BB962C8B-B14F-4D97-AF65-F5344CB8AC3E}">
        <p14:creationId xmlns:p14="http://schemas.microsoft.com/office/powerpoint/2010/main" val="2744827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332B394-444C-4D56-91C7-694330935777}" type="datetimeFigureOut">
              <a:rPr lang="en-GB" smtClean="0"/>
              <a:t>10/11/2020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206B9D-DEC4-4681-B4A1-8529FB7AAF93}" type="slidenum">
              <a:rPr lang="en-GB" smtClean="0"/>
              <a:t>‹#›</a:t>
            </a:fld>
            <a:endParaRPr lang="en-GB"/>
          </a:p>
        </p:txBody>
      </p:sp>
    </p:spTree>
    <p:extLst>
      <p:ext uri="{BB962C8B-B14F-4D97-AF65-F5344CB8AC3E}">
        <p14:creationId xmlns:p14="http://schemas.microsoft.com/office/powerpoint/2010/main" val="191805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332B394-444C-4D56-91C7-694330935777}" type="datetimeFigureOut">
              <a:rPr lang="en-GB" smtClean="0"/>
              <a:t>10/11/2020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206B9D-DEC4-4681-B4A1-8529FB7AAF93}" type="slidenum">
              <a:rPr lang="en-GB" smtClean="0"/>
              <a:t>‹#›</a:t>
            </a:fld>
            <a:endParaRPr lang="en-GB"/>
          </a:p>
        </p:txBody>
      </p:sp>
    </p:spTree>
    <p:extLst>
      <p:ext uri="{BB962C8B-B14F-4D97-AF65-F5344CB8AC3E}">
        <p14:creationId xmlns:p14="http://schemas.microsoft.com/office/powerpoint/2010/main" val="1481741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332B394-444C-4D56-91C7-694330935777}" type="datetimeFigureOut">
              <a:rPr lang="en-GB" smtClean="0"/>
              <a:t>10/11/2020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206B9D-DEC4-4681-B4A1-8529FB7AAF93}" type="slidenum">
              <a:rPr lang="en-GB" smtClean="0"/>
              <a:t>‹#›</a:t>
            </a:fld>
            <a:endParaRPr lang="en-GB"/>
          </a:p>
        </p:txBody>
      </p:sp>
    </p:spTree>
    <p:extLst>
      <p:ext uri="{BB962C8B-B14F-4D97-AF65-F5344CB8AC3E}">
        <p14:creationId xmlns:p14="http://schemas.microsoft.com/office/powerpoint/2010/main" val="3132893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32B394-444C-4D56-91C7-694330935777}" type="datetimeFigureOut">
              <a:rPr lang="en-GB" smtClean="0"/>
              <a:t>10/11/2020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206B9D-DEC4-4681-B4A1-8529FB7AAF93}" type="slidenum">
              <a:rPr lang="en-GB" smtClean="0"/>
              <a:t>‹#›</a:t>
            </a:fld>
            <a:endParaRPr lang="en-GB"/>
          </a:p>
        </p:txBody>
      </p:sp>
    </p:spTree>
    <p:extLst>
      <p:ext uri="{BB962C8B-B14F-4D97-AF65-F5344CB8AC3E}">
        <p14:creationId xmlns:p14="http://schemas.microsoft.com/office/powerpoint/2010/main" val="144928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332B394-444C-4D56-91C7-694330935777}" type="datetimeFigureOut">
              <a:rPr lang="en-GB" smtClean="0"/>
              <a:t>10/11/2020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206B9D-DEC4-4681-B4A1-8529FB7AAF93}" type="slidenum">
              <a:rPr lang="en-GB" smtClean="0"/>
              <a:t>‹#›</a:t>
            </a:fld>
            <a:endParaRPr lang="en-GB"/>
          </a:p>
        </p:txBody>
      </p:sp>
    </p:spTree>
    <p:extLst>
      <p:ext uri="{BB962C8B-B14F-4D97-AF65-F5344CB8AC3E}">
        <p14:creationId xmlns:p14="http://schemas.microsoft.com/office/powerpoint/2010/main" val="1316933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332B394-444C-4D56-91C7-694330935777}" type="datetimeFigureOut">
              <a:rPr lang="en-GB" smtClean="0"/>
              <a:t>10/11/2020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2206B9D-DEC4-4681-B4A1-8529FB7AAF93}" type="slidenum">
              <a:rPr lang="en-GB" smtClean="0"/>
              <a:t>‹#›</a:t>
            </a:fld>
            <a:endParaRPr lang="en-GB"/>
          </a:p>
        </p:txBody>
      </p:sp>
    </p:spTree>
    <p:extLst>
      <p:ext uri="{BB962C8B-B14F-4D97-AF65-F5344CB8AC3E}">
        <p14:creationId xmlns:p14="http://schemas.microsoft.com/office/powerpoint/2010/main" val="1117530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332B394-444C-4D56-91C7-694330935777}" type="datetimeFigureOut">
              <a:rPr lang="en-GB" smtClean="0"/>
              <a:t>10/11/2020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2206B9D-DEC4-4681-B4A1-8529FB7AAF93}" type="slidenum">
              <a:rPr lang="en-GB" smtClean="0"/>
              <a:t>‹#›</a:t>
            </a:fld>
            <a:endParaRPr lang="en-GB"/>
          </a:p>
        </p:txBody>
      </p:sp>
    </p:spTree>
    <p:extLst>
      <p:ext uri="{BB962C8B-B14F-4D97-AF65-F5344CB8AC3E}">
        <p14:creationId xmlns:p14="http://schemas.microsoft.com/office/powerpoint/2010/main" val="3296652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32B394-444C-4D56-91C7-694330935777}" type="datetimeFigureOut">
              <a:rPr lang="en-GB" smtClean="0"/>
              <a:t>10/11/2020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2206B9D-DEC4-4681-B4A1-8529FB7AAF93}" type="slidenum">
              <a:rPr lang="en-GB" smtClean="0"/>
              <a:t>‹#›</a:t>
            </a:fld>
            <a:endParaRPr lang="en-GB"/>
          </a:p>
        </p:txBody>
      </p:sp>
    </p:spTree>
    <p:extLst>
      <p:ext uri="{BB962C8B-B14F-4D97-AF65-F5344CB8AC3E}">
        <p14:creationId xmlns:p14="http://schemas.microsoft.com/office/powerpoint/2010/main" val="1092438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32B394-444C-4D56-91C7-694330935777}" type="datetimeFigureOut">
              <a:rPr lang="en-GB" smtClean="0"/>
              <a:t>10/11/2020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206B9D-DEC4-4681-B4A1-8529FB7AAF93}" type="slidenum">
              <a:rPr lang="en-GB" smtClean="0"/>
              <a:t>‹#›</a:t>
            </a:fld>
            <a:endParaRPr lang="en-GB"/>
          </a:p>
        </p:txBody>
      </p:sp>
    </p:spTree>
    <p:extLst>
      <p:ext uri="{BB962C8B-B14F-4D97-AF65-F5344CB8AC3E}">
        <p14:creationId xmlns:p14="http://schemas.microsoft.com/office/powerpoint/2010/main" val="3234230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32B394-444C-4D56-91C7-694330935777}" type="datetimeFigureOut">
              <a:rPr lang="en-GB" smtClean="0"/>
              <a:t>10/11/2020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206B9D-DEC4-4681-B4A1-8529FB7AAF93}" type="slidenum">
              <a:rPr lang="en-GB" smtClean="0"/>
              <a:t>‹#›</a:t>
            </a:fld>
            <a:endParaRPr lang="en-GB"/>
          </a:p>
        </p:txBody>
      </p:sp>
    </p:spTree>
    <p:extLst>
      <p:ext uri="{BB962C8B-B14F-4D97-AF65-F5344CB8AC3E}">
        <p14:creationId xmlns:p14="http://schemas.microsoft.com/office/powerpoint/2010/main" val="3131118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32B394-444C-4D56-91C7-694330935777}" type="datetimeFigureOut">
              <a:rPr lang="en-GB" smtClean="0"/>
              <a:t>10/11/2020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206B9D-DEC4-4681-B4A1-8529FB7AAF93}" type="slidenum">
              <a:rPr lang="en-GB" smtClean="0"/>
              <a:t>‹#›</a:t>
            </a:fld>
            <a:endParaRPr lang="en-GB"/>
          </a:p>
        </p:txBody>
      </p:sp>
    </p:spTree>
    <p:extLst>
      <p:ext uri="{BB962C8B-B14F-4D97-AF65-F5344CB8AC3E}">
        <p14:creationId xmlns:p14="http://schemas.microsoft.com/office/powerpoint/2010/main" val="6674789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theguardian.com/education/ng-interactive/2018/may/29/university-league-tables-2019" TargetMode="External"/><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www.youtube.com/watch?v=9PsLktb7HTA"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futurelearn.com/" TargetMode="Externa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1414" y="68524"/>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05818" y="315192"/>
            <a:ext cx="1188744" cy="1584992"/>
          </a:xfrm>
          <a:prstGeom prst="rect">
            <a:avLst/>
          </a:prstGeom>
          <a:effectLst>
            <a:outerShdw blurRad="63500" sx="102000" sy="102000" algn="ctr" rotWithShape="0">
              <a:prstClr val="black">
                <a:alpha val="40000"/>
              </a:prstClr>
            </a:outerShdw>
          </a:effectLst>
        </p:spPr>
      </p:pic>
      <p:sp>
        <p:nvSpPr>
          <p:cNvPr id="5" name="Rectangle 4"/>
          <p:cNvSpPr/>
          <p:nvPr/>
        </p:nvSpPr>
        <p:spPr>
          <a:xfrm>
            <a:off x="339305" y="315192"/>
            <a:ext cx="9977887" cy="2585323"/>
          </a:xfrm>
          <a:prstGeom prst="rect">
            <a:avLst/>
          </a:prstGeom>
          <a:ln>
            <a:solidFill>
              <a:srgbClr val="FF0000"/>
            </a:solidFill>
          </a:ln>
        </p:spPr>
        <p:txBody>
          <a:bodyPr wrap="square">
            <a:spAutoFit/>
          </a:bodyPr>
          <a:lstStyle/>
          <a:p>
            <a:r>
              <a:rPr lang="en-US" i="1" dirty="0">
                <a:latin typeface="Comic Sans MS" panose="030F0702030302020204" pitchFamily="66" charset="0"/>
              </a:rPr>
              <a:t>My desire to pursue a career in medicine stems from a personal and academic appreciation of the profession. I have always enjoyed studying the sciences: first cultured during a visit to London's Science Museum, my scientific interest continues to develop. I particularly enjoy exploring fields such as genetics and bioengineering. Witnessing my mother's role within the nursing profession, I appreciate the daily attention and care a medical career demands</a:t>
            </a:r>
            <a:r>
              <a:rPr lang="en-US" i="1" dirty="0" smtClean="0">
                <a:latin typeface="Comic Sans MS" panose="030F0702030302020204" pitchFamily="66" charset="0"/>
              </a:rPr>
              <a:t>. Volunteering </a:t>
            </a:r>
            <a:r>
              <a:rPr lang="en-US" i="1" dirty="0">
                <a:latin typeface="Comic Sans MS" panose="030F0702030302020204" pitchFamily="66" charset="0"/>
              </a:rPr>
              <a:t>at </a:t>
            </a:r>
            <a:r>
              <a:rPr lang="en-US" i="1" dirty="0" err="1">
                <a:latin typeface="Comic Sans MS" panose="030F0702030302020204" pitchFamily="66" charset="0"/>
              </a:rPr>
              <a:t>Wexham</a:t>
            </a:r>
            <a:r>
              <a:rPr lang="en-US" i="1" dirty="0">
                <a:latin typeface="Comic Sans MS" panose="030F0702030302020204" pitchFamily="66" charset="0"/>
              </a:rPr>
              <a:t> Park Hospital has given me a valuable insight into the mechanics of the hospital wards. I have been able to witness, first-hand, the symbiotic relationship doctors and nurses need to deliver the most effective care for their patients. </a:t>
            </a:r>
            <a:r>
              <a:rPr lang="en-US" i="1" dirty="0" smtClean="0">
                <a:latin typeface="Comic Sans MS" panose="030F0702030302020204" pitchFamily="66" charset="0"/>
              </a:rPr>
              <a:t>Shadowing.</a:t>
            </a:r>
            <a:endParaRPr lang="en-GB" i="1" dirty="0">
              <a:latin typeface="Comic Sans MS" panose="030F0702030302020204" pitchFamily="66" charset="0"/>
            </a:endParaRPr>
          </a:p>
        </p:txBody>
      </p:sp>
      <p:sp>
        <p:nvSpPr>
          <p:cNvPr id="8" name="Rectangle 7"/>
          <p:cNvSpPr/>
          <p:nvPr/>
        </p:nvSpPr>
        <p:spPr>
          <a:xfrm>
            <a:off x="339305" y="3014125"/>
            <a:ext cx="9977887" cy="3416320"/>
          </a:xfrm>
          <a:prstGeom prst="rect">
            <a:avLst/>
          </a:prstGeom>
          <a:ln>
            <a:solidFill>
              <a:srgbClr val="FF0000"/>
            </a:solidFill>
          </a:ln>
        </p:spPr>
        <p:txBody>
          <a:bodyPr wrap="square">
            <a:spAutoFit/>
          </a:bodyPr>
          <a:lstStyle/>
          <a:p>
            <a:r>
              <a:rPr lang="en-US" dirty="0">
                <a:latin typeface="Comic Sans MS" panose="030F0702030302020204" pitchFamily="66" charset="0"/>
              </a:rPr>
              <a:t>To increase my knowledge of how Accounting and Finance works, I have decided to read some useful resources that are based around this topic. This would include, books, magazines and the internet. An example I have found was reading an article on the internet which suggests that "Gender pay reporting will work, say financial professionals". In my opinion, I find Gender pay a controversial topic to write about due to the statistics that are publicly shown on how men are earning more than women and how the public are reacting to this. Other reports I have read would include " ACCA updates tax report as debates about company taxation remain highly controversial in an increasingly </a:t>
            </a:r>
            <a:r>
              <a:rPr lang="en-US" dirty="0" err="1">
                <a:latin typeface="Comic Sans MS" panose="030F0702030302020204" pitchFamily="66" charset="0"/>
              </a:rPr>
              <a:t>digitalised</a:t>
            </a:r>
            <a:r>
              <a:rPr lang="en-US" dirty="0">
                <a:latin typeface="Comic Sans MS" panose="030F0702030302020204" pitchFamily="66" charset="0"/>
              </a:rPr>
              <a:t> economy". In my opinion, I think the ACCA (Association of Charted Certified Accountants), aims to improve the importance of accounting in culture through government research. This involves extreme positions on international issues to ensure transparency as a discipline continues to expand in credibility and importance.</a:t>
            </a:r>
            <a:endParaRPr lang="en-GB" dirty="0">
              <a:latin typeface="Comic Sans MS" panose="030F0702030302020204" pitchFamily="66" charset="0"/>
            </a:endParaRPr>
          </a:p>
        </p:txBody>
      </p:sp>
    </p:spTree>
    <p:extLst>
      <p:ext uri="{BB962C8B-B14F-4D97-AF65-F5344CB8AC3E}">
        <p14:creationId xmlns:p14="http://schemas.microsoft.com/office/powerpoint/2010/main" val="39694400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8950" y="349698"/>
            <a:ext cx="1188744" cy="1584992"/>
          </a:xfrm>
          <a:prstGeom prst="rect">
            <a:avLst/>
          </a:prstGeom>
          <a:effectLst>
            <a:outerShdw blurRad="63500" sx="102000" sy="102000" algn="ctr" rotWithShape="0">
              <a:prstClr val="black">
                <a:alpha val="40000"/>
              </a:prstClr>
            </a:outerShdw>
          </a:effectLst>
        </p:spPr>
      </p:pic>
      <p:pic>
        <p:nvPicPr>
          <p:cNvPr id="6" name="Picture 5"/>
          <p:cNvPicPr>
            <a:picLocks noChangeAspect="1"/>
          </p:cNvPicPr>
          <p:nvPr/>
        </p:nvPicPr>
        <p:blipFill>
          <a:blip r:embed="rId3"/>
          <a:stretch>
            <a:fillRect/>
          </a:stretch>
        </p:blipFill>
        <p:spPr>
          <a:xfrm>
            <a:off x="950703" y="2547397"/>
            <a:ext cx="10494662" cy="3094278"/>
          </a:xfrm>
          <a:prstGeom prst="rect">
            <a:avLst/>
          </a:prstGeom>
        </p:spPr>
      </p:pic>
    </p:spTree>
    <p:extLst>
      <p:ext uri="{BB962C8B-B14F-4D97-AF65-F5344CB8AC3E}">
        <p14:creationId xmlns:p14="http://schemas.microsoft.com/office/powerpoint/2010/main" val="15691238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8950" y="349698"/>
            <a:ext cx="1188744" cy="1584992"/>
          </a:xfrm>
          <a:prstGeom prst="rect">
            <a:avLst/>
          </a:prstGeom>
          <a:effectLst>
            <a:outerShdw blurRad="63500" sx="102000" sy="102000" algn="ctr" rotWithShape="0">
              <a:prstClr val="black">
                <a:alpha val="40000"/>
              </a:prstClr>
            </a:outerShdw>
          </a:effectLst>
        </p:spPr>
      </p:pic>
      <p:pic>
        <p:nvPicPr>
          <p:cNvPr id="2" name="Picture 1"/>
          <p:cNvPicPr>
            <a:picLocks noChangeAspect="1"/>
          </p:cNvPicPr>
          <p:nvPr/>
        </p:nvPicPr>
        <p:blipFill>
          <a:blip r:embed="rId3"/>
          <a:stretch>
            <a:fillRect/>
          </a:stretch>
        </p:blipFill>
        <p:spPr>
          <a:xfrm>
            <a:off x="964718" y="2181358"/>
            <a:ext cx="10241098" cy="3971745"/>
          </a:xfrm>
          <a:prstGeom prst="rect">
            <a:avLst/>
          </a:prstGeom>
        </p:spPr>
      </p:pic>
    </p:spTree>
    <p:extLst>
      <p:ext uri="{BB962C8B-B14F-4D97-AF65-F5344CB8AC3E}">
        <p14:creationId xmlns:p14="http://schemas.microsoft.com/office/powerpoint/2010/main" val="8736055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8950" y="349698"/>
            <a:ext cx="1188744" cy="1584992"/>
          </a:xfrm>
          <a:prstGeom prst="rect">
            <a:avLst/>
          </a:prstGeom>
          <a:effectLst>
            <a:outerShdw blurRad="63500" sx="102000" sy="102000" algn="ctr" rotWithShape="0">
              <a:prstClr val="black">
                <a:alpha val="40000"/>
              </a:prstClr>
            </a:outerShdw>
          </a:effectLst>
        </p:spPr>
      </p:pic>
      <p:pic>
        <p:nvPicPr>
          <p:cNvPr id="2" name="Picture 1"/>
          <p:cNvPicPr>
            <a:picLocks noChangeAspect="1"/>
          </p:cNvPicPr>
          <p:nvPr/>
        </p:nvPicPr>
        <p:blipFill>
          <a:blip r:embed="rId3"/>
          <a:stretch>
            <a:fillRect/>
          </a:stretch>
        </p:blipFill>
        <p:spPr>
          <a:xfrm>
            <a:off x="1397209" y="2351417"/>
            <a:ext cx="9640535" cy="3738832"/>
          </a:xfrm>
          <a:prstGeom prst="rect">
            <a:avLst/>
          </a:prstGeom>
        </p:spPr>
      </p:pic>
    </p:spTree>
    <p:extLst>
      <p:ext uri="{BB962C8B-B14F-4D97-AF65-F5344CB8AC3E}">
        <p14:creationId xmlns:p14="http://schemas.microsoft.com/office/powerpoint/2010/main" val="37223899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8950" y="349698"/>
            <a:ext cx="1188744" cy="1584992"/>
          </a:xfrm>
          <a:prstGeom prst="rect">
            <a:avLst/>
          </a:prstGeom>
          <a:effectLst>
            <a:outerShdw blurRad="63500" sx="102000" sy="102000" algn="ctr" rotWithShape="0">
              <a:prstClr val="black">
                <a:alpha val="40000"/>
              </a:prstClr>
            </a:outerShdw>
          </a:effectLst>
        </p:spPr>
      </p:pic>
      <p:pic>
        <p:nvPicPr>
          <p:cNvPr id="2" name="Picture 1"/>
          <p:cNvPicPr>
            <a:picLocks noChangeAspect="1"/>
          </p:cNvPicPr>
          <p:nvPr/>
        </p:nvPicPr>
        <p:blipFill>
          <a:blip r:embed="rId3"/>
          <a:stretch>
            <a:fillRect/>
          </a:stretch>
        </p:blipFill>
        <p:spPr>
          <a:xfrm>
            <a:off x="656174" y="2383263"/>
            <a:ext cx="10858185" cy="3750118"/>
          </a:xfrm>
          <a:prstGeom prst="rect">
            <a:avLst/>
          </a:prstGeom>
        </p:spPr>
      </p:pic>
    </p:spTree>
    <p:extLst>
      <p:ext uri="{BB962C8B-B14F-4D97-AF65-F5344CB8AC3E}">
        <p14:creationId xmlns:p14="http://schemas.microsoft.com/office/powerpoint/2010/main" val="36577800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8950" y="349698"/>
            <a:ext cx="1188744" cy="1584992"/>
          </a:xfrm>
          <a:prstGeom prst="rect">
            <a:avLst/>
          </a:prstGeom>
          <a:effectLst>
            <a:outerShdw blurRad="63500" sx="102000" sy="102000" algn="ctr" rotWithShape="0">
              <a:prstClr val="black">
                <a:alpha val="40000"/>
              </a:prstClr>
            </a:outerShdw>
          </a:effectLst>
        </p:spPr>
      </p:pic>
      <p:pic>
        <p:nvPicPr>
          <p:cNvPr id="2" name="Picture 1"/>
          <p:cNvPicPr>
            <a:picLocks noChangeAspect="1"/>
          </p:cNvPicPr>
          <p:nvPr/>
        </p:nvPicPr>
        <p:blipFill>
          <a:blip r:embed="rId3"/>
          <a:stretch>
            <a:fillRect/>
          </a:stretch>
        </p:blipFill>
        <p:spPr>
          <a:xfrm>
            <a:off x="2159569" y="571504"/>
            <a:ext cx="7269103" cy="5708550"/>
          </a:xfrm>
          <a:prstGeom prst="rect">
            <a:avLst/>
          </a:prstGeom>
        </p:spPr>
      </p:pic>
    </p:spTree>
    <p:extLst>
      <p:ext uri="{BB962C8B-B14F-4D97-AF65-F5344CB8AC3E}">
        <p14:creationId xmlns:p14="http://schemas.microsoft.com/office/powerpoint/2010/main" val="24279120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8950" y="349698"/>
            <a:ext cx="1188744" cy="1584992"/>
          </a:xfrm>
          <a:prstGeom prst="rect">
            <a:avLst/>
          </a:prstGeom>
          <a:effectLst>
            <a:outerShdw blurRad="63500" sx="102000" sy="102000" algn="ctr" rotWithShape="0">
              <a:prstClr val="black">
                <a:alpha val="40000"/>
              </a:prstClr>
            </a:outerShdw>
          </a:effectLst>
        </p:spPr>
      </p:pic>
      <p:pic>
        <p:nvPicPr>
          <p:cNvPr id="4" name="Picture 3"/>
          <p:cNvPicPr>
            <a:picLocks noChangeAspect="1"/>
          </p:cNvPicPr>
          <p:nvPr/>
        </p:nvPicPr>
        <p:blipFill>
          <a:blip r:embed="rId3"/>
          <a:stretch>
            <a:fillRect/>
          </a:stretch>
        </p:blipFill>
        <p:spPr>
          <a:xfrm>
            <a:off x="1872830" y="1934690"/>
            <a:ext cx="8528345" cy="2830633"/>
          </a:xfrm>
          <a:prstGeom prst="rect">
            <a:avLst/>
          </a:prstGeom>
        </p:spPr>
      </p:pic>
    </p:spTree>
    <p:extLst>
      <p:ext uri="{BB962C8B-B14F-4D97-AF65-F5344CB8AC3E}">
        <p14:creationId xmlns:p14="http://schemas.microsoft.com/office/powerpoint/2010/main" val="30386827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639616" y="188643"/>
            <a:ext cx="7128792" cy="6498545"/>
          </a:xfrm>
          <a:prstGeom prst="rect">
            <a:avLst/>
          </a:prstGeom>
        </p:spPr>
      </p:pic>
      <p:sp>
        <p:nvSpPr>
          <p:cNvPr id="4" name="Rectangle 3"/>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8950" y="349698"/>
            <a:ext cx="1188744" cy="158499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8743233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8265" y="349698"/>
            <a:ext cx="7551849" cy="6127302"/>
          </a:xfrm>
        </p:spPr>
        <p:txBody>
          <a:bodyPr>
            <a:normAutofit lnSpcReduction="10000"/>
          </a:bodyPr>
          <a:lstStyle/>
          <a:p>
            <a:pPr marL="0" indent="0">
              <a:buNone/>
            </a:pPr>
            <a:r>
              <a:rPr lang="en-GB" sz="3200" b="1" i="1" dirty="0" smtClean="0"/>
              <a:t>Super curricular </a:t>
            </a:r>
            <a:r>
              <a:rPr lang="en-GB" sz="3200" dirty="0" smtClean="0"/>
              <a:t>– learning that is pursued in addition to your course e.g. wider reading, visiting an exhibition, specific work experience.</a:t>
            </a:r>
            <a:endParaRPr lang="en-GB" sz="3200" b="1" i="1" dirty="0" smtClean="0"/>
          </a:p>
          <a:p>
            <a:pPr marL="0" indent="0">
              <a:buNone/>
            </a:pPr>
            <a:endParaRPr lang="en-GB" sz="3200" dirty="0" smtClean="0"/>
          </a:p>
          <a:p>
            <a:pPr marL="0" indent="0">
              <a:buNone/>
            </a:pPr>
            <a:r>
              <a:rPr lang="en-GB" sz="3200" i="1" u="sng" dirty="0" smtClean="0"/>
              <a:t>Always include in your notes:</a:t>
            </a:r>
          </a:p>
          <a:p>
            <a:r>
              <a:rPr lang="en-GB" sz="3200" dirty="0" smtClean="0"/>
              <a:t>Who you spoke to? </a:t>
            </a:r>
          </a:p>
          <a:p>
            <a:r>
              <a:rPr lang="en-GB" sz="3200" dirty="0" smtClean="0"/>
              <a:t>When? </a:t>
            </a:r>
          </a:p>
          <a:p>
            <a:r>
              <a:rPr lang="en-GB" sz="3200" dirty="0" smtClean="0"/>
              <a:t>What you saw? </a:t>
            </a:r>
          </a:p>
          <a:p>
            <a:r>
              <a:rPr lang="en-GB" sz="3200" dirty="0" smtClean="0"/>
              <a:t>How is it relevant to your course?</a:t>
            </a:r>
          </a:p>
          <a:p>
            <a:r>
              <a:rPr lang="en-US" sz="3200" dirty="0" smtClean="0"/>
              <a:t>Reflect upon what you learnt and how you can apply that new knowledge.</a:t>
            </a:r>
            <a:endParaRPr lang="en-GB" sz="3200" dirty="0" smtClean="0"/>
          </a:p>
        </p:txBody>
      </p:sp>
      <p:pic>
        <p:nvPicPr>
          <p:cNvPr id="2" name="Picture 1"/>
          <p:cNvPicPr>
            <a:picLocks noChangeAspect="1"/>
          </p:cNvPicPr>
          <p:nvPr/>
        </p:nvPicPr>
        <p:blipFill>
          <a:blip r:embed="rId2"/>
          <a:stretch>
            <a:fillRect/>
          </a:stretch>
        </p:blipFill>
        <p:spPr>
          <a:xfrm>
            <a:off x="7990114" y="2897859"/>
            <a:ext cx="3847580" cy="3714905"/>
          </a:xfrm>
          <a:prstGeom prst="rect">
            <a:avLst/>
          </a:prstGeom>
        </p:spPr>
      </p:pic>
      <p:sp>
        <p:nvSpPr>
          <p:cNvPr id="6" name="Rectangle 5"/>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8950" y="349698"/>
            <a:ext cx="1188744" cy="158499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0114097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8523" y="561189"/>
            <a:ext cx="8229600" cy="4525963"/>
          </a:xfrm>
        </p:spPr>
        <p:txBody>
          <a:bodyPr>
            <a:noAutofit/>
          </a:bodyPr>
          <a:lstStyle/>
          <a:p>
            <a:pPr marL="0" indent="0">
              <a:buNone/>
            </a:pPr>
            <a:endParaRPr lang="en-GB" sz="4000" dirty="0" smtClean="0"/>
          </a:p>
          <a:p>
            <a:pPr marL="0" indent="0">
              <a:buNone/>
            </a:pPr>
            <a:r>
              <a:rPr lang="en-GB" sz="4000" dirty="0" smtClean="0"/>
              <a:t>The bottom line is that universities care about </a:t>
            </a:r>
            <a:r>
              <a:rPr lang="en-GB" sz="4000" b="1" i="1" dirty="0" smtClean="0"/>
              <a:t>your academics </a:t>
            </a:r>
            <a:r>
              <a:rPr lang="en-GB" sz="4000" dirty="0" smtClean="0"/>
              <a:t>and </a:t>
            </a:r>
            <a:r>
              <a:rPr lang="en-GB" sz="4000" b="1" i="1" dirty="0" smtClean="0"/>
              <a:t>not a lot else.</a:t>
            </a:r>
          </a:p>
          <a:p>
            <a:pPr marL="0" indent="0">
              <a:buNone/>
            </a:pPr>
            <a:endParaRPr lang="en-GB" sz="4000" dirty="0"/>
          </a:p>
          <a:p>
            <a:pPr marL="0" indent="0">
              <a:buNone/>
            </a:pPr>
            <a:r>
              <a:rPr lang="en-GB" sz="4000" dirty="0" smtClean="0"/>
              <a:t>Universities would prefer to hear about </a:t>
            </a:r>
            <a:r>
              <a:rPr lang="en-GB" sz="4000" b="1" i="1" dirty="0" smtClean="0"/>
              <a:t>what you learnt </a:t>
            </a:r>
            <a:r>
              <a:rPr lang="en-GB" sz="4000" dirty="0" smtClean="0"/>
              <a:t>from an exhibition and </a:t>
            </a:r>
            <a:r>
              <a:rPr lang="en-GB" sz="4000" b="1" i="1" dirty="0" smtClean="0"/>
              <a:t>how you applied it to your studies</a:t>
            </a:r>
            <a:r>
              <a:rPr lang="en-GB" sz="4000" dirty="0" smtClean="0"/>
              <a:t> than </a:t>
            </a:r>
            <a:r>
              <a:rPr lang="en-GB" sz="4000" b="1" i="1" dirty="0" smtClean="0"/>
              <a:t>how many you went to. </a:t>
            </a:r>
            <a:endParaRPr lang="en-GB" sz="4000" b="1" i="1" dirty="0"/>
          </a:p>
        </p:txBody>
      </p:sp>
      <p:sp>
        <p:nvSpPr>
          <p:cNvPr id="6" name="Rectangle 5"/>
          <p:cNvSpPr/>
          <p:nvPr/>
        </p:nvSpPr>
        <p:spPr>
          <a:xfrm>
            <a:off x="65314"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8950" y="349698"/>
            <a:ext cx="1188744" cy="158499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3176856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8523" y="561189"/>
            <a:ext cx="8229600" cy="4525963"/>
          </a:xfrm>
        </p:spPr>
        <p:txBody>
          <a:bodyPr>
            <a:noAutofit/>
          </a:bodyPr>
          <a:lstStyle/>
          <a:p>
            <a:pPr marL="0" indent="0">
              <a:buNone/>
            </a:pPr>
            <a:r>
              <a:rPr lang="en-US" sz="4800" b="1" dirty="0" smtClean="0">
                <a:latin typeface="Comic Sans MS" panose="030F0702030302020204" pitchFamily="66" charset="0"/>
              </a:rPr>
              <a:t>Two Final No-</a:t>
            </a:r>
            <a:r>
              <a:rPr lang="en-US" sz="4800" b="1" dirty="0" err="1" smtClean="0">
                <a:latin typeface="Comic Sans MS" panose="030F0702030302020204" pitchFamily="66" charset="0"/>
              </a:rPr>
              <a:t>Nos</a:t>
            </a:r>
            <a:endParaRPr lang="en-US" sz="4800" b="1" dirty="0" smtClean="0">
              <a:latin typeface="Comic Sans MS" panose="030F0702030302020204" pitchFamily="66" charset="0"/>
            </a:endParaRPr>
          </a:p>
          <a:p>
            <a:pPr marL="0" indent="0">
              <a:buNone/>
            </a:pPr>
            <a:endParaRPr lang="en-US" sz="3200" i="1" dirty="0">
              <a:latin typeface="Comic Sans MS" panose="030F0702030302020204" pitchFamily="66" charset="0"/>
            </a:endParaRPr>
          </a:p>
          <a:p>
            <a:pPr>
              <a:buFontTx/>
              <a:buChar char="-"/>
            </a:pPr>
            <a:r>
              <a:rPr lang="en-US" sz="3200" i="1" dirty="0" smtClean="0">
                <a:latin typeface="Comic Sans MS" panose="030F0702030302020204" pitchFamily="66" charset="0"/>
              </a:rPr>
              <a:t>Guarantee you have not wanted to be ‘x’ since you were a young girl/boy…</a:t>
            </a:r>
          </a:p>
          <a:p>
            <a:pPr>
              <a:buFontTx/>
              <a:buChar char="-"/>
            </a:pPr>
            <a:endParaRPr lang="en-US" sz="3200" i="1" dirty="0">
              <a:latin typeface="Comic Sans MS" panose="030F0702030302020204" pitchFamily="66" charset="0"/>
            </a:endParaRPr>
          </a:p>
          <a:p>
            <a:pPr>
              <a:buFontTx/>
              <a:buChar char="-"/>
            </a:pPr>
            <a:r>
              <a:rPr lang="en-US" sz="3200" i="1" dirty="0" smtClean="0">
                <a:latin typeface="Comic Sans MS" panose="030F0702030302020204" pitchFamily="66" charset="0"/>
              </a:rPr>
              <a:t>Do not try and use words from </a:t>
            </a:r>
            <a:r>
              <a:rPr lang="en-US" sz="3200" i="1" smtClean="0">
                <a:latin typeface="Comic Sans MS" panose="030F0702030302020204" pitchFamily="66" charset="0"/>
              </a:rPr>
              <a:t>the thesaurus </a:t>
            </a:r>
            <a:r>
              <a:rPr lang="en-US" sz="3200" i="1" dirty="0" smtClean="0">
                <a:latin typeface="Comic Sans MS" panose="030F0702030302020204" pitchFamily="66" charset="0"/>
              </a:rPr>
              <a:t>on which you are not clear on the meaning (clear and concise better than ‘trying too hard’.</a:t>
            </a:r>
            <a:endParaRPr lang="en-US" sz="3200" i="1" dirty="0" smtClean="0">
              <a:latin typeface="Comic Sans MS" panose="030F0702030302020204" pitchFamily="66" charset="0"/>
            </a:endParaRPr>
          </a:p>
        </p:txBody>
      </p:sp>
      <p:sp>
        <p:nvSpPr>
          <p:cNvPr id="6" name="Rectangle 5"/>
          <p:cNvSpPr/>
          <p:nvPr/>
        </p:nvSpPr>
        <p:spPr>
          <a:xfrm>
            <a:off x="65314"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8950" y="349698"/>
            <a:ext cx="1188744" cy="158499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2270477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8950" y="349698"/>
            <a:ext cx="1188744" cy="1584992"/>
          </a:xfrm>
          <a:prstGeom prst="rect">
            <a:avLst/>
          </a:prstGeom>
          <a:effectLst>
            <a:outerShdw blurRad="63500" sx="102000" sy="102000" algn="ctr" rotWithShape="0">
              <a:prstClr val="black">
                <a:alpha val="40000"/>
              </a:prstClr>
            </a:outerShdw>
          </a:effectLst>
        </p:spPr>
      </p:pic>
      <p:pic>
        <p:nvPicPr>
          <p:cNvPr id="4" name="Picture 3"/>
          <p:cNvPicPr>
            <a:picLocks noChangeAspect="1"/>
          </p:cNvPicPr>
          <p:nvPr/>
        </p:nvPicPr>
        <p:blipFill>
          <a:blip r:embed="rId3"/>
          <a:stretch>
            <a:fillRect/>
          </a:stretch>
        </p:blipFill>
        <p:spPr>
          <a:xfrm>
            <a:off x="3650591" y="430166"/>
            <a:ext cx="4476750" cy="5991225"/>
          </a:xfrm>
          <a:prstGeom prst="rect">
            <a:avLst/>
          </a:prstGeom>
          <a:ln>
            <a:solidFill>
              <a:srgbClr val="FF0000"/>
            </a:solidFill>
          </a:ln>
        </p:spPr>
      </p:pic>
    </p:spTree>
    <p:extLst>
      <p:ext uri="{BB962C8B-B14F-4D97-AF65-F5344CB8AC3E}">
        <p14:creationId xmlns:p14="http://schemas.microsoft.com/office/powerpoint/2010/main" val="10954360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5133" y="218601"/>
            <a:ext cx="6547064" cy="1014212"/>
          </a:xfrm>
        </p:spPr>
        <p:txBody>
          <a:bodyPr>
            <a:normAutofit fontScale="90000"/>
          </a:bodyPr>
          <a:lstStyle/>
          <a:p>
            <a:r>
              <a:rPr lang="en-GB" altLang="en-US" sz="4050" b="1" u="sng" dirty="0">
                <a:latin typeface="+mn-lt"/>
              </a:rPr>
              <a:t>The UCAS Process – Apply </a:t>
            </a:r>
            <a:r>
              <a:rPr lang="en-GB" altLang="en-US" sz="4050" b="1" u="sng" dirty="0" smtClean="0">
                <a:latin typeface="+mn-lt"/>
              </a:rPr>
              <a:t>2021</a:t>
            </a:r>
            <a:r>
              <a:rPr lang="en-GB" altLang="en-US" sz="4050" b="1" u="sng" dirty="0">
                <a:latin typeface="+mn-lt"/>
              </a:rPr>
              <a:t/>
            </a:r>
            <a:br>
              <a:rPr lang="en-GB" altLang="en-US" sz="4050" b="1" u="sng" dirty="0">
                <a:latin typeface="+mn-lt"/>
              </a:rPr>
            </a:br>
            <a:endParaRPr lang="en-US" sz="4050" b="1" u="sng" dirty="0">
              <a:latin typeface="+mn-lt"/>
            </a:endParaRPr>
          </a:p>
        </p:txBody>
      </p:sp>
      <p:sp>
        <p:nvSpPr>
          <p:cNvPr id="6" name="Rectangle 5"/>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8950" y="349698"/>
            <a:ext cx="1188744" cy="1584992"/>
          </a:xfrm>
          <a:prstGeom prst="rect">
            <a:avLst/>
          </a:prstGeom>
          <a:effectLst>
            <a:outerShdw blurRad="63500" sx="102000" sy="102000" algn="ctr" rotWithShape="0">
              <a:prstClr val="black">
                <a:alpha val="40000"/>
              </a:prstClr>
            </a:outerShdw>
          </a:effectLst>
        </p:spPr>
      </p:pic>
      <p:sp>
        <p:nvSpPr>
          <p:cNvPr id="3" name="Rectangle 2"/>
          <p:cNvSpPr/>
          <p:nvPr/>
        </p:nvSpPr>
        <p:spPr>
          <a:xfrm>
            <a:off x="345057" y="768707"/>
            <a:ext cx="10058400" cy="2147976"/>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r>
              <a:rPr lang="en-US" b="1" i="1" u="sng" dirty="0" smtClean="0"/>
              <a:t>Summer Term 2020</a:t>
            </a:r>
          </a:p>
          <a:p>
            <a:endParaRPr lang="en-US" b="1" i="1" u="sng" dirty="0" smtClean="0"/>
          </a:p>
          <a:p>
            <a:pPr marL="285750" lvl="0" indent="-285750">
              <a:buFont typeface="Wingdings" panose="05000000000000000000" pitchFamily="2" charset="2"/>
              <a:buChar char="ü"/>
            </a:pPr>
            <a:r>
              <a:rPr lang="en-GB" b="1" dirty="0" smtClean="0"/>
              <a:t>Personal Statement (completed on the Word Online document only)</a:t>
            </a:r>
            <a:endParaRPr lang="en-US" b="1" i="1" u="sng" dirty="0" smtClean="0"/>
          </a:p>
          <a:p>
            <a:pPr marL="285750" lvl="0" indent="-285750">
              <a:buFont typeface="Wingdings" panose="05000000000000000000" pitchFamily="2" charset="2"/>
              <a:buChar char="ü"/>
            </a:pPr>
            <a:r>
              <a:rPr lang="en-US" b="1" dirty="0" smtClean="0"/>
              <a:t>5</a:t>
            </a:r>
            <a:r>
              <a:rPr lang="en-US" b="1" baseline="30000" dirty="0" smtClean="0"/>
              <a:t>th</a:t>
            </a:r>
            <a:r>
              <a:rPr lang="en-US" b="1" dirty="0" smtClean="0"/>
              <a:t> of May – UCAS search tool Entry 2021 goes live.</a:t>
            </a:r>
            <a:endParaRPr lang="en-GB" b="1" dirty="0" smtClean="0"/>
          </a:p>
          <a:p>
            <a:pPr marL="285750" indent="-285750">
              <a:buFont typeface="Wingdings" panose="05000000000000000000" pitchFamily="2" charset="2"/>
              <a:buChar char="ü"/>
            </a:pPr>
            <a:r>
              <a:rPr lang="en-US" b="1" dirty="0" smtClean="0"/>
              <a:t>19</a:t>
            </a:r>
            <a:r>
              <a:rPr lang="en-US" b="1" baseline="30000" dirty="0" smtClean="0"/>
              <a:t>th</a:t>
            </a:r>
            <a:r>
              <a:rPr lang="en-US" b="1" dirty="0" smtClean="0"/>
              <a:t> of May – UCAS entry UCAS Undergraduate Apply goes live - create and account and update Personal details, C</a:t>
            </a:r>
            <a:r>
              <a:rPr lang="en-GB" b="1" dirty="0" err="1" smtClean="0"/>
              <a:t>hoices</a:t>
            </a:r>
            <a:r>
              <a:rPr lang="en-GB" b="1" dirty="0" smtClean="0"/>
              <a:t> and Education &amp; Employment.</a:t>
            </a:r>
          </a:p>
          <a:p>
            <a:pPr marL="285750" indent="-285750">
              <a:buFont typeface="Wingdings" panose="05000000000000000000" pitchFamily="2" charset="2"/>
              <a:buChar char="ü"/>
            </a:pPr>
            <a:r>
              <a:rPr lang="en-US" b="1" dirty="0" smtClean="0"/>
              <a:t>Your teachers, tutors and Heads of Year will be writing your references.</a:t>
            </a:r>
            <a:endParaRPr lang="en-GB" b="1" i="1" u="sng" dirty="0"/>
          </a:p>
        </p:txBody>
      </p:sp>
      <p:sp>
        <p:nvSpPr>
          <p:cNvPr id="8" name="Rectangle 7"/>
          <p:cNvSpPr/>
          <p:nvPr/>
        </p:nvSpPr>
        <p:spPr>
          <a:xfrm>
            <a:off x="345056" y="3060458"/>
            <a:ext cx="10058401" cy="1571927"/>
          </a:xfrm>
          <a:prstGeom prst="rect">
            <a:avLst/>
          </a:prstGeom>
        </p:spPr>
        <p:style>
          <a:lnRef idx="0">
            <a:schemeClr val="accent1"/>
          </a:lnRef>
          <a:fillRef idx="3">
            <a:schemeClr val="accent1"/>
          </a:fillRef>
          <a:effectRef idx="3">
            <a:schemeClr val="accent1"/>
          </a:effectRef>
          <a:fontRef idx="minor">
            <a:schemeClr val="lt1"/>
          </a:fontRef>
        </p:style>
        <p:txBody>
          <a:bodyPr rtlCol="0" anchor="t"/>
          <a:lstStyle/>
          <a:p>
            <a:r>
              <a:rPr lang="en-US" b="1" i="1" u="sng" dirty="0" smtClean="0"/>
              <a:t>Autumn Term 2020</a:t>
            </a:r>
          </a:p>
          <a:p>
            <a:endParaRPr lang="en-US" b="1" i="1" u="sng" dirty="0" smtClean="0"/>
          </a:p>
          <a:p>
            <a:pPr marL="285750" lvl="0" indent="-285750">
              <a:buFont typeface="Wingdings" panose="05000000000000000000" pitchFamily="2" charset="2"/>
              <a:buChar char="ü"/>
            </a:pPr>
            <a:r>
              <a:rPr lang="en-US" b="1" dirty="0" smtClean="0"/>
              <a:t>8</a:t>
            </a:r>
            <a:r>
              <a:rPr lang="en-US" b="1" baseline="30000" dirty="0" smtClean="0"/>
              <a:t>th</a:t>
            </a:r>
            <a:r>
              <a:rPr lang="en-US" b="1" dirty="0" smtClean="0"/>
              <a:t> of September – UCAS applications may be submitted for Entry 2021.</a:t>
            </a:r>
          </a:p>
          <a:p>
            <a:pPr marL="285750" indent="-285750">
              <a:buFont typeface="Wingdings" panose="05000000000000000000" pitchFamily="2" charset="2"/>
              <a:buChar char="ü"/>
            </a:pPr>
            <a:r>
              <a:rPr lang="en-GB" b="1" dirty="0" smtClean="0"/>
              <a:t>Your </a:t>
            </a:r>
            <a:r>
              <a:rPr lang="en-GB" b="1" dirty="0" err="1" smtClean="0"/>
              <a:t>HoY</a:t>
            </a:r>
            <a:r>
              <a:rPr lang="en-GB" b="1" dirty="0" smtClean="0"/>
              <a:t>(s) will update your predicted grades based on your most recent PPE results.</a:t>
            </a:r>
          </a:p>
          <a:p>
            <a:pPr marL="285750" indent="-285750">
              <a:buFont typeface="Wingdings" panose="05000000000000000000" pitchFamily="2" charset="2"/>
              <a:buChar char="ü"/>
            </a:pPr>
            <a:r>
              <a:rPr lang="en-US" b="1" dirty="0" smtClean="0"/>
              <a:t>October – Medicine, Vet and Dental applications to be sent.</a:t>
            </a:r>
            <a:endParaRPr lang="en-GB" b="1" i="1" u="sng" dirty="0"/>
          </a:p>
        </p:txBody>
      </p:sp>
      <p:sp>
        <p:nvSpPr>
          <p:cNvPr id="9" name="Rectangle 8"/>
          <p:cNvSpPr/>
          <p:nvPr/>
        </p:nvSpPr>
        <p:spPr>
          <a:xfrm>
            <a:off x="345055" y="4776160"/>
            <a:ext cx="10058402" cy="1571927"/>
          </a:xfrm>
          <a:prstGeom prst="rect">
            <a:avLst/>
          </a:prstGeom>
        </p:spPr>
        <p:style>
          <a:lnRef idx="0">
            <a:schemeClr val="accent4"/>
          </a:lnRef>
          <a:fillRef idx="3">
            <a:schemeClr val="accent4"/>
          </a:fillRef>
          <a:effectRef idx="3">
            <a:schemeClr val="accent4"/>
          </a:effectRef>
          <a:fontRef idx="minor">
            <a:schemeClr val="lt1"/>
          </a:fontRef>
        </p:style>
        <p:txBody>
          <a:bodyPr rtlCol="0" anchor="t"/>
          <a:lstStyle/>
          <a:p>
            <a:r>
              <a:rPr lang="en-US" b="1" i="1" u="sng" dirty="0" smtClean="0"/>
              <a:t>Spring Term 2021</a:t>
            </a:r>
          </a:p>
          <a:p>
            <a:endParaRPr lang="en-US" b="1" i="1" u="sng" dirty="0" smtClean="0"/>
          </a:p>
          <a:p>
            <a:pPr marL="285750" lvl="0" indent="-285750">
              <a:buFont typeface="Wingdings" panose="05000000000000000000" pitchFamily="2" charset="2"/>
              <a:buChar char="ü"/>
            </a:pPr>
            <a:r>
              <a:rPr lang="en-US" b="1" dirty="0" smtClean="0"/>
              <a:t>January – all UCAS applications submitted – a balance between too early and too late.</a:t>
            </a:r>
          </a:p>
          <a:p>
            <a:pPr marL="285750" indent="-285750">
              <a:buFont typeface="Wingdings" panose="05000000000000000000" pitchFamily="2" charset="2"/>
              <a:buChar char="ü"/>
            </a:pPr>
            <a:r>
              <a:rPr lang="en-GB" b="1" dirty="0" smtClean="0"/>
              <a:t>Universities will make decisions on your application (conditional, unconditional or unsuccessful).</a:t>
            </a:r>
          </a:p>
          <a:p>
            <a:pPr marL="285750" indent="-285750">
              <a:buFont typeface="Wingdings" panose="05000000000000000000" pitchFamily="2" charset="2"/>
              <a:buChar char="ü"/>
            </a:pPr>
            <a:r>
              <a:rPr lang="en-US" b="1" dirty="0" smtClean="0"/>
              <a:t>May – deadline to make firm and insurance choices – be aspirational!</a:t>
            </a:r>
            <a:endParaRPr lang="en-GB" b="1" i="1" u="sng" dirty="0"/>
          </a:p>
        </p:txBody>
      </p:sp>
    </p:spTree>
    <p:extLst>
      <p:ext uri="{BB962C8B-B14F-4D97-AF65-F5344CB8AC3E}">
        <p14:creationId xmlns:p14="http://schemas.microsoft.com/office/powerpoint/2010/main" val="20644124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617763" y="2715196"/>
            <a:ext cx="3674660" cy="300082"/>
          </a:xfrm>
          <a:prstGeom prst="rect">
            <a:avLst/>
          </a:prstGeom>
          <a:noFill/>
        </p:spPr>
        <p:txBody>
          <a:bodyPr wrap="square" rtlCol="0">
            <a:spAutoFit/>
          </a:bodyPr>
          <a:lstStyle/>
          <a:p>
            <a:endParaRPr lang="en-GB" sz="1350" dirty="0"/>
          </a:p>
        </p:txBody>
      </p:sp>
      <p:sp>
        <p:nvSpPr>
          <p:cNvPr id="8" name="Title 7"/>
          <p:cNvSpPr>
            <a:spLocks noGrp="1"/>
          </p:cNvSpPr>
          <p:nvPr>
            <p:ph type="title"/>
          </p:nvPr>
        </p:nvSpPr>
        <p:spPr>
          <a:xfrm>
            <a:off x="848669" y="940518"/>
            <a:ext cx="8251788" cy="994172"/>
          </a:xfrm>
        </p:spPr>
        <p:txBody>
          <a:bodyPr>
            <a:normAutofit fontScale="90000"/>
          </a:bodyPr>
          <a:lstStyle/>
          <a:p>
            <a:r>
              <a:rPr lang="en-GB" dirty="0" smtClean="0"/>
              <a:t>Please come and see me any of the sixth form team if you need any other help.</a:t>
            </a:r>
            <a:endParaRPr lang="en-GB" dirty="0"/>
          </a:p>
        </p:txBody>
      </p:sp>
      <p:pic>
        <p:nvPicPr>
          <p:cNvPr id="2050" name="Picture 2" descr="Image result for university hats throw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1144" y="2715196"/>
            <a:ext cx="5995920" cy="335771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8950" y="349698"/>
            <a:ext cx="1188744" cy="158499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0871663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UCAS </a:t>
            </a:r>
            <a:r>
              <a:rPr lang="en-GB" dirty="0"/>
              <a:t>W</a:t>
            </a:r>
            <a:r>
              <a:rPr lang="en-GB" dirty="0" smtClean="0"/>
              <a:t>orkshop 3</a:t>
            </a:r>
            <a:endParaRPr lang="en-GB" dirty="0"/>
          </a:p>
        </p:txBody>
      </p:sp>
      <p:sp>
        <p:nvSpPr>
          <p:cNvPr id="3" name="Subtitle 2"/>
          <p:cNvSpPr>
            <a:spLocks noGrp="1"/>
          </p:cNvSpPr>
          <p:nvPr>
            <p:ph type="subTitle" idx="1"/>
          </p:nvPr>
        </p:nvSpPr>
        <p:spPr/>
        <p:txBody>
          <a:bodyPr anchor="ctr">
            <a:normAutofit/>
          </a:bodyPr>
          <a:lstStyle/>
          <a:p>
            <a:r>
              <a:rPr lang="en-US" sz="4400" dirty="0" smtClean="0"/>
              <a:t>Getting </a:t>
            </a:r>
            <a:r>
              <a:rPr lang="en-US" sz="4400" dirty="0"/>
              <a:t>into </a:t>
            </a:r>
            <a:r>
              <a:rPr lang="en-US" sz="4400" dirty="0" smtClean="0"/>
              <a:t>Your </a:t>
            </a:r>
            <a:r>
              <a:rPr lang="en-US" sz="4400" dirty="0"/>
              <a:t>Top Choice University</a:t>
            </a:r>
            <a:endParaRPr lang="en-GB" sz="4400" dirty="0"/>
          </a:p>
        </p:txBody>
      </p:sp>
      <p:sp>
        <p:nvSpPr>
          <p:cNvPr id="6" name="Rectangle 5"/>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8950" y="349698"/>
            <a:ext cx="1188744" cy="158499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7177385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8950" y="349698"/>
            <a:ext cx="1188744" cy="1584992"/>
          </a:xfrm>
          <a:prstGeom prst="rect">
            <a:avLst/>
          </a:prstGeom>
          <a:effectLst>
            <a:outerShdw blurRad="63500" sx="102000" sy="102000" algn="ctr" rotWithShape="0">
              <a:prstClr val="black">
                <a:alpha val="40000"/>
              </a:prstClr>
            </a:outerShdw>
          </a:effectLst>
        </p:spPr>
      </p:pic>
      <p:pic>
        <p:nvPicPr>
          <p:cNvPr id="8" name="Picture 7"/>
          <p:cNvPicPr>
            <a:picLocks noChangeAspect="1"/>
          </p:cNvPicPr>
          <p:nvPr/>
        </p:nvPicPr>
        <p:blipFill>
          <a:blip r:embed="rId3"/>
          <a:stretch>
            <a:fillRect/>
          </a:stretch>
        </p:blipFill>
        <p:spPr>
          <a:xfrm>
            <a:off x="383542" y="365873"/>
            <a:ext cx="6322058" cy="6119812"/>
          </a:xfrm>
          <a:prstGeom prst="rect">
            <a:avLst/>
          </a:prstGeom>
        </p:spPr>
      </p:pic>
      <p:sp>
        <p:nvSpPr>
          <p:cNvPr id="9" name="TextBox 8"/>
          <p:cNvSpPr txBox="1"/>
          <p:nvPr/>
        </p:nvSpPr>
        <p:spPr>
          <a:xfrm>
            <a:off x="7408169" y="2686050"/>
            <a:ext cx="3905250" cy="2677656"/>
          </a:xfrm>
          <a:prstGeom prst="rect">
            <a:avLst/>
          </a:prstGeom>
          <a:noFill/>
        </p:spPr>
        <p:txBody>
          <a:bodyPr wrap="square" rtlCol="0">
            <a:spAutoFit/>
          </a:bodyPr>
          <a:lstStyle/>
          <a:p>
            <a:r>
              <a:rPr lang="en-US" sz="2800" dirty="0" err="1" smtClean="0"/>
              <a:t>PiXL</a:t>
            </a:r>
            <a:r>
              <a:rPr lang="en-US" sz="2800" dirty="0" smtClean="0"/>
              <a:t> – Getting into your Top Choice University</a:t>
            </a:r>
          </a:p>
          <a:p>
            <a:endParaRPr lang="en-US" sz="2800" dirty="0"/>
          </a:p>
          <a:p>
            <a:r>
              <a:rPr lang="en-US" sz="2800" dirty="0" smtClean="0"/>
              <a:t>The PDF booklet has been sent out alongside this workshop.</a:t>
            </a:r>
            <a:endParaRPr lang="en-GB" sz="2800" dirty="0"/>
          </a:p>
        </p:txBody>
      </p:sp>
    </p:spTree>
    <p:extLst>
      <p:ext uri="{BB962C8B-B14F-4D97-AF65-F5344CB8AC3E}">
        <p14:creationId xmlns:p14="http://schemas.microsoft.com/office/powerpoint/2010/main" val="5698420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UCAS Entry 2021 Goes Live</a:t>
            </a:r>
            <a:endParaRPr lang="en-GB" dirty="0"/>
          </a:p>
        </p:txBody>
      </p:sp>
      <p:sp>
        <p:nvSpPr>
          <p:cNvPr id="3" name="Subtitle 2"/>
          <p:cNvSpPr>
            <a:spLocks noGrp="1"/>
          </p:cNvSpPr>
          <p:nvPr>
            <p:ph type="subTitle" idx="1"/>
          </p:nvPr>
        </p:nvSpPr>
        <p:spPr/>
        <p:txBody>
          <a:bodyPr anchor="ctr">
            <a:normAutofit fontScale="55000" lnSpcReduction="20000"/>
          </a:bodyPr>
          <a:lstStyle/>
          <a:p>
            <a:r>
              <a:rPr lang="en-US" sz="4400" dirty="0" smtClean="0"/>
              <a:t>19</a:t>
            </a:r>
            <a:r>
              <a:rPr lang="en-US" sz="4400" baseline="30000" dirty="0" smtClean="0"/>
              <a:t>th</a:t>
            </a:r>
            <a:r>
              <a:rPr lang="en-US" sz="4400" dirty="0" smtClean="0"/>
              <a:t> of May 2021.</a:t>
            </a:r>
          </a:p>
          <a:p>
            <a:endParaRPr lang="en-GB" sz="4400" dirty="0"/>
          </a:p>
          <a:p>
            <a:r>
              <a:rPr lang="en-US" sz="4400" dirty="0" smtClean="0"/>
              <a:t>Workshop 4 – How to Complete your UCAS Application</a:t>
            </a:r>
          </a:p>
          <a:p>
            <a:r>
              <a:rPr lang="en-US" sz="4400" dirty="0" smtClean="0"/>
              <a:t>Workshop 5 – The UCAS Hub</a:t>
            </a:r>
          </a:p>
        </p:txBody>
      </p:sp>
      <p:sp>
        <p:nvSpPr>
          <p:cNvPr id="6" name="Rectangle 5"/>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8950" y="349698"/>
            <a:ext cx="1188744" cy="158499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21816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 this session, we will look at:</a:t>
            </a:r>
            <a:endParaRPr lang="en-GB" dirty="0"/>
          </a:p>
        </p:txBody>
      </p:sp>
      <p:sp>
        <p:nvSpPr>
          <p:cNvPr id="3" name="Subtitle 2"/>
          <p:cNvSpPr>
            <a:spLocks noGrp="1"/>
          </p:cNvSpPr>
          <p:nvPr>
            <p:ph idx="1"/>
          </p:nvPr>
        </p:nvSpPr>
        <p:spPr/>
        <p:txBody>
          <a:bodyPr>
            <a:normAutofit/>
          </a:bodyPr>
          <a:lstStyle/>
          <a:p>
            <a:endParaRPr lang="en-GB" dirty="0" smtClean="0"/>
          </a:p>
          <a:p>
            <a:pPr>
              <a:buFont typeface="Wingdings" panose="05000000000000000000" pitchFamily="2" charset="2"/>
              <a:buChar char="ü"/>
            </a:pPr>
            <a:r>
              <a:rPr lang="en-US" sz="3200" dirty="0" smtClean="0"/>
              <a:t>What are the top universities?</a:t>
            </a:r>
            <a:endParaRPr lang="en-GB" sz="3200" dirty="0" smtClean="0"/>
          </a:p>
          <a:p>
            <a:pPr>
              <a:buFont typeface="Wingdings" panose="05000000000000000000" pitchFamily="2" charset="2"/>
              <a:buChar char="ü"/>
            </a:pPr>
            <a:r>
              <a:rPr lang="en-US" sz="3200" dirty="0" smtClean="0"/>
              <a:t>Academic and Personal skills &amp; qualities</a:t>
            </a:r>
          </a:p>
          <a:p>
            <a:pPr>
              <a:buFont typeface="Wingdings" panose="05000000000000000000" pitchFamily="2" charset="2"/>
              <a:buChar char="ü"/>
            </a:pPr>
            <a:r>
              <a:rPr lang="en-US" sz="3200" dirty="0" smtClean="0"/>
              <a:t>My university action plan</a:t>
            </a:r>
          </a:p>
          <a:p>
            <a:pPr>
              <a:buFont typeface="Wingdings" panose="05000000000000000000" pitchFamily="2" charset="2"/>
              <a:buChar char="ü"/>
            </a:pPr>
            <a:r>
              <a:rPr lang="en-US" sz="3200" dirty="0" smtClean="0"/>
              <a:t>Super curriculum – the list, </a:t>
            </a:r>
            <a:r>
              <a:rPr lang="en-US" sz="3200" dirty="0" err="1" smtClean="0"/>
              <a:t>MooCs</a:t>
            </a:r>
            <a:r>
              <a:rPr lang="en-US" sz="3200" dirty="0" smtClean="0"/>
              <a:t> and EPQ</a:t>
            </a:r>
          </a:p>
          <a:p>
            <a:pPr>
              <a:buFont typeface="Wingdings" panose="05000000000000000000" pitchFamily="2" charset="2"/>
              <a:buChar char="ü"/>
            </a:pPr>
            <a:r>
              <a:rPr lang="en-US" sz="3200" dirty="0" smtClean="0"/>
              <a:t>Interviews</a:t>
            </a:r>
            <a:endParaRPr lang="en-GB" sz="3200" dirty="0"/>
          </a:p>
          <a:p>
            <a:pPr>
              <a:buFont typeface="Wingdings" panose="05000000000000000000" pitchFamily="2" charset="2"/>
              <a:buChar char="ü"/>
            </a:pPr>
            <a:r>
              <a:rPr lang="en-GB" sz="3200" dirty="0" smtClean="0"/>
              <a:t>The UCAS journey for Entry 2021</a:t>
            </a:r>
          </a:p>
          <a:p>
            <a:endParaRPr lang="en-GB" dirty="0"/>
          </a:p>
        </p:txBody>
      </p:sp>
      <p:sp>
        <p:nvSpPr>
          <p:cNvPr id="6" name="Rectangle 5"/>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8950" y="349698"/>
            <a:ext cx="1188744" cy="158499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4601336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i="1" dirty="0" smtClean="0"/>
              <a:t>The Russell Group Universities:</a:t>
            </a:r>
            <a:endParaRPr lang="en-GB" b="1" i="1" dirty="0"/>
          </a:p>
        </p:txBody>
      </p:sp>
      <p:sp>
        <p:nvSpPr>
          <p:cNvPr id="3" name="Subtitle 2"/>
          <p:cNvSpPr>
            <a:spLocks noGrp="1"/>
          </p:cNvSpPr>
          <p:nvPr>
            <p:ph idx="1"/>
          </p:nvPr>
        </p:nvSpPr>
        <p:spPr/>
        <p:txBody>
          <a:bodyPr>
            <a:normAutofit/>
          </a:bodyPr>
          <a:lstStyle/>
          <a:p>
            <a:pPr marL="0" indent="0">
              <a:buNone/>
            </a:pPr>
            <a:r>
              <a:rPr lang="en-US" sz="3200" dirty="0" smtClean="0"/>
              <a:t>Birmingham</a:t>
            </a:r>
            <a:r>
              <a:rPr lang="en-US" sz="3200" dirty="0"/>
              <a:t>, Bristol, Cambridge, Cardiff, Durham, Edinburgh, Exeter, Glasgow, Imperial, King’s, Leeds, Liverpool, LSE, Manchester, Newcastle, Nottingham, Oxford, Queen’s Belfast, QMC, Sheffield, Southampton, UCL, Warwick, York.</a:t>
            </a:r>
          </a:p>
          <a:p>
            <a:pPr>
              <a:buFont typeface="Wingdings" panose="05000000000000000000" pitchFamily="2" charset="2"/>
              <a:buChar char="ü"/>
            </a:pPr>
            <a:endParaRPr lang="en-US" sz="3200" dirty="0"/>
          </a:p>
          <a:p>
            <a:pPr marL="0" indent="0">
              <a:buNone/>
            </a:pPr>
            <a:r>
              <a:rPr lang="en-US" dirty="0"/>
              <a:t>The </a:t>
            </a:r>
            <a:r>
              <a:rPr lang="en-US" b="1" dirty="0"/>
              <a:t>Russell Group is</a:t>
            </a:r>
            <a:r>
              <a:rPr lang="en-US" dirty="0"/>
              <a:t> a catch-all term for a </a:t>
            </a:r>
            <a:r>
              <a:rPr lang="en-US" b="1" dirty="0"/>
              <a:t>group</a:t>
            </a:r>
            <a:r>
              <a:rPr lang="en-US" dirty="0"/>
              <a:t> of universities with a shared focus on research and a reputation for academic achievement.</a:t>
            </a:r>
            <a:endParaRPr lang="en-GB" dirty="0"/>
          </a:p>
        </p:txBody>
      </p:sp>
      <p:sp>
        <p:nvSpPr>
          <p:cNvPr id="6" name="Rectangle 5"/>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8950" y="349698"/>
            <a:ext cx="1188744" cy="158499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992976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74897" y="2396548"/>
            <a:ext cx="11374279" cy="4166032"/>
          </a:xfrm>
          <a:prstGeom prst="rect">
            <a:avLst/>
          </a:prstGeom>
          <a:ln>
            <a:solidFill>
              <a:srgbClr val="FF0000"/>
            </a:solidFill>
          </a:ln>
        </p:spPr>
      </p:pic>
      <p:sp>
        <p:nvSpPr>
          <p:cNvPr id="5" name="Rectangle 4"/>
          <p:cNvSpPr/>
          <p:nvPr/>
        </p:nvSpPr>
        <p:spPr>
          <a:xfrm>
            <a:off x="277522" y="1219109"/>
            <a:ext cx="3189407" cy="715581"/>
          </a:xfrm>
          <a:prstGeom prst="rect">
            <a:avLst/>
          </a:prstGeom>
        </p:spPr>
        <p:txBody>
          <a:bodyPr wrap="square">
            <a:spAutoFit/>
          </a:bodyPr>
          <a:lstStyle/>
          <a:p>
            <a:r>
              <a:rPr lang="en-GB" sz="1350" dirty="0">
                <a:hlinkClick r:id="rId3"/>
              </a:rPr>
              <a:t>https://www.theguardian.com/education/ng-interactive/2018/may/29/university-league-tables-2019</a:t>
            </a:r>
            <a:r>
              <a:rPr lang="en-GB" sz="1350" dirty="0"/>
              <a:t> </a:t>
            </a:r>
          </a:p>
        </p:txBody>
      </p:sp>
      <p:cxnSp>
        <p:nvCxnSpPr>
          <p:cNvPr id="9" name="Straight Arrow Connector 8"/>
          <p:cNvCxnSpPr>
            <a:stCxn id="10" idx="1"/>
          </p:cNvCxnSpPr>
          <p:nvPr/>
        </p:nvCxnSpPr>
        <p:spPr>
          <a:xfrm flipH="1">
            <a:off x="3745566" y="1562800"/>
            <a:ext cx="1987955" cy="143513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733521" y="997260"/>
            <a:ext cx="4714091" cy="1131079"/>
          </a:xfrm>
          <a:prstGeom prst="rect">
            <a:avLst/>
          </a:prstGeom>
          <a:noFill/>
          <a:ln>
            <a:solidFill>
              <a:srgbClr val="FF0000"/>
            </a:solidFill>
          </a:ln>
        </p:spPr>
        <p:txBody>
          <a:bodyPr wrap="square" rtlCol="0">
            <a:spAutoFit/>
          </a:bodyPr>
          <a:lstStyle/>
          <a:p>
            <a:r>
              <a:rPr lang="en-GB" sz="1350" b="1" dirty="0"/>
              <a:t>Search for your course here and then find out:</a:t>
            </a:r>
          </a:p>
          <a:p>
            <a:pPr marL="214313" indent="-214313">
              <a:buFont typeface="Wingdings" panose="05000000000000000000" pitchFamily="2" charset="2"/>
              <a:buChar char="q"/>
            </a:pPr>
            <a:r>
              <a:rPr lang="en-GB" sz="1350" dirty="0"/>
              <a:t>Overall rankings</a:t>
            </a:r>
          </a:p>
          <a:p>
            <a:pPr marL="214313" indent="-214313">
              <a:buFont typeface="Wingdings" panose="05000000000000000000" pitchFamily="2" charset="2"/>
              <a:buChar char="q"/>
            </a:pPr>
            <a:r>
              <a:rPr lang="en-GB" sz="1350" dirty="0"/>
              <a:t>Rankings for different criteria</a:t>
            </a:r>
          </a:p>
          <a:p>
            <a:pPr marL="214313" indent="-214313">
              <a:buFont typeface="Wingdings" panose="05000000000000000000" pitchFamily="2" charset="2"/>
              <a:buChar char="q"/>
            </a:pPr>
            <a:r>
              <a:rPr lang="en-GB" sz="1350" dirty="0"/>
              <a:t>Rankings for subjects</a:t>
            </a:r>
          </a:p>
          <a:p>
            <a:pPr marL="214313" indent="-214313">
              <a:buFont typeface="Wingdings" panose="05000000000000000000" pitchFamily="2" charset="2"/>
              <a:buChar char="q"/>
            </a:pPr>
            <a:r>
              <a:rPr lang="en-GB" sz="1350" dirty="0"/>
              <a:t>Course information by university</a:t>
            </a:r>
            <a:endParaRPr lang="en-GB" sz="1350" b="1" dirty="0"/>
          </a:p>
        </p:txBody>
      </p:sp>
      <p:sp>
        <p:nvSpPr>
          <p:cNvPr id="2" name="Rectangle 1"/>
          <p:cNvSpPr/>
          <p:nvPr/>
        </p:nvSpPr>
        <p:spPr>
          <a:xfrm>
            <a:off x="277522" y="329593"/>
            <a:ext cx="8709409" cy="523220"/>
          </a:xfrm>
          <a:prstGeom prst="rect">
            <a:avLst/>
          </a:prstGeom>
        </p:spPr>
        <p:txBody>
          <a:bodyPr wrap="square">
            <a:spAutoFit/>
          </a:bodyPr>
          <a:lstStyle/>
          <a:p>
            <a:r>
              <a:rPr lang="en-GB" sz="2800" b="1" i="1" dirty="0"/>
              <a:t>The Guardian University League Table (BBB = 120 pts)</a:t>
            </a:r>
          </a:p>
        </p:txBody>
      </p:sp>
      <p:sp>
        <p:nvSpPr>
          <p:cNvPr id="8" name="Rectangle 7"/>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48950" y="349698"/>
            <a:ext cx="1188744" cy="158499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8378403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i="1" dirty="0" smtClean="0"/>
              <a:t>The Russell Group Universities:</a:t>
            </a:r>
            <a:endParaRPr lang="en-GB" b="1" i="1" dirty="0"/>
          </a:p>
        </p:txBody>
      </p:sp>
      <p:sp>
        <p:nvSpPr>
          <p:cNvPr id="3" name="Subtitle 2"/>
          <p:cNvSpPr>
            <a:spLocks noGrp="1"/>
          </p:cNvSpPr>
          <p:nvPr>
            <p:ph idx="1"/>
          </p:nvPr>
        </p:nvSpPr>
        <p:spPr/>
        <p:txBody>
          <a:bodyPr>
            <a:normAutofit/>
          </a:bodyPr>
          <a:lstStyle/>
          <a:p>
            <a:pPr marL="0" indent="0">
              <a:buNone/>
            </a:pPr>
            <a:r>
              <a:rPr lang="en-US" sz="3200" dirty="0" smtClean="0"/>
              <a:t>Birmingham</a:t>
            </a:r>
            <a:r>
              <a:rPr lang="en-US" sz="3200" dirty="0"/>
              <a:t>, Bristol, Cambridge, Cardiff, Durham, Edinburgh, Exeter, Glasgow, Imperial, King’s, Leeds, Liverpool, LSE, Manchester, Newcastle, Nottingham, Oxford, Queen’s Belfast, QMC, Sheffield, Southampton, UCL, Warwick, York.</a:t>
            </a:r>
          </a:p>
          <a:p>
            <a:pPr>
              <a:buFont typeface="Wingdings" panose="05000000000000000000" pitchFamily="2" charset="2"/>
              <a:buChar char="ü"/>
            </a:pPr>
            <a:endParaRPr lang="en-US" sz="3200" dirty="0"/>
          </a:p>
          <a:p>
            <a:pPr marL="0" indent="0">
              <a:buNone/>
            </a:pPr>
            <a:r>
              <a:rPr lang="en-US" dirty="0"/>
              <a:t>The </a:t>
            </a:r>
            <a:r>
              <a:rPr lang="en-US" b="1" dirty="0"/>
              <a:t>Russell Group is</a:t>
            </a:r>
            <a:r>
              <a:rPr lang="en-US" dirty="0"/>
              <a:t> a catch-all term for a </a:t>
            </a:r>
            <a:r>
              <a:rPr lang="en-US" b="1" dirty="0"/>
              <a:t>group</a:t>
            </a:r>
            <a:r>
              <a:rPr lang="en-US" dirty="0"/>
              <a:t> of universities with a shared focus on research and a reputation for academic achievement.</a:t>
            </a:r>
            <a:endParaRPr lang="en-GB" dirty="0"/>
          </a:p>
        </p:txBody>
      </p:sp>
      <p:sp>
        <p:nvSpPr>
          <p:cNvPr id="6" name="Rectangle 5"/>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8950" y="349698"/>
            <a:ext cx="1188744" cy="158499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045947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809A87E-2930-8B45-B5E7-8075082ECCA2}"/>
              </a:ext>
            </a:extLst>
          </p:cNvPr>
          <p:cNvSpPr>
            <a:spLocks noGrp="1"/>
          </p:cNvSpPr>
          <p:nvPr>
            <p:ph type="title"/>
          </p:nvPr>
        </p:nvSpPr>
        <p:spPr/>
        <p:txBody>
          <a:bodyPr>
            <a:normAutofit/>
          </a:bodyPr>
          <a:lstStyle/>
          <a:p>
            <a:pPr algn="ctr"/>
            <a:r>
              <a:rPr lang="en-US" sz="3500" b="1" dirty="0">
                <a:solidFill>
                  <a:srgbClr val="002060"/>
                </a:solidFill>
                <a:latin typeface="Effra Heavy" panose="020B0603020203020204" pitchFamily="34" charset="0"/>
                <a:cs typeface="Effra Heavy" panose="020B0603020203020204" pitchFamily="34" charset="0"/>
              </a:rPr>
              <a:t>GETTING THE EDGE ACADEMICALLY</a:t>
            </a:r>
            <a:endParaRPr lang="en-US" sz="3500" dirty="0">
              <a:solidFill>
                <a:srgbClr val="002060"/>
              </a:solidFill>
            </a:endParaRPr>
          </a:p>
        </p:txBody>
      </p:sp>
      <p:pic>
        <p:nvPicPr>
          <p:cNvPr id="4" name="Picture 3">
            <a:extLst>
              <a:ext uri="{FF2B5EF4-FFF2-40B4-BE49-F238E27FC236}">
                <a16:creationId xmlns="" xmlns:a16="http://schemas.microsoft.com/office/drawing/2014/main" id="{1E96C725-47CD-514C-B5B4-B3BE077E2EC5}"/>
              </a:ext>
            </a:extLst>
          </p:cNvPr>
          <p:cNvPicPr>
            <a:picLocks noChangeAspect="1"/>
          </p:cNvPicPr>
          <p:nvPr/>
        </p:nvPicPr>
        <p:blipFill rotWithShape="1">
          <a:blip r:embed="rId2"/>
          <a:srcRect r="13424"/>
          <a:stretch/>
        </p:blipFill>
        <p:spPr>
          <a:xfrm>
            <a:off x="6524198" y="2458930"/>
            <a:ext cx="4143802" cy="2868720"/>
          </a:xfrm>
          <a:prstGeom prst="rect">
            <a:avLst/>
          </a:prstGeom>
        </p:spPr>
      </p:pic>
      <p:sp>
        <p:nvSpPr>
          <p:cNvPr id="5" name="Rectangle 4">
            <a:extLst>
              <a:ext uri="{FF2B5EF4-FFF2-40B4-BE49-F238E27FC236}">
                <a16:creationId xmlns="" xmlns:a16="http://schemas.microsoft.com/office/drawing/2014/main" id="{52AD3095-04D7-A846-8ADA-CF6727158C52}"/>
              </a:ext>
            </a:extLst>
          </p:cNvPr>
          <p:cNvSpPr/>
          <p:nvPr/>
        </p:nvSpPr>
        <p:spPr>
          <a:xfrm>
            <a:off x="4498903" y="1288024"/>
            <a:ext cx="2344073" cy="1325564"/>
          </a:xfrm>
          <a:prstGeom prst="rect">
            <a:avLst/>
          </a:prstGeom>
          <a:solidFill>
            <a:srgbClr val="E3ECEF"/>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 xmlns:a16="http://schemas.microsoft.com/office/drawing/2014/main" id="{A2EBF297-25CD-D34F-9214-880C80FD39F8}"/>
              </a:ext>
            </a:extLst>
          </p:cNvPr>
          <p:cNvSpPr/>
          <p:nvPr/>
        </p:nvSpPr>
        <p:spPr>
          <a:xfrm rot="5400000">
            <a:off x="318645" y="3775229"/>
            <a:ext cx="4114266" cy="982339"/>
          </a:xfrm>
          <a:prstGeom prst="rect">
            <a:avLst/>
          </a:prstGeom>
          <a:solidFill>
            <a:srgbClr val="E3ECEF"/>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 xmlns:a16="http://schemas.microsoft.com/office/drawing/2014/main" id="{B6AB7595-AF55-8441-B196-59A84DFBA4E9}"/>
              </a:ext>
            </a:extLst>
          </p:cNvPr>
          <p:cNvSpPr>
            <a:spLocks noGrp="1"/>
          </p:cNvSpPr>
          <p:nvPr>
            <p:ph idx="1"/>
          </p:nvPr>
        </p:nvSpPr>
        <p:spPr/>
        <p:txBody>
          <a:bodyPr>
            <a:normAutofit fontScale="85000" lnSpcReduction="20000"/>
          </a:bodyPr>
          <a:lstStyle/>
          <a:p>
            <a:pPr marL="0" indent="0">
              <a:buNone/>
            </a:pPr>
            <a:r>
              <a:rPr lang="en-US" sz="3200" b="1" dirty="0">
                <a:solidFill>
                  <a:srgbClr val="000000"/>
                </a:solidFill>
                <a:latin typeface="Helvetica" pitchFamily="2" charset="0"/>
              </a:rPr>
              <a:t>Demonstrating</a:t>
            </a:r>
            <a:r>
              <a:rPr lang="en-US" b="1" dirty="0">
                <a:solidFill>
                  <a:srgbClr val="000000"/>
                </a:solidFill>
                <a:latin typeface="Helvetica" pitchFamily="2" charset="0"/>
              </a:rPr>
              <a:t>   </a:t>
            </a:r>
            <a:r>
              <a:rPr lang="en-US" sz="4400" b="1" dirty="0">
                <a:solidFill>
                  <a:srgbClr val="EF2451"/>
                </a:solidFill>
                <a:latin typeface="Helvetica" pitchFamily="2" charset="0"/>
              </a:rPr>
              <a:t>L</a:t>
            </a:r>
            <a:r>
              <a:rPr lang="en-US" sz="4400" b="1" dirty="0">
                <a:solidFill>
                  <a:srgbClr val="87CE25"/>
                </a:solidFill>
                <a:latin typeface="Helvetica" pitchFamily="2" charset="0"/>
              </a:rPr>
              <a:t>O</a:t>
            </a:r>
            <a:r>
              <a:rPr lang="en-US" sz="4400" b="1" dirty="0">
                <a:solidFill>
                  <a:srgbClr val="429CD4"/>
                </a:solidFill>
                <a:latin typeface="Helvetica" pitchFamily="2" charset="0"/>
              </a:rPr>
              <a:t>R</a:t>
            </a:r>
            <a:r>
              <a:rPr lang="en-US" sz="4400" b="1" dirty="0">
                <a:solidFill>
                  <a:srgbClr val="593B9F"/>
                </a:solidFill>
                <a:latin typeface="Helvetica" pitchFamily="2" charset="0"/>
              </a:rPr>
              <a:t>I</a:t>
            </a:r>
            <a:r>
              <a:rPr lang="en-US" sz="4400" b="1" dirty="0">
                <a:solidFill>
                  <a:srgbClr val="E5AB0E"/>
                </a:solidFill>
                <a:latin typeface="Helvetica" pitchFamily="2" charset="0"/>
              </a:rPr>
              <a:t>C</a:t>
            </a:r>
            <a:r>
              <a:rPr lang="en-US" b="1" dirty="0">
                <a:solidFill>
                  <a:srgbClr val="000000"/>
                </a:solidFill>
                <a:latin typeface="Helvetica" pitchFamily="2" charset="0"/>
              </a:rPr>
              <a:t>   – skills of</a:t>
            </a:r>
          </a:p>
          <a:p>
            <a:pPr marL="0" indent="0">
              <a:buNone/>
            </a:pPr>
            <a:endParaRPr lang="en-US" b="1" dirty="0">
              <a:solidFill>
                <a:srgbClr val="000000"/>
              </a:solidFill>
              <a:latin typeface="Helvetica" pitchFamily="2" charset="0"/>
            </a:endParaRPr>
          </a:p>
          <a:p>
            <a:pPr marL="0" indent="0">
              <a:buNone/>
            </a:pPr>
            <a:r>
              <a:rPr lang="en-US" b="1" dirty="0">
                <a:solidFill>
                  <a:srgbClr val="EF3857"/>
                </a:solidFill>
                <a:latin typeface="Helvetica" pitchFamily="2" charset="0"/>
              </a:rPr>
              <a:t>L</a:t>
            </a:r>
            <a:r>
              <a:rPr lang="en-US" b="1" dirty="0">
                <a:solidFill>
                  <a:srgbClr val="000000"/>
                </a:solidFill>
                <a:latin typeface="Helvetica" pitchFamily="2" charset="0"/>
              </a:rPr>
              <a:t>OVE OF LEARNING</a:t>
            </a:r>
          </a:p>
          <a:p>
            <a:pPr marL="0" indent="0">
              <a:buNone/>
            </a:pPr>
            <a:endParaRPr lang="en-US" b="1" dirty="0">
              <a:solidFill>
                <a:srgbClr val="000000"/>
              </a:solidFill>
              <a:latin typeface="Helvetica" pitchFamily="2" charset="0"/>
            </a:endParaRPr>
          </a:p>
          <a:p>
            <a:pPr marL="0" indent="0">
              <a:buNone/>
            </a:pPr>
            <a:r>
              <a:rPr lang="en-US" b="1" dirty="0">
                <a:solidFill>
                  <a:srgbClr val="87CE25"/>
                </a:solidFill>
                <a:latin typeface="Helvetica" pitchFamily="2" charset="0"/>
              </a:rPr>
              <a:t>O</a:t>
            </a:r>
            <a:r>
              <a:rPr lang="en-US" b="1" dirty="0">
                <a:solidFill>
                  <a:srgbClr val="000000"/>
                </a:solidFill>
                <a:latin typeface="Helvetica" pitchFamily="2" charset="0"/>
              </a:rPr>
              <a:t>PEN MINDED</a:t>
            </a:r>
          </a:p>
          <a:p>
            <a:pPr marL="0" indent="0">
              <a:buNone/>
            </a:pPr>
            <a:endParaRPr lang="en-US" b="1" dirty="0">
              <a:solidFill>
                <a:srgbClr val="000000"/>
              </a:solidFill>
              <a:latin typeface="Helvetica" pitchFamily="2" charset="0"/>
            </a:endParaRPr>
          </a:p>
          <a:p>
            <a:pPr marL="0" indent="0">
              <a:buNone/>
            </a:pPr>
            <a:r>
              <a:rPr lang="en-US" b="1" dirty="0">
                <a:solidFill>
                  <a:srgbClr val="179BD1"/>
                </a:solidFill>
                <a:latin typeface="Helvetica" pitchFamily="2" charset="0"/>
              </a:rPr>
              <a:t>R</a:t>
            </a:r>
            <a:r>
              <a:rPr lang="en-US" b="1" dirty="0">
                <a:solidFill>
                  <a:srgbClr val="000000"/>
                </a:solidFill>
                <a:latin typeface="Helvetica" pitchFamily="2" charset="0"/>
              </a:rPr>
              <a:t>EADING AND RESEARCH</a:t>
            </a:r>
          </a:p>
          <a:p>
            <a:pPr marL="0" indent="0">
              <a:buNone/>
            </a:pPr>
            <a:endParaRPr lang="en-US" b="1" dirty="0">
              <a:solidFill>
                <a:srgbClr val="000000"/>
              </a:solidFill>
              <a:latin typeface="Helvetica" pitchFamily="2" charset="0"/>
            </a:endParaRPr>
          </a:p>
          <a:p>
            <a:pPr marL="0" indent="0">
              <a:buNone/>
            </a:pPr>
            <a:r>
              <a:rPr lang="en-US" b="1" dirty="0">
                <a:solidFill>
                  <a:srgbClr val="60469C"/>
                </a:solidFill>
                <a:latin typeface="Helvetica" pitchFamily="2" charset="0"/>
              </a:rPr>
              <a:t>I</a:t>
            </a:r>
            <a:r>
              <a:rPr lang="en-US" b="1" dirty="0">
                <a:solidFill>
                  <a:srgbClr val="000000"/>
                </a:solidFill>
                <a:latin typeface="Helvetica" pitchFamily="2" charset="0"/>
              </a:rPr>
              <a:t>NTERESTING TO TEACH</a:t>
            </a:r>
          </a:p>
          <a:p>
            <a:pPr marL="0" indent="0">
              <a:buNone/>
            </a:pPr>
            <a:endParaRPr lang="en-US" b="1" dirty="0">
              <a:solidFill>
                <a:srgbClr val="000000"/>
              </a:solidFill>
              <a:latin typeface="Helvetica" pitchFamily="2" charset="0"/>
            </a:endParaRPr>
          </a:p>
          <a:p>
            <a:pPr marL="0" indent="0">
              <a:buNone/>
            </a:pPr>
            <a:r>
              <a:rPr lang="en-US" b="1" dirty="0">
                <a:solidFill>
                  <a:srgbClr val="E9B019"/>
                </a:solidFill>
                <a:latin typeface="Helvetica" pitchFamily="2" charset="0"/>
              </a:rPr>
              <a:t>C</a:t>
            </a:r>
            <a:r>
              <a:rPr lang="en-US" b="1" dirty="0">
                <a:solidFill>
                  <a:srgbClr val="000000"/>
                </a:solidFill>
                <a:latin typeface="Helvetica" pitchFamily="2" charset="0"/>
              </a:rPr>
              <a:t>RITICAL THINKER  </a:t>
            </a:r>
          </a:p>
          <a:p>
            <a:endParaRPr lang="en-US" dirty="0"/>
          </a:p>
        </p:txBody>
      </p:sp>
      <p:sp>
        <p:nvSpPr>
          <p:cNvPr id="7" name="Rectangle 6"/>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8950" y="349698"/>
            <a:ext cx="1188744" cy="158499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7787753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1750" y="2492897"/>
            <a:ext cx="7772400" cy="1470025"/>
          </a:xfrm>
        </p:spPr>
        <p:txBody>
          <a:bodyPr/>
          <a:lstStyle/>
          <a:p>
            <a:r>
              <a:rPr lang="en-GB" dirty="0" smtClean="0"/>
              <a:t>The </a:t>
            </a:r>
            <a:r>
              <a:rPr lang="en-GB" dirty="0"/>
              <a:t>P</a:t>
            </a:r>
            <a:r>
              <a:rPr lang="en-GB" dirty="0" smtClean="0"/>
              <a:t>ersonal statement</a:t>
            </a:r>
            <a:endParaRPr lang="en-GB" dirty="0"/>
          </a:p>
        </p:txBody>
      </p:sp>
      <p:sp>
        <p:nvSpPr>
          <p:cNvPr id="6" name="Rectangle 5"/>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8950" y="349698"/>
            <a:ext cx="1188744" cy="158499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0026413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E7DC488-0EBE-5D47-AAB2-0EB3E7E52E3B}"/>
              </a:ext>
            </a:extLst>
          </p:cNvPr>
          <p:cNvSpPr>
            <a:spLocks noGrp="1"/>
          </p:cNvSpPr>
          <p:nvPr>
            <p:ph type="title"/>
          </p:nvPr>
        </p:nvSpPr>
        <p:spPr/>
        <p:txBody>
          <a:bodyPr>
            <a:normAutofit/>
          </a:bodyPr>
          <a:lstStyle/>
          <a:p>
            <a:pPr algn="ctr"/>
            <a:r>
              <a:rPr lang="en-US" sz="3600" b="1" dirty="0">
                <a:solidFill>
                  <a:srgbClr val="002060"/>
                </a:solidFill>
                <a:latin typeface="Effra Heavy" panose="020B0603020203020204" pitchFamily="34" charset="0"/>
                <a:cs typeface="Effra Heavy" panose="020B0603020203020204" pitchFamily="34" charset="0"/>
              </a:rPr>
              <a:t>GETTING THE EDGE PERSONALLY…</a:t>
            </a:r>
            <a:endParaRPr lang="en-US" sz="3600" dirty="0">
              <a:solidFill>
                <a:srgbClr val="002060"/>
              </a:solidFill>
            </a:endParaRPr>
          </a:p>
        </p:txBody>
      </p:sp>
      <p:pic>
        <p:nvPicPr>
          <p:cNvPr id="4" name="Picture 3">
            <a:extLst>
              <a:ext uri="{FF2B5EF4-FFF2-40B4-BE49-F238E27FC236}">
                <a16:creationId xmlns="" xmlns:a16="http://schemas.microsoft.com/office/drawing/2014/main" id="{BF4F1005-D5E5-B24D-9877-4F251AB69388}"/>
              </a:ext>
            </a:extLst>
          </p:cNvPr>
          <p:cNvPicPr>
            <a:picLocks noChangeAspect="1"/>
          </p:cNvPicPr>
          <p:nvPr/>
        </p:nvPicPr>
        <p:blipFill rotWithShape="1">
          <a:blip r:embed="rId2"/>
          <a:srcRect r="13424"/>
          <a:stretch/>
        </p:blipFill>
        <p:spPr>
          <a:xfrm>
            <a:off x="5682267" y="2425970"/>
            <a:ext cx="4991892" cy="3455846"/>
          </a:xfrm>
          <a:prstGeom prst="rect">
            <a:avLst/>
          </a:prstGeom>
        </p:spPr>
      </p:pic>
      <p:sp>
        <p:nvSpPr>
          <p:cNvPr id="5" name="Rectangle 4">
            <a:extLst>
              <a:ext uri="{FF2B5EF4-FFF2-40B4-BE49-F238E27FC236}">
                <a16:creationId xmlns="" xmlns:a16="http://schemas.microsoft.com/office/drawing/2014/main" id="{96975899-3CB4-F14E-AC57-F3A3D25AADA7}"/>
              </a:ext>
            </a:extLst>
          </p:cNvPr>
          <p:cNvSpPr/>
          <p:nvPr/>
        </p:nvSpPr>
        <p:spPr>
          <a:xfrm>
            <a:off x="4486024" y="1262266"/>
            <a:ext cx="2344073" cy="1325564"/>
          </a:xfrm>
          <a:prstGeom prst="rect">
            <a:avLst/>
          </a:prstGeom>
          <a:solidFill>
            <a:srgbClr val="E3ECEF"/>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 xmlns:a16="http://schemas.microsoft.com/office/drawing/2014/main" id="{2767FC36-DBDB-724C-9EF1-180520ED89E2}"/>
              </a:ext>
            </a:extLst>
          </p:cNvPr>
          <p:cNvSpPr/>
          <p:nvPr/>
        </p:nvSpPr>
        <p:spPr>
          <a:xfrm rot="5400000">
            <a:off x="292887" y="3762350"/>
            <a:ext cx="4114266" cy="982339"/>
          </a:xfrm>
          <a:prstGeom prst="rect">
            <a:avLst/>
          </a:prstGeom>
          <a:solidFill>
            <a:srgbClr val="E3ECEF"/>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 xmlns:a16="http://schemas.microsoft.com/office/drawing/2014/main" id="{68C0EAD0-5229-794B-9899-EF4BD1E79C7D}"/>
              </a:ext>
            </a:extLst>
          </p:cNvPr>
          <p:cNvSpPr>
            <a:spLocks noGrp="1"/>
          </p:cNvSpPr>
          <p:nvPr>
            <p:ph idx="1"/>
          </p:nvPr>
        </p:nvSpPr>
        <p:spPr/>
        <p:txBody>
          <a:bodyPr>
            <a:normAutofit fontScale="85000" lnSpcReduction="20000"/>
          </a:bodyPr>
          <a:lstStyle/>
          <a:p>
            <a:pPr marL="0" indent="0">
              <a:buNone/>
            </a:pPr>
            <a:r>
              <a:rPr lang="en-US" sz="3200" b="1" dirty="0">
                <a:solidFill>
                  <a:srgbClr val="000000"/>
                </a:solidFill>
                <a:latin typeface="Helvetica" pitchFamily="2" charset="0"/>
              </a:rPr>
              <a:t>Demonstrating</a:t>
            </a:r>
            <a:r>
              <a:rPr lang="en-US" b="1" dirty="0">
                <a:solidFill>
                  <a:srgbClr val="000000"/>
                </a:solidFill>
                <a:latin typeface="Helvetica" pitchFamily="2" charset="0"/>
              </a:rPr>
              <a:t>   </a:t>
            </a:r>
            <a:r>
              <a:rPr lang="en-US" sz="4400" b="1" dirty="0">
                <a:solidFill>
                  <a:srgbClr val="EF2451"/>
                </a:solidFill>
                <a:latin typeface="Helvetica" pitchFamily="2" charset="0"/>
              </a:rPr>
              <a:t>L</a:t>
            </a:r>
            <a:r>
              <a:rPr lang="en-US" sz="4400" b="1" dirty="0">
                <a:solidFill>
                  <a:srgbClr val="87CE25"/>
                </a:solidFill>
                <a:latin typeface="Helvetica" pitchFamily="2" charset="0"/>
              </a:rPr>
              <a:t>O</a:t>
            </a:r>
            <a:r>
              <a:rPr lang="en-US" sz="4400" b="1" dirty="0">
                <a:solidFill>
                  <a:srgbClr val="429CD4"/>
                </a:solidFill>
                <a:latin typeface="Helvetica" pitchFamily="2" charset="0"/>
              </a:rPr>
              <a:t>R</a:t>
            </a:r>
            <a:r>
              <a:rPr lang="en-US" sz="4400" b="1" dirty="0">
                <a:solidFill>
                  <a:srgbClr val="593B9F"/>
                </a:solidFill>
                <a:latin typeface="Helvetica" pitchFamily="2" charset="0"/>
              </a:rPr>
              <a:t>I</a:t>
            </a:r>
            <a:r>
              <a:rPr lang="en-US" sz="4400" b="1" dirty="0">
                <a:solidFill>
                  <a:srgbClr val="E5AB0E"/>
                </a:solidFill>
                <a:latin typeface="Helvetica" pitchFamily="2" charset="0"/>
              </a:rPr>
              <a:t>C</a:t>
            </a:r>
            <a:r>
              <a:rPr lang="en-US" b="1" dirty="0">
                <a:solidFill>
                  <a:srgbClr val="000000"/>
                </a:solidFill>
                <a:latin typeface="Helvetica" pitchFamily="2" charset="0"/>
              </a:rPr>
              <a:t>   – skills of</a:t>
            </a:r>
          </a:p>
          <a:p>
            <a:pPr marL="0" indent="0">
              <a:buNone/>
            </a:pPr>
            <a:endParaRPr lang="en-US" b="1" dirty="0">
              <a:solidFill>
                <a:srgbClr val="000000"/>
              </a:solidFill>
              <a:latin typeface="Helvetica" pitchFamily="2" charset="0"/>
            </a:endParaRPr>
          </a:p>
          <a:p>
            <a:pPr marL="0" indent="0">
              <a:buNone/>
            </a:pPr>
            <a:r>
              <a:rPr lang="en-US" b="1" dirty="0">
                <a:solidFill>
                  <a:srgbClr val="EF3857"/>
                </a:solidFill>
                <a:latin typeface="Helvetica" pitchFamily="2" charset="0"/>
              </a:rPr>
              <a:t>L</a:t>
            </a:r>
            <a:r>
              <a:rPr lang="en-US" b="1" dirty="0">
                <a:solidFill>
                  <a:srgbClr val="000000"/>
                </a:solidFill>
                <a:latin typeface="Helvetica" pitchFamily="2" charset="0"/>
              </a:rPr>
              <a:t>EADERSHIP</a:t>
            </a:r>
          </a:p>
          <a:p>
            <a:pPr marL="0" indent="0">
              <a:buNone/>
            </a:pPr>
            <a:endParaRPr lang="en-US" b="1" dirty="0">
              <a:solidFill>
                <a:srgbClr val="000000"/>
              </a:solidFill>
              <a:latin typeface="Helvetica" pitchFamily="2" charset="0"/>
            </a:endParaRPr>
          </a:p>
          <a:p>
            <a:pPr marL="0" indent="0">
              <a:buNone/>
            </a:pPr>
            <a:r>
              <a:rPr lang="en-US" b="1" dirty="0">
                <a:solidFill>
                  <a:srgbClr val="87CE25"/>
                </a:solidFill>
                <a:latin typeface="Helvetica" pitchFamily="2" charset="0"/>
              </a:rPr>
              <a:t>O</a:t>
            </a:r>
            <a:r>
              <a:rPr lang="en-US" b="1" dirty="0">
                <a:solidFill>
                  <a:srgbClr val="000000"/>
                </a:solidFill>
                <a:latin typeface="Helvetica" pitchFamily="2" charset="0"/>
              </a:rPr>
              <a:t>RGANISATION</a:t>
            </a:r>
          </a:p>
          <a:p>
            <a:pPr marL="0" indent="0">
              <a:buNone/>
            </a:pPr>
            <a:endParaRPr lang="en-US" b="1" dirty="0">
              <a:solidFill>
                <a:srgbClr val="000000"/>
              </a:solidFill>
              <a:latin typeface="Helvetica" pitchFamily="2" charset="0"/>
            </a:endParaRPr>
          </a:p>
          <a:p>
            <a:pPr marL="0" indent="0">
              <a:buNone/>
            </a:pPr>
            <a:r>
              <a:rPr lang="en-US" b="1" dirty="0">
                <a:solidFill>
                  <a:srgbClr val="179BD1"/>
                </a:solidFill>
                <a:latin typeface="Helvetica" pitchFamily="2" charset="0"/>
              </a:rPr>
              <a:t>R</a:t>
            </a:r>
            <a:r>
              <a:rPr lang="en-US" b="1" dirty="0">
                <a:solidFill>
                  <a:srgbClr val="000000"/>
                </a:solidFill>
                <a:latin typeface="Helvetica" pitchFamily="2" charset="0"/>
              </a:rPr>
              <a:t>ESILIENCE</a:t>
            </a:r>
          </a:p>
          <a:p>
            <a:pPr marL="0" indent="0">
              <a:buNone/>
            </a:pPr>
            <a:endParaRPr lang="en-US" b="1" dirty="0">
              <a:solidFill>
                <a:srgbClr val="000000"/>
              </a:solidFill>
              <a:latin typeface="Helvetica" pitchFamily="2" charset="0"/>
            </a:endParaRPr>
          </a:p>
          <a:p>
            <a:pPr marL="0" indent="0">
              <a:buNone/>
            </a:pPr>
            <a:r>
              <a:rPr lang="en-US" b="1" dirty="0">
                <a:solidFill>
                  <a:srgbClr val="60469C"/>
                </a:solidFill>
                <a:latin typeface="Helvetica" pitchFamily="2" charset="0"/>
              </a:rPr>
              <a:t>I</a:t>
            </a:r>
            <a:r>
              <a:rPr lang="en-US" b="1" dirty="0">
                <a:solidFill>
                  <a:srgbClr val="000000"/>
                </a:solidFill>
                <a:latin typeface="Helvetica" pitchFamily="2" charset="0"/>
              </a:rPr>
              <a:t>NITIATIVE</a:t>
            </a:r>
          </a:p>
          <a:p>
            <a:pPr marL="0" indent="0">
              <a:buNone/>
            </a:pPr>
            <a:endParaRPr lang="en-US" b="1" dirty="0">
              <a:solidFill>
                <a:srgbClr val="000000"/>
              </a:solidFill>
              <a:latin typeface="Helvetica" pitchFamily="2" charset="0"/>
            </a:endParaRPr>
          </a:p>
          <a:p>
            <a:pPr marL="0" indent="0">
              <a:buNone/>
            </a:pPr>
            <a:r>
              <a:rPr lang="en-US" b="1" dirty="0">
                <a:solidFill>
                  <a:srgbClr val="E9B019"/>
                </a:solidFill>
                <a:latin typeface="Helvetica" pitchFamily="2" charset="0"/>
              </a:rPr>
              <a:t>C</a:t>
            </a:r>
            <a:r>
              <a:rPr lang="en-US" b="1" dirty="0">
                <a:solidFill>
                  <a:srgbClr val="000000"/>
                </a:solidFill>
                <a:latin typeface="Helvetica" pitchFamily="2" charset="0"/>
              </a:rPr>
              <a:t>OMMUNICATION </a:t>
            </a:r>
          </a:p>
          <a:p>
            <a:pPr marL="0" indent="0">
              <a:buNone/>
            </a:pPr>
            <a:endParaRPr lang="en-US" dirty="0"/>
          </a:p>
        </p:txBody>
      </p:sp>
      <p:sp>
        <p:nvSpPr>
          <p:cNvPr id="7" name="Rectangle 6"/>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8950" y="349698"/>
            <a:ext cx="1188744" cy="158499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0833099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88C1F3D-C24C-BE48-9C8B-3666D02E61AE}"/>
              </a:ext>
            </a:extLst>
          </p:cNvPr>
          <p:cNvSpPr>
            <a:spLocks noGrp="1"/>
          </p:cNvSpPr>
          <p:nvPr>
            <p:ph type="title"/>
          </p:nvPr>
        </p:nvSpPr>
        <p:spPr/>
        <p:txBody>
          <a:bodyPr>
            <a:normAutofit/>
          </a:bodyPr>
          <a:lstStyle/>
          <a:p>
            <a:pPr algn="ctr"/>
            <a:r>
              <a:rPr lang="en-US" sz="3800" b="1" dirty="0">
                <a:solidFill>
                  <a:srgbClr val="002060"/>
                </a:solidFill>
                <a:latin typeface="Effra Heavy" panose="020B0603020203020204" pitchFamily="34" charset="0"/>
                <a:cs typeface="Effra Heavy" panose="020B0603020203020204" pitchFamily="34" charset="0"/>
              </a:rPr>
              <a:t>LEADERSHIP: LOVE OF LEARNING</a:t>
            </a:r>
            <a:endParaRPr lang="en-US" sz="3800" dirty="0">
              <a:solidFill>
                <a:srgbClr val="002060"/>
              </a:solidFill>
            </a:endParaRPr>
          </a:p>
        </p:txBody>
      </p:sp>
      <p:sp>
        <p:nvSpPr>
          <p:cNvPr id="3" name="Content Placeholder 2">
            <a:extLst>
              <a:ext uri="{FF2B5EF4-FFF2-40B4-BE49-F238E27FC236}">
                <a16:creationId xmlns="" xmlns:a16="http://schemas.microsoft.com/office/drawing/2014/main" id="{E0E867DF-9326-7945-A872-9650800538F4}"/>
              </a:ext>
            </a:extLst>
          </p:cNvPr>
          <p:cNvSpPr>
            <a:spLocks noGrp="1"/>
          </p:cNvSpPr>
          <p:nvPr>
            <p:ph idx="1"/>
          </p:nvPr>
        </p:nvSpPr>
        <p:spPr/>
        <p:txBody>
          <a:bodyPr>
            <a:normAutofit fontScale="77500" lnSpcReduction="20000"/>
          </a:bodyPr>
          <a:lstStyle/>
          <a:p>
            <a:pPr marL="285750" indent="-285750">
              <a:lnSpc>
                <a:spcPct val="200000"/>
              </a:lnSpc>
              <a:defRPr/>
            </a:pPr>
            <a:r>
              <a:rPr lang="en-GB" altLang="en-US" dirty="0">
                <a:solidFill>
                  <a:srgbClr val="000000"/>
                </a:solidFill>
                <a:latin typeface="Helvetica" pitchFamily="2" charset="0"/>
              </a:rPr>
              <a:t>Work experience (get the most from it)</a:t>
            </a:r>
          </a:p>
          <a:p>
            <a:pPr marL="285750" indent="-285750">
              <a:lnSpc>
                <a:spcPct val="200000"/>
              </a:lnSpc>
              <a:defRPr/>
            </a:pPr>
            <a:r>
              <a:rPr lang="en-GB" altLang="en-US" dirty="0">
                <a:solidFill>
                  <a:srgbClr val="000000"/>
                </a:solidFill>
                <a:latin typeface="Helvetica" pitchFamily="2" charset="0"/>
              </a:rPr>
              <a:t>Work shadowing</a:t>
            </a:r>
          </a:p>
          <a:p>
            <a:pPr marL="285750" indent="-285750">
              <a:lnSpc>
                <a:spcPct val="200000"/>
              </a:lnSpc>
              <a:defRPr/>
            </a:pPr>
            <a:r>
              <a:rPr lang="en-GB" altLang="en-US" dirty="0">
                <a:solidFill>
                  <a:srgbClr val="000000"/>
                </a:solidFill>
                <a:latin typeface="Helvetica" pitchFamily="2" charset="0"/>
              </a:rPr>
              <a:t>Articles, Radio (4), TV &amp; Opinions</a:t>
            </a:r>
          </a:p>
          <a:p>
            <a:pPr marL="285750" indent="-285750">
              <a:lnSpc>
                <a:spcPct val="200000"/>
              </a:lnSpc>
              <a:defRPr/>
            </a:pPr>
            <a:r>
              <a:rPr lang="en-GB" altLang="en-US" dirty="0">
                <a:solidFill>
                  <a:srgbClr val="000000"/>
                </a:solidFill>
                <a:latin typeface="Helvetica" pitchFamily="2" charset="0"/>
              </a:rPr>
              <a:t>Lectures at local institutions</a:t>
            </a:r>
          </a:p>
          <a:p>
            <a:pPr marL="285750" indent="-285750">
              <a:lnSpc>
                <a:spcPct val="200000"/>
              </a:lnSpc>
              <a:defRPr/>
            </a:pPr>
            <a:r>
              <a:rPr lang="en-GB" altLang="en-US" dirty="0">
                <a:solidFill>
                  <a:srgbClr val="000000"/>
                </a:solidFill>
                <a:latin typeface="Helvetica" pitchFamily="2" charset="0"/>
              </a:rPr>
              <a:t>Open Days</a:t>
            </a:r>
          </a:p>
          <a:p>
            <a:pPr marL="285750" indent="-285750">
              <a:lnSpc>
                <a:spcPct val="200000"/>
              </a:lnSpc>
              <a:defRPr/>
            </a:pPr>
            <a:r>
              <a:rPr lang="en-GB" altLang="en-US" dirty="0">
                <a:solidFill>
                  <a:srgbClr val="000000"/>
                </a:solidFill>
                <a:latin typeface="Helvetica" pitchFamily="2" charset="0"/>
              </a:rPr>
              <a:t>Track what your Year 13s are doing</a:t>
            </a:r>
          </a:p>
          <a:p>
            <a:pPr marL="0" indent="0">
              <a:buNone/>
            </a:pPr>
            <a:endParaRPr lang="en-US" dirty="0"/>
          </a:p>
        </p:txBody>
      </p:sp>
      <p:sp>
        <p:nvSpPr>
          <p:cNvPr id="4" name="Rectangle 3"/>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8950" y="349698"/>
            <a:ext cx="1188744" cy="158499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9216422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462156B-29E9-C948-A8C3-BA0379107E4E}"/>
              </a:ext>
            </a:extLst>
          </p:cNvPr>
          <p:cNvSpPr>
            <a:spLocks noGrp="1"/>
          </p:cNvSpPr>
          <p:nvPr>
            <p:ph type="title"/>
          </p:nvPr>
        </p:nvSpPr>
        <p:spPr/>
        <p:txBody>
          <a:bodyPr>
            <a:normAutofit/>
          </a:bodyPr>
          <a:lstStyle/>
          <a:p>
            <a:pPr algn="ctr"/>
            <a:r>
              <a:rPr lang="en-US" sz="3600" b="1" dirty="0">
                <a:solidFill>
                  <a:srgbClr val="002060"/>
                </a:solidFill>
                <a:latin typeface="Effra Heavy" panose="020B0603020203020204" pitchFamily="34" charset="0"/>
                <a:cs typeface="Effra Heavy" panose="020B0603020203020204" pitchFamily="34" charset="0"/>
              </a:rPr>
              <a:t>ORGANISATION: READING AND RESEARCH: CRITICAL THINKER</a:t>
            </a:r>
            <a:endParaRPr lang="en-US" sz="3600" dirty="0">
              <a:solidFill>
                <a:srgbClr val="002060"/>
              </a:solidFill>
            </a:endParaRPr>
          </a:p>
        </p:txBody>
      </p:sp>
      <p:sp>
        <p:nvSpPr>
          <p:cNvPr id="3" name="Content Placeholder 2">
            <a:extLst>
              <a:ext uri="{FF2B5EF4-FFF2-40B4-BE49-F238E27FC236}">
                <a16:creationId xmlns="" xmlns:a16="http://schemas.microsoft.com/office/drawing/2014/main" id="{7F158EA8-448D-304E-AEC4-58B33D212501}"/>
              </a:ext>
            </a:extLst>
          </p:cNvPr>
          <p:cNvSpPr>
            <a:spLocks noGrp="1"/>
          </p:cNvSpPr>
          <p:nvPr>
            <p:ph idx="1"/>
          </p:nvPr>
        </p:nvSpPr>
        <p:spPr>
          <a:xfrm>
            <a:off x="-904314" y="1521442"/>
            <a:ext cx="7886700" cy="3116089"/>
          </a:xfrm>
        </p:spPr>
        <p:txBody>
          <a:bodyPr/>
          <a:lstStyle/>
          <a:p>
            <a:pPr marL="0" indent="0" algn="ctr">
              <a:buNone/>
              <a:defRPr/>
            </a:pPr>
            <a:r>
              <a:rPr lang="en-GB" altLang="en-US" sz="6000" b="1" dirty="0">
                <a:solidFill>
                  <a:srgbClr val="000000"/>
                </a:solidFill>
                <a:latin typeface="Helvetica" pitchFamily="2" charset="0"/>
              </a:rPr>
              <a:t>READ</a:t>
            </a:r>
          </a:p>
          <a:p>
            <a:pPr marL="0" indent="0" algn="ctr">
              <a:buNone/>
              <a:defRPr/>
            </a:pPr>
            <a:r>
              <a:rPr lang="en-GB" altLang="en-US" sz="6000" b="1" dirty="0">
                <a:solidFill>
                  <a:srgbClr val="000000"/>
                </a:solidFill>
                <a:latin typeface="Helvetica" pitchFamily="2" charset="0"/>
              </a:rPr>
              <a:t>RESEARCH</a:t>
            </a:r>
          </a:p>
          <a:p>
            <a:pPr marL="0" indent="0" algn="ctr">
              <a:buNone/>
              <a:defRPr/>
            </a:pPr>
            <a:r>
              <a:rPr lang="en-GB" altLang="en-US" sz="6000" b="1" dirty="0">
                <a:solidFill>
                  <a:srgbClr val="000000"/>
                </a:solidFill>
                <a:latin typeface="Helvetica" pitchFamily="2" charset="0"/>
              </a:rPr>
              <a:t>ENJOY</a:t>
            </a:r>
          </a:p>
          <a:p>
            <a:endParaRPr lang="en-US" dirty="0"/>
          </a:p>
        </p:txBody>
      </p:sp>
      <p:sp>
        <p:nvSpPr>
          <p:cNvPr id="4" name="Rectangle 3"/>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9003" y="1257322"/>
            <a:ext cx="1188744" cy="1584992"/>
          </a:xfrm>
          <a:prstGeom prst="rect">
            <a:avLst/>
          </a:prstGeom>
          <a:effectLst>
            <a:outerShdw blurRad="63500" sx="102000" sy="102000" algn="ctr" rotWithShape="0">
              <a:prstClr val="black">
                <a:alpha val="40000"/>
              </a:prstClr>
            </a:outerShdw>
          </a:effectLst>
        </p:spPr>
      </p:pic>
      <p:pic>
        <p:nvPicPr>
          <p:cNvPr id="6" name="Picture 5"/>
          <p:cNvPicPr>
            <a:picLocks noChangeAspect="1"/>
          </p:cNvPicPr>
          <p:nvPr/>
        </p:nvPicPr>
        <p:blipFill>
          <a:blip r:embed="rId3"/>
          <a:stretch>
            <a:fillRect/>
          </a:stretch>
        </p:blipFill>
        <p:spPr>
          <a:xfrm>
            <a:off x="3601570" y="4624005"/>
            <a:ext cx="8001000" cy="1800225"/>
          </a:xfrm>
          <a:prstGeom prst="rect">
            <a:avLst/>
          </a:prstGeom>
        </p:spPr>
      </p:pic>
      <p:sp>
        <p:nvSpPr>
          <p:cNvPr id="8" name="Rectangle 7"/>
          <p:cNvSpPr/>
          <p:nvPr/>
        </p:nvSpPr>
        <p:spPr>
          <a:xfrm>
            <a:off x="5767039" y="3528481"/>
            <a:ext cx="4924233" cy="369332"/>
          </a:xfrm>
          <a:prstGeom prst="rect">
            <a:avLst/>
          </a:prstGeom>
        </p:spPr>
        <p:txBody>
          <a:bodyPr wrap="none">
            <a:spAutoFit/>
          </a:bodyPr>
          <a:lstStyle/>
          <a:p>
            <a:r>
              <a:rPr lang="en-GB" dirty="0">
                <a:hlinkClick r:id="rId4"/>
              </a:rPr>
              <a:t>https://</a:t>
            </a:r>
            <a:r>
              <a:rPr lang="en-GB" dirty="0" smtClean="0">
                <a:hlinkClick r:id="rId4"/>
              </a:rPr>
              <a:t>www.youtube.com/watch?v=9PsLktb7HTA</a:t>
            </a:r>
            <a:r>
              <a:rPr lang="en-GB" dirty="0" smtClean="0"/>
              <a:t> </a:t>
            </a:r>
            <a:endParaRPr lang="en-GB" dirty="0"/>
          </a:p>
        </p:txBody>
      </p:sp>
    </p:spTree>
    <p:extLst>
      <p:ext uri="{BB962C8B-B14F-4D97-AF65-F5344CB8AC3E}">
        <p14:creationId xmlns:p14="http://schemas.microsoft.com/office/powerpoint/2010/main" val="16706135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00C6EF8-42B2-0D44-993A-734D5D6BFDB5}"/>
              </a:ext>
            </a:extLst>
          </p:cNvPr>
          <p:cNvSpPr>
            <a:spLocks noGrp="1"/>
          </p:cNvSpPr>
          <p:nvPr>
            <p:ph type="title"/>
          </p:nvPr>
        </p:nvSpPr>
        <p:spPr>
          <a:xfrm>
            <a:off x="2152650" y="223458"/>
            <a:ext cx="7886700" cy="1325563"/>
          </a:xfrm>
        </p:spPr>
        <p:txBody>
          <a:bodyPr/>
          <a:lstStyle/>
          <a:p>
            <a:pPr algn="ctr"/>
            <a:r>
              <a:rPr lang="en-US" b="1" dirty="0">
                <a:solidFill>
                  <a:srgbClr val="002060"/>
                </a:solidFill>
                <a:latin typeface="Effra Heavy" panose="020B0603020203020204" pitchFamily="34" charset="0"/>
                <a:cs typeface="Effra Heavy" panose="020B0603020203020204" pitchFamily="34" charset="0"/>
              </a:rPr>
              <a:t>RESILIENCE: OPEN MINDED</a:t>
            </a:r>
            <a:endParaRPr lang="en-US" dirty="0">
              <a:solidFill>
                <a:srgbClr val="002060"/>
              </a:solidFill>
            </a:endParaRPr>
          </a:p>
        </p:txBody>
      </p:sp>
      <p:sp>
        <p:nvSpPr>
          <p:cNvPr id="3" name="Content Placeholder 2">
            <a:extLst>
              <a:ext uri="{FF2B5EF4-FFF2-40B4-BE49-F238E27FC236}">
                <a16:creationId xmlns="" xmlns:a16="http://schemas.microsoft.com/office/drawing/2014/main" id="{63A5A2DF-A105-9E44-A885-93B1DB3210DE}"/>
              </a:ext>
            </a:extLst>
          </p:cNvPr>
          <p:cNvSpPr>
            <a:spLocks noGrp="1"/>
          </p:cNvSpPr>
          <p:nvPr>
            <p:ph idx="1"/>
          </p:nvPr>
        </p:nvSpPr>
        <p:spPr>
          <a:xfrm>
            <a:off x="2152650" y="1690689"/>
            <a:ext cx="7886700" cy="4351338"/>
          </a:xfrm>
        </p:spPr>
        <p:txBody>
          <a:bodyPr/>
          <a:lstStyle/>
          <a:p>
            <a:endParaRPr lang="en-US"/>
          </a:p>
        </p:txBody>
      </p:sp>
      <p:pic>
        <p:nvPicPr>
          <p:cNvPr id="4" name="Content Placeholder 3" descr="A screenshot of a cell phone&#10;&#10;Description automatically generated">
            <a:extLst>
              <a:ext uri="{FF2B5EF4-FFF2-40B4-BE49-F238E27FC236}">
                <a16:creationId xmlns="" xmlns:a16="http://schemas.microsoft.com/office/drawing/2014/main" id="{81082813-99BC-944E-92D6-49153EDBB9BC}"/>
              </a:ext>
            </a:extLst>
          </p:cNvPr>
          <p:cNvPicPr>
            <a:picLocks noChangeAspect="1"/>
          </p:cNvPicPr>
          <p:nvPr/>
        </p:nvPicPr>
        <p:blipFill rotWithShape="1">
          <a:blip r:embed="rId2">
            <a:extLst>
              <a:ext uri="{28A0092B-C50C-407E-A947-70E740481C1C}">
                <a14:useLocalDpi xmlns:a14="http://schemas.microsoft.com/office/drawing/2010/main" val="0"/>
              </a:ext>
            </a:extLst>
          </a:blip>
          <a:srcRect r="2941"/>
          <a:stretch/>
        </p:blipFill>
        <p:spPr>
          <a:xfrm>
            <a:off x="2152650" y="1340150"/>
            <a:ext cx="7886700" cy="5052417"/>
          </a:xfrm>
          <a:prstGeom prst="rect">
            <a:avLst/>
          </a:prstGeom>
        </p:spPr>
      </p:pic>
      <p:sp>
        <p:nvSpPr>
          <p:cNvPr id="5" name="Rectangle 4"/>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8950" y="349698"/>
            <a:ext cx="1188744" cy="158499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3754949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83DDF71-56AB-9242-A889-C5B7F3EA663F}"/>
              </a:ext>
            </a:extLst>
          </p:cNvPr>
          <p:cNvSpPr>
            <a:spLocks noGrp="1"/>
          </p:cNvSpPr>
          <p:nvPr>
            <p:ph type="title"/>
          </p:nvPr>
        </p:nvSpPr>
        <p:spPr/>
        <p:txBody>
          <a:bodyPr>
            <a:normAutofit/>
          </a:bodyPr>
          <a:lstStyle/>
          <a:p>
            <a:pPr algn="ctr"/>
            <a:r>
              <a:rPr lang="en-US" sz="3600" b="1" dirty="0">
                <a:solidFill>
                  <a:srgbClr val="002060"/>
                </a:solidFill>
                <a:latin typeface="Effra Heavy" panose="020B0603020203020204" pitchFamily="34" charset="0"/>
                <a:cs typeface="Effra Heavy" panose="020B0603020203020204" pitchFamily="34" charset="0"/>
              </a:rPr>
              <a:t>COMMUNICATION: </a:t>
            </a:r>
            <a:br>
              <a:rPr lang="en-US" sz="3600" b="1" dirty="0">
                <a:solidFill>
                  <a:srgbClr val="002060"/>
                </a:solidFill>
                <a:latin typeface="Effra Heavy" panose="020B0603020203020204" pitchFamily="34" charset="0"/>
                <a:cs typeface="Effra Heavy" panose="020B0603020203020204" pitchFamily="34" charset="0"/>
              </a:rPr>
            </a:br>
            <a:r>
              <a:rPr lang="en-US" sz="3600" b="1" dirty="0">
                <a:solidFill>
                  <a:srgbClr val="002060"/>
                </a:solidFill>
                <a:latin typeface="Effra Heavy" panose="020B0603020203020204" pitchFamily="34" charset="0"/>
                <a:cs typeface="Effra Heavy" panose="020B0603020203020204" pitchFamily="34" charset="0"/>
              </a:rPr>
              <a:t>INTERESTING TO TEACH</a:t>
            </a:r>
            <a:endParaRPr lang="en-US" sz="3600" dirty="0">
              <a:solidFill>
                <a:srgbClr val="002060"/>
              </a:solidFill>
            </a:endParaRPr>
          </a:p>
        </p:txBody>
      </p:sp>
      <p:sp>
        <p:nvSpPr>
          <p:cNvPr id="3" name="Content Placeholder 2">
            <a:extLst>
              <a:ext uri="{FF2B5EF4-FFF2-40B4-BE49-F238E27FC236}">
                <a16:creationId xmlns="" xmlns:a16="http://schemas.microsoft.com/office/drawing/2014/main" id="{C623BF93-8D33-7C43-BB4A-F2C1967544F9}"/>
              </a:ext>
            </a:extLst>
          </p:cNvPr>
          <p:cNvSpPr>
            <a:spLocks noGrp="1"/>
          </p:cNvSpPr>
          <p:nvPr>
            <p:ph idx="1"/>
          </p:nvPr>
        </p:nvSpPr>
        <p:spPr>
          <a:xfrm>
            <a:off x="2152650" y="1732882"/>
            <a:ext cx="7886700" cy="4351338"/>
          </a:xfrm>
        </p:spPr>
        <p:txBody>
          <a:bodyPr/>
          <a:lstStyle/>
          <a:p>
            <a:pPr marL="342900" indent="-342900"/>
            <a:r>
              <a:rPr lang="en-GB" dirty="0">
                <a:solidFill>
                  <a:srgbClr val="000000"/>
                </a:solidFill>
                <a:latin typeface="Helvetica" pitchFamily="2" charset="0"/>
              </a:rPr>
              <a:t>Volunteer for school events</a:t>
            </a:r>
          </a:p>
          <a:p>
            <a:pPr marL="342900" indent="-342900"/>
            <a:r>
              <a:rPr lang="en-GB" dirty="0">
                <a:solidFill>
                  <a:srgbClr val="000000"/>
                </a:solidFill>
                <a:latin typeface="Helvetica" pitchFamily="2" charset="0"/>
              </a:rPr>
              <a:t>Debate</a:t>
            </a:r>
          </a:p>
          <a:p>
            <a:pPr marL="342900" indent="-342900"/>
            <a:r>
              <a:rPr lang="en-GB" dirty="0">
                <a:solidFill>
                  <a:srgbClr val="000000"/>
                </a:solidFill>
                <a:latin typeface="Helvetica" pitchFamily="2" charset="0"/>
              </a:rPr>
              <a:t>Peer Mentoring</a:t>
            </a:r>
          </a:p>
          <a:p>
            <a:pPr marL="342900" indent="-342900"/>
            <a:r>
              <a:rPr lang="en-GB" dirty="0">
                <a:solidFill>
                  <a:srgbClr val="000000"/>
                </a:solidFill>
                <a:latin typeface="Helvetica" pitchFamily="2" charset="0"/>
              </a:rPr>
              <a:t>Interviews</a:t>
            </a:r>
          </a:p>
          <a:p>
            <a:pPr marL="342900" indent="-342900"/>
            <a:endParaRPr lang="en-GB" dirty="0">
              <a:solidFill>
                <a:srgbClr val="000000"/>
              </a:solidFill>
              <a:latin typeface="Helvetica" pitchFamily="2" charset="0"/>
            </a:endParaRPr>
          </a:p>
          <a:p>
            <a:pPr algn="ctr"/>
            <a:r>
              <a:rPr lang="en-GB" altLang="en-US" dirty="0">
                <a:solidFill>
                  <a:srgbClr val="000000"/>
                </a:solidFill>
                <a:latin typeface="Helvetica" pitchFamily="2" charset="0"/>
              </a:rPr>
              <a:t>If I was an Admissions Tutor or an Employer, what criteria would I use to decide who I offered a place to?</a:t>
            </a:r>
          </a:p>
          <a:p>
            <a:endParaRPr lang="en-US" dirty="0"/>
          </a:p>
        </p:txBody>
      </p:sp>
      <p:sp>
        <p:nvSpPr>
          <p:cNvPr id="4" name="Rectangle 3"/>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8950" y="349698"/>
            <a:ext cx="1188744" cy="158499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5036075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85355" y="959303"/>
            <a:ext cx="6558643" cy="4918982"/>
          </a:xfrm>
          <a:prstGeom prst="rect">
            <a:avLst/>
          </a:prstGeom>
        </p:spPr>
      </p:pic>
      <p:sp>
        <p:nvSpPr>
          <p:cNvPr id="3" name="Rectangle 2"/>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8950" y="349698"/>
            <a:ext cx="1188744" cy="158499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0380925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8600" y="247649"/>
            <a:ext cx="5943600" cy="6457951"/>
          </a:xfrm>
          <a:prstGeom prst="rect">
            <a:avLst/>
          </a:prstGeom>
        </p:spPr>
      </p:pic>
      <p:pic>
        <p:nvPicPr>
          <p:cNvPr id="3" name="Picture 2"/>
          <p:cNvPicPr>
            <a:picLocks noChangeAspect="1"/>
          </p:cNvPicPr>
          <p:nvPr/>
        </p:nvPicPr>
        <p:blipFill>
          <a:blip r:embed="rId3"/>
          <a:stretch>
            <a:fillRect/>
          </a:stretch>
        </p:blipFill>
        <p:spPr>
          <a:xfrm>
            <a:off x="6486525" y="247649"/>
            <a:ext cx="5457825" cy="6457951"/>
          </a:xfrm>
          <a:prstGeom prst="rect">
            <a:avLst/>
          </a:prstGeom>
        </p:spPr>
      </p:pic>
      <p:sp>
        <p:nvSpPr>
          <p:cNvPr id="4" name="Rectangle 3"/>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442162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5817264" y="-566280"/>
            <a:ext cx="8221104" cy="4936947"/>
          </a:xfrm>
          <a:prstGeom prst="rect">
            <a:avLst/>
          </a:prstGeom>
        </p:spPr>
      </p:pic>
      <p:graphicFrame>
        <p:nvGraphicFramePr>
          <p:cNvPr id="11" name="Table 10"/>
          <p:cNvGraphicFramePr>
            <a:graphicFrameLocks noGrp="1"/>
          </p:cNvGraphicFramePr>
          <p:nvPr>
            <p:extLst/>
          </p:nvPr>
        </p:nvGraphicFramePr>
        <p:xfrm>
          <a:off x="329562" y="3283824"/>
          <a:ext cx="11525554" cy="3271521"/>
        </p:xfrm>
        <a:graphic>
          <a:graphicData uri="http://schemas.openxmlformats.org/drawingml/2006/table">
            <a:tbl>
              <a:tblPr firstRow="1" bandRow="1">
                <a:effectLst/>
              </a:tblPr>
              <a:tblGrid>
                <a:gridCol w="1263855"/>
                <a:gridCol w="3038963"/>
                <a:gridCol w="3678230"/>
                <a:gridCol w="3544506"/>
              </a:tblGrid>
              <a:tr h="336953">
                <a:tc gridSpan="4">
                  <a:txBody>
                    <a:bodyPr/>
                    <a:lstStyle/>
                    <a:p>
                      <a:pPr algn="ctr">
                        <a:lnSpc>
                          <a:spcPct val="107000"/>
                        </a:lnSpc>
                        <a:spcAft>
                          <a:spcPts val="0"/>
                        </a:spcAft>
                      </a:pPr>
                      <a:r>
                        <a:rPr lang="en-GB" sz="2400" b="1" kern="1200" dirty="0">
                          <a:solidFill>
                            <a:srgbClr val="FFFFFF"/>
                          </a:solidFill>
                          <a:effectLst/>
                          <a:latin typeface="Trebuchet MS" panose="020B0603020202020204" pitchFamily="34" charset="0"/>
                          <a:ea typeface="Times New Roman" panose="02020603050405020304" pitchFamily="18" charset="0"/>
                          <a:cs typeface="Calibri" panose="020F0502020204030204" pitchFamily="34" charset="0"/>
                        </a:rPr>
                        <a:t>Be CAR – </a:t>
                      </a:r>
                      <a:r>
                        <a:rPr lang="en-GB" sz="2400" b="1" i="1" kern="1200" dirty="0">
                          <a:solidFill>
                            <a:srgbClr val="FFFFFF"/>
                          </a:solidFill>
                          <a:effectLst/>
                          <a:latin typeface="Trebuchet MS" panose="020B0603020202020204" pitchFamily="34" charset="0"/>
                          <a:ea typeface="Times New Roman" panose="02020603050405020304" pitchFamily="18" charset="0"/>
                          <a:cs typeface="Calibri" panose="020F0502020204030204" pitchFamily="34" charset="0"/>
                        </a:rPr>
                        <a:t>you are in the driving seat</a:t>
                      </a:r>
                      <a:endParaRPr lang="en-GB" sz="1200" dirty="0">
                        <a:effectLst/>
                        <a:latin typeface="Lato"/>
                        <a:ea typeface="Times New Roman" panose="02020603050405020304" pitchFamily="18" charset="0"/>
                        <a:cs typeface="Arial" panose="020B0604020202020204" pitchFamily="34" charset="0"/>
                      </a:endParaRPr>
                    </a:p>
                  </a:txBody>
                  <a:tcPr marL="68580" marR="68580" marT="34290" marB="3429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4F81BD"/>
                    </a:solidFill>
                  </a:tcPr>
                </a:tc>
                <a:tc hMerge="1">
                  <a:txBody>
                    <a:bodyPr/>
                    <a:lstStyle/>
                    <a:p>
                      <a:endParaRPr lang="en-GB"/>
                    </a:p>
                  </a:txBody>
                  <a:tcPr/>
                </a:tc>
                <a:tc hMerge="1">
                  <a:txBody>
                    <a:bodyPr/>
                    <a:lstStyle/>
                    <a:p>
                      <a:endParaRPr lang="en-GB"/>
                    </a:p>
                  </a:txBody>
                  <a:tcPr/>
                </a:tc>
                <a:tc hMerge="1">
                  <a:txBody>
                    <a:bodyPr/>
                    <a:lstStyle/>
                    <a:p>
                      <a:endParaRPr lang="en-GB"/>
                    </a:p>
                  </a:txBody>
                  <a:tcPr/>
                </a:tc>
              </a:tr>
              <a:tr h="289175">
                <a:tc>
                  <a:txBody>
                    <a:bodyPr/>
                    <a:lstStyle/>
                    <a:p>
                      <a:pPr algn="ctr">
                        <a:lnSpc>
                          <a:spcPct val="107000"/>
                        </a:lnSpc>
                        <a:spcAft>
                          <a:spcPts val="0"/>
                        </a:spcAft>
                      </a:pPr>
                      <a:r>
                        <a:rPr lang="en-GB" sz="1100" i="1" kern="1200" dirty="0" smtClean="0">
                          <a:solidFill>
                            <a:srgbClr val="000000"/>
                          </a:solidFill>
                          <a:effectLst/>
                          <a:latin typeface="Trebuchet MS" panose="020B0603020202020204" pitchFamily="34" charset="0"/>
                          <a:ea typeface="Times New Roman" panose="02020603050405020304" pitchFamily="18" charset="0"/>
                          <a:cs typeface="Calibri" panose="020F0502020204030204" pitchFamily="34" charset="0"/>
                        </a:rPr>
                        <a:t>Key</a:t>
                      </a:r>
                      <a:r>
                        <a:rPr lang="en-GB" sz="1100" i="1" kern="1200" baseline="0" dirty="0" smtClean="0">
                          <a:solidFill>
                            <a:srgbClr val="000000"/>
                          </a:solidFill>
                          <a:effectLst/>
                          <a:latin typeface="Trebuchet MS" panose="020B0603020202020204" pitchFamily="34" charset="0"/>
                          <a:ea typeface="Times New Roman" panose="02020603050405020304" pitchFamily="18" charset="0"/>
                          <a:cs typeface="Calibri" panose="020F0502020204030204" pitchFamily="34" charset="0"/>
                        </a:rPr>
                        <a:t> expectations</a:t>
                      </a:r>
                      <a:endParaRPr lang="en-GB" sz="1200" i="1" dirty="0">
                        <a:effectLst/>
                        <a:latin typeface="Lato"/>
                        <a:ea typeface="Times New Roman" panose="02020603050405020304" pitchFamily="18" charset="0"/>
                        <a:cs typeface="Arial" panose="020B0604020202020204" pitchFamily="34" charset="0"/>
                      </a:endParaRPr>
                    </a:p>
                  </a:txBody>
                  <a:tcPr marL="68580" marR="68580" marT="34290" marB="3429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B9CDE5"/>
                    </a:solidFill>
                  </a:tcPr>
                </a:tc>
                <a:tc>
                  <a:txBody>
                    <a:bodyPr/>
                    <a:lstStyle/>
                    <a:p>
                      <a:pPr algn="ctr">
                        <a:lnSpc>
                          <a:spcPct val="107000"/>
                        </a:lnSpc>
                        <a:spcAft>
                          <a:spcPts val="0"/>
                        </a:spcAft>
                      </a:pPr>
                      <a:r>
                        <a:rPr lang="en-GB" sz="2000" b="1" i="1" kern="1200">
                          <a:solidFill>
                            <a:srgbClr val="000000"/>
                          </a:solidFill>
                          <a:effectLst/>
                          <a:latin typeface="Trebuchet MS" panose="020B0603020202020204" pitchFamily="34" charset="0"/>
                          <a:ea typeface="Times New Roman" panose="02020603050405020304" pitchFamily="18" charset="0"/>
                          <a:cs typeface="Calibri" panose="020F0502020204030204" pitchFamily="34" charset="0"/>
                        </a:rPr>
                        <a:t>Curious</a:t>
                      </a:r>
                      <a:endParaRPr lang="en-GB" sz="1200">
                        <a:effectLst/>
                        <a:latin typeface="Lato"/>
                        <a:ea typeface="Times New Roman" panose="02020603050405020304" pitchFamily="18" charset="0"/>
                        <a:cs typeface="Arial" panose="020B0604020202020204" pitchFamily="34" charset="0"/>
                      </a:endParaRPr>
                    </a:p>
                  </a:txBody>
                  <a:tcPr marL="68580" marR="68580" marT="34290" marB="3429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0D8E8"/>
                    </a:solidFill>
                  </a:tcPr>
                </a:tc>
                <a:tc>
                  <a:txBody>
                    <a:bodyPr/>
                    <a:lstStyle/>
                    <a:p>
                      <a:pPr algn="ctr">
                        <a:lnSpc>
                          <a:spcPct val="107000"/>
                        </a:lnSpc>
                        <a:spcAft>
                          <a:spcPts val="0"/>
                        </a:spcAft>
                      </a:pPr>
                      <a:r>
                        <a:rPr lang="en-GB" sz="1800" b="1" i="1" kern="1200">
                          <a:solidFill>
                            <a:srgbClr val="000000"/>
                          </a:solidFill>
                          <a:effectLst/>
                          <a:latin typeface="Trebuchet MS" panose="020B0603020202020204" pitchFamily="34" charset="0"/>
                          <a:ea typeface="Times New Roman" panose="02020603050405020304" pitchFamily="18" charset="0"/>
                          <a:cs typeface="Calibri" panose="020F0502020204030204" pitchFamily="34" charset="0"/>
                        </a:rPr>
                        <a:t>Autonomous</a:t>
                      </a:r>
                      <a:endParaRPr lang="en-GB" sz="1200">
                        <a:effectLst/>
                        <a:latin typeface="Lato"/>
                        <a:ea typeface="Times New Roman" panose="02020603050405020304" pitchFamily="18" charset="0"/>
                        <a:cs typeface="Arial" panose="020B0604020202020204" pitchFamily="34" charset="0"/>
                      </a:endParaRPr>
                    </a:p>
                  </a:txBody>
                  <a:tcPr marL="68580" marR="68580" marT="34290" marB="3429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0D8E8"/>
                    </a:solidFill>
                  </a:tcPr>
                </a:tc>
                <a:tc>
                  <a:txBody>
                    <a:bodyPr/>
                    <a:lstStyle/>
                    <a:p>
                      <a:pPr algn="ctr">
                        <a:lnSpc>
                          <a:spcPct val="107000"/>
                        </a:lnSpc>
                        <a:spcAft>
                          <a:spcPts val="0"/>
                        </a:spcAft>
                      </a:pPr>
                      <a:r>
                        <a:rPr lang="en-GB" sz="2000" b="1" i="1" kern="1200">
                          <a:solidFill>
                            <a:srgbClr val="000000"/>
                          </a:solidFill>
                          <a:effectLst/>
                          <a:latin typeface="Trebuchet MS" panose="020B0603020202020204" pitchFamily="34" charset="0"/>
                          <a:ea typeface="Times New Roman" panose="02020603050405020304" pitchFamily="18" charset="0"/>
                          <a:cs typeface="Calibri" panose="020F0502020204030204" pitchFamily="34" charset="0"/>
                        </a:rPr>
                        <a:t>Resilient</a:t>
                      </a:r>
                      <a:endParaRPr lang="en-GB" sz="1200">
                        <a:effectLst/>
                        <a:latin typeface="Lato"/>
                        <a:ea typeface="Times New Roman" panose="02020603050405020304" pitchFamily="18" charset="0"/>
                        <a:cs typeface="Arial" panose="020B0604020202020204" pitchFamily="34" charset="0"/>
                      </a:endParaRPr>
                    </a:p>
                  </a:txBody>
                  <a:tcPr marL="68580" marR="68580" marT="34290" marB="3429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0D8E8"/>
                    </a:solidFill>
                  </a:tcPr>
                </a:tc>
              </a:tr>
              <a:tr h="2415468">
                <a:tc>
                  <a:txBody>
                    <a:bodyPr/>
                    <a:lstStyle/>
                    <a:p>
                      <a:pPr marL="71755" marR="71755" algn="ctr">
                        <a:lnSpc>
                          <a:spcPct val="107000"/>
                        </a:lnSpc>
                        <a:spcAft>
                          <a:spcPts val="0"/>
                        </a:spcAft>
                      </a:pPr>
                      <a:r>
                        <a:rPr lang="en-GB" sz="1800" kern="1200" dirty="0">
                          <a:solidFill>
                            <a:srgbClr val="000000"/>
                          </a:solidFill>
                          <a:effectLst/>
                          <a:latin typeface="Trebuchet MS" panose="020B0603020202020204" pitchFamily="34" charset="0"/>
                          <a:ea typeface="Times New Roman" panose="02020603050405020304" pitchFamily="18" charset="0"/>
                          <a:cs typeface="Calibri" panose="020F0502020204030204" pitchFamily="34" charset="0"/>
                        </a:rPr>
                        <a:t>The highest  of achievers:</a:t>
                      </a:r>
                      <a:endParaRPr lang="en-GB" sz="1200" dirty="0">
                        <a:effectLst/>
                        <a:latin typeface="Lato"/>
                        <a:ea typeface="Times New Roman" panose="02020603050405020304" pitchFamily="18" charset="0"/>
                        <a:cs typeface="Arial" panose="020B0604020202020204" pitchFamily="34" charset="0"/>
                      </a:endParaRPr>
                    </a:p>
                  </a:txBody>
                  <a:tcPr marL="68580" marR="68580" marT="34290" marB="34290" vert="vert27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B9CDE5"/>
                    </a:solidFill>
                  </a:tcPr>
                </a:tc>
                <a:tc>
                  <a:txBody>
                    <a:bodyPr/>
                    <a:lstStyle/>
                    <a:p>
                      <a:pPr marL="342900" lvl="0" indent="-342900" algn="l">
                        <a:lnSpc>
                          <a:spcPct val="107000"/>
                        </a:lnSpc>
                        <a:spcAft>
                          <a:spcPts val="0"/>
                        </a:spcAft>
                        <a:buFont typeface="Wingdings" panose="05000000000000000000" pitchFamily="2" charset="2"/>
                        <a:buChar char=""/>
                        <a:tabLst>
                          <a:tab pos="457200" algn="l"/>
                        </a:tabLst>
                      </a:pPr>
                      <a:r>
                        <a:rPr lang="en-GB" sz="1800" kern="1200" dirty="0">
                          <a:solidFill>
                            <a:srgbClr val="000000"/>
                          </a:solidFill>
                          <a:effectLst/>
                          <a:latin typeface="Trebuchet MS" panose="020B0603020202020204" pitchFamily="34" charset="0"/>
                          <a:cs typeface="Calibri" panose="020F0502020204030204" pitchFamily="34" charset="0"/>
                        </a:rPr>
                        <a:t>Are reflective on their learning</a:t>
                      </a:r>
                      <a:endParaRPr lang="en-GB" sz="1400" dirty="0">
                        <a:effectLst/>
                        <a:latin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Wingdings" panose="05000000000000000000" pitchFamily="2" charset="2"/>
                        <a:buChar char=""/>
                        <a:tabLst>
                          <a:tab pos="457200" algn="l"/>
                        </a:tabLst>
                      </a:pPr>
                      <a:r>
                        <a:rPr lang="en-GB" sz="1800" kern="1200" dirty="0">
                          <a:solidFill>
                            <a:srgbClr val="000000"/>
                          </a:solidFill>
                          <a:effectLst/>
                          <a:latin typeface="Trebuchet MS" panose="020B0603020202020204" pitchFamily="34" charset="0"/>
                          <a:cs typeface="Calibri" panose="020F0502020204030204" pitchFamily="34" charset="0"/>
                        </a:rPr>
                        <a:t>Ask questions to reach new </a:t>
                      </a:r>
                      <a:r>
                        <a:rPr lang="en-GB" sz="1800" kern="1200" dirty="0" smtClean="0">
                          <a:solidFill>
                            <a:srgbClr val="000000"/>
                          </a:solidFill>
                          <a:effectLst/>
                          <a:latin typeface="Trebuchet MS" panose="020B0603020202020204" pitchFamily="34" charset="0"/>
                          <a:cs typeface="Calibri" panose="020F0502020204030204" pitchFamily="34" charset="0"/>
                        </a:rPr>
                        <a:t>hypotheses</a:t>
                      </a:r>
                      <a:endParaRPr lang="en-GB" sz="1400" dirty="0">
                        <a:effectLst/>
                        <a:latin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Wingdings" panose="05000000000000000000" pitchFamily="2" charset="2"/>
                        <a:buChar char=""/>
                        <a:tabLst>
                          <a:tab pos="457200" algn="l"/>
                        </a:tabLst>
                      </a:pPr>
                      <a:r>
                        <a:rPr lang="en-GB" sz="1800" kern="1200" dirty="0">
                          <a:solidFill>
                            <a:srgbClr val="000000"/>
                          </a:solidFill>
                          <a:effectLst/>
                          <a:latin typeface="Trebuchet MS" panose="020B0603020202020204" pitchFamily="34" charset="0"/>
                          <a:cs typeface="Calibri" panose="020F0502020204030204" pitchFamily="34" charset="0"/>
                        </a:rPr>
                        <a:t>Take academic risks</a:t>
                      </a:r>
                      <a:endParaRPr lang="en-GB" sz="1400" dirty="0">
                        <a:effectLst/>
                        <a:latin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Wingdings" panose="05000000000000000000" pitchFamily="2" charset="2"/>
                        <a:buChar char=""/>
                        <a:tabLst>
                          <a:tab pos="457200" algn="l"/>
                        </a:tabLst>
                      </a:pPr>
                      <a:r>
                        <a:rPr lang="en-GB" sz="1800" kern="1200" dirty="0">
                          <a:solidFill>
                            <a:srgbClr val="000000"/>
                          </a:solidFill>
                          <a:effectLst/>
                          <a:latin typeface="Trebuchet MS" panose="020B0603020202020204" pitchFamily="34" charset="0"/>
                          <a:cs typeface="Calibri" panose="020F0502020204030204" pitchFamily="34" charset="0"/>
                        </a:rPr>
                        <a:t>Seek opportunities to extend their learning</a:t>
                      </a:r>
                      <a:endParaRPr lang="en-GB" sz="1400" dirty="0">
                        <a:effectLst/>
                        <a:latin typeface="Calibri" panose="020F0502020204030204" pitchFamily="34" charset="0"/>
                        <a:cs typeface="Times New Roman" panose="02020603050405020304" pitchFamily="18" charset="0"/>
                      </a:endParaRPr>
                    </a:p>
                  </a:txBody>
                  <a:tcPr marL="68580" marR="68580" marT="34290" marB="3429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marL="342900" lvl="0" indent="-342900" algn="l">
                        <a:lnSpc>
                          <a:spcPct val="107000"/>
                        </a:lnSpc>
                        <a:spcAft>
                          <a:spcPts val="0"/>
                        </a:spcAft>
                        <a:buFont typeface="Wingdings" panose="05000000000000000000" pitchFamily="2" charset="2"/>
                        <a:buChar char=""/>
                        <a:tabLst>
                          <a:tab pos="457200" algn="l"/>
                        </a:tabLst>
                      </a:pPr>
                      <a:r>
                        <a:rPr lang="en-GB" sz="1600" kern="1200" dirty="0">
                          <a:solidFill>
                            <a:srgbClr val="000000"/>
                          </a:solidFill>
                          <a:effectLst/>
                          <a:latin typeface="Trebuchet MS" panose="020B0603020202020204" pitchFamily="34" charset="0"/>
                          <a:cs typeface="Calibri" panose="020F0502020204030204" pitchFamily="34" charset="0"/>
                        </a:rPr>
                        <a:t>Independently seek learning opportunities</a:t>
                      </a:r>
                      <a:endParaRPr lang="en-GB" sz="1200" dirty="0">
                        <a:effectLst/>
                        <a:latin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Wingdings" panose="05000000000000000000" pitchFamily="2" charset="2"/>
                        <a:buChar char=""/>
                        <a:tabLst>
                          <a:tab pos="457200" algn="l"/>
                        </a:tabLst>
                      </a:pPr>
                      <a:r>
                        <a:rPr lang="en-GB" sz="1600" kern="1200" dirty="0">
                          <a:solidFill>
                            <a:srgbClr val="000000"/>
                          </a:solidFill>
                          <a:effectLst/>
                          <a:latin typeface="Trebuchet MS" panose="020B0603020202020204" pitchFamily="34" charset="0"/>
                          <a:cs typeface="Calibri" panose="020F0502020204030204" pitchFamily="34" charset="0"/>
                        </a:rPr>
                        <a:t>Are organised and have a clear plan</a:t>
                      </a:r>
                      <a:endParaRPr lang="en-GB" sz="1200" dirty="0">
                        <a:effectLst/>
                        <a:latin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Wingdings" panose="05000000000000000000" pitchFamily="2" charset="2"/>
                        <a:buChar char=""/>
                        <a:tabLst>
                          <a:tab pos="457200" algn="l"/>
                        </a:tabLst>
                      </a:pPr>
                      <a:r>
                        <a:rPr lang="en-GB" sz="1600" kern="1200" dirty="0">
                          <a:solidFill>
                            <a:srgbClr val="000000"/>
                          </a:solidFill>
                          <a:effectLst/>
                          <a:latin typeface="Trebuchet MS" panose="020B0603020202020204" pitchFamily="34" charset="0"/>
                          <a:cs typeface="Calibri" panose="020F0502020204030204" pitchFamily="34" charset="0"/>
                        </a:rPr>
                        <a:t>Pro-actively solve problems</a:t>
                      </a:r>
                      <a:endParaRPr lang="en-GB" sz="1200" dirty="0">
                        <a:effectLst/>
                        <a:latin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Wingdings" panose="05000000000000000000" pitchFamily="2" charset="2"/>
                        <a:buChar char=""/>
                        <a:tabLst>
                          <a:tab pos="457200" algn="l"/>
                        </a:tabLst>
                      </a:pPr>
                      <a:r>
                        <a:rPr lang="en-GB" sz="1600" kern="1200" dirty="0">
                          <a:solidFill>
                            <a:srgbClr val="000000"/>
                          </a:solidFill>
                          <a:effectLst/>
                          <a:latin typeface="Trebuchet MS" panose="020B0603020202020204" pitchFamily="34" charset="0"/>
                          <a:cs typeface="Calibri" panose="020F0502020204030204" pitchFamily="34" charset="0"/>
                        </a:rPr>
                        <a:t>Have an aspirational and ambitious approach to their career goals</a:t>
                      </a:r>
                      <a:endParaRPr lang="en-GB" sz="1200" dirty="0">
                        <a:effectLst/>
                        <a:latin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Wingdings" panose="05000000000000000000" pitchFamily="2" charset="2"/>
                        <a:buChar char=""/>
                        <a:tabLst>
                          <a:tab pos="457200" algn="l"/>
                        </a:tabLst>
                      </a:pPr>
                      <a:r>
                        <a:rPr lang="en-GB" sz="1600" kern="1200" dirty="0">
                          <a:solidFill>
                            <a:srgbClr val="000000"/>
                          </a:solidFill>
                          <a:effectLst/>
                          <a:latin typeface="Trebuchet MS" panose="020B0603020202020204" pitchFamily="34" charset="0"/>
                          <a:cs typeface="Calibri" panose="020F0502020204030204" pitchFamily="34" charset="0"/>
                        </a:rPr>
                        <a:t>Are future leaders</a:t>
                      </a:r>
                      <a:endParaRPr lang="en-GB" sz="1200" dirty="0">
                        <a:effectLst/>
                        <a:latin typeface="Calibri" panose="020F0502020204030204" pitchFamily="34" charset="0"/>
                        <a:cs typeface="Times New Roman" panose="02020603050405020304" pitchFamily="18" charset="0"/>
                      </a:endParaRPr>
                    </a:p>
                  </a:txBody>
                  <a:tcPr marL="68580" marR="68580" marT="34290" marB="3429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marL="342900" lvl="0" indent="-342900" algn="l">
                        <a:lnSpc>
                          <a:spcPct val="107000"/>
                        </a:lnSpc>
                        <a:spcAft>
                          <a:spcPts val="0"/>
                        </a:spcAft>
                        <a:buFont typeface="Wingdings" panose="05000000000000000000" pitchFamily="2" charset="2"/>
                        <a:buChar char=""/>
                        <a:tabLst>
                          <a:tab pos="457200" algn="l"/>
                        </a:tabLst>
                      </a:pPr>
                      <a:r>
                        <a:rPr lang="en-GB" sz="1800" kern="1200" dirty="0">
                          <a:solidFill>
                            <a:srgbClr val="000000"/>
                          </a:solidFill>
                          <a:effectLst/>
                          <a:latin typeface="Trebuchet MS" panose="020B0603020202020204" pitchFamily="34" charset="0"/>
                          <a:cs typeface="Calibri" panose="020F0502020204030204" pitchFamily="34" charset="0"/>
                        </a:rPr>
                        <a:t>Are driven to achieve their goals</a:t>
                      </a:r>
                      <a:endParaRPr lang="en-GB" sz="1400" dirty="0">
                        <a:effectLst/>
                        <a:latin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Wingdings" panose="05000000000000000000" pitchFamily="2" charset="2"/>
                        <a:buChar char=""/>
                        <a:tabLst>
                          <a:tab pos="457200" algn="l"/>
                        </a:tabLst>
                      </a:pPr>
                      <a:r>
                        <a:rPr lang="en-GB" sz="1800" kern="1200" dirty="0">
                          <a:solidFill>
                            <a:srgbClr val="000000"/>
                          </a:solidFill>
                          <a:effectLst/>
                          <a:latin typeface="Trebuchet MS" panose="020B0603020202020204" pitchFamily="34" charset="0"/>
                          <a:cs typeface="Calibri" panose="020F0502020204030204" pitchFamily="34" charset="0"/>
                        </a:rPr>
                        <a:t>Plan ahead and plan for the unknown</a:t>
                      </a:r>
                      <a:endParaRPr lang="en-GB" sz="1400" dirty="0">
                        <a:effectLst/>
                        <a:latin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Wingdings" panose="05000000000000000000" pitchFamily="2" charset="2"/>
                        <a:buChar char=""/>
                        <a:tabLst>
                          <a:tab pos="457200" algn="l"/>
                        </a:tabLst>
                      </a:pPr>
                      <a:r>
                        <a:rPr lang="en-GB" sz="1800" kern="1200" dirty="0">
                          <a:solidFill>
                            <a:srgbClr val="000000"/>
                          </a:solidFill>
                          <a:effectLst/>
                          <a:latin typeface="Trebuchet MS" panose="020B0603020202020204" pitchFamily="34" charset="0"/>
                          <a:cs typeface="Calibri" panose="020F0502020204030204" pitchFamily="34" charset="0"/>
                        </a:rPr>
                        <a:t>Bounce back from every set back</a:t>
                      </a:r>
                      <a:endParaRPr lang="en-GB" sz="1400" dirty="0">
                        <a:effectLst/>
                        <a:latin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Wingdings" panose="05000000000000000000" pitchFamily="2" charset="2"/>
                        <a:buChar char=""/>
                        <a:tabLst>
                          <a:tab pos="457200" algn="l"/>
                        </a:tabLst>
                      </a:pPr>
                      <a:r>
                        <a:rPr lang="en-GB" sz="1800" kern="1200" dirty="0">
                          <a:solidFill>
                            <a:srgbClr val="000000"/>
                          </a:solidFill>
                          <a:effectLst/>
                          <a:latin typeface="Trebuchet MS" panose="020B0603020202020204" pitchFamily="34" charset="0"/>
                          <a:cs typeface="Calibri" panose="020F0502020204030204" pitchFamily="34" charset="0"/>
                        </a:rPr>
                        <a:t>Adapt to whatever life throws at them</a:t>
                      </a:r>
                      <a:endParaRPr lang="en-GB" sz="1400" dirty="0">
                        <a:effectLst/>
                        <a:latin typeface="Calibri" panose="020F0502020204030204" pitchFamily="34" charset="0"/>
                        <a:cs typeface="Times New Roman" panose="02020603050405020304" pitchFamily="18" charset="0"/>
                      </a:endParaRPr>
                    </a:p>
                  </a:txBody>
                  <a:tcPr marL="68580" marR="68580" marT="34290" marB="3429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r>
            </a:tbl>
          </a:graphicData>
        </a:graphic>
      </p:graphicFrame>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459" y="275103"/>
            <a:ext cx="2021530" cy="2695374"/>
          </a:xfrm>
          <a:prstGeom prst="rect">
            <a:avLst/>
          </a:prstGeom>
          <a:ln>
            <a:noFill/>
          </a:ln>
          <a:effectLst>
            <a:outerShdw blurRad="63500" sx="102000" sy="102000" algn="ctr" rotWithShape="0">
              <a:prstClr val="black">
                <a:alpha val="40000"/>
              </a:prstClr>
            </a:outerShdw>
          </a:effectLst>
        </p:spPr>
      </p:pic>
      <p:sp>
        <p:nvSpPr>
          <p:cNvPr id="3" name="Rectangle 2"/>
          <p:cNvSpPr/>
          <p:nvPr/>
        </p:nvSpPr>
        <p:spPr>
          <a:xfrm>
            <a:off x="3333352" y="612224"/>
            <a:ext cx="4254564" cy="2068259"/>
          </a:xfrm>
          <a:prstGeom prst="rect">
            <a:avLst/>
          </a:prstGeom>
        </p:spPr>
        <p:txBody>
          <a:bodyPr wrap="square">
            <a:spAutoFit/>
          </a:bodyPr>
          <a:lstStyle/>
          <a:p>
            <a:pPr lvl="0" algn="ctr">
              <a:lnSpc>
                <a:spcPct val="107000"/>
              </a:lnSpc>
            </a:pPr>
            <a:r>
              <a:rPr lang="en-GB" sz="4000" b="1" i="1" dirty="0" smtClean="0">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Calibri" panose="020F0502020204030204" pitchFamily="34" charset="0"/>
              </a:rPr>
              <a:t>St Joseph’s Sixth Form Learner Vision</a:t>
            </a:r>
            <a:endParaRPr lang="en-GB" sz="2000" i="1" dirty="0">
              <a:effectLst>
                <a:outerShdw blurRad="38100" dist="38100" dir="2700000" algn="tl">
                  <a:srgbClr val="000000">
                    <a:alpha val="43137"/>
                  </a:srgbClr>
                </a:outerShdw>
              </a:effectLst>
              <a:latin typeface="Lato"/>
              <a:ea typeface="Times New Roman" panose="02020603050405020304" pitchFamily="18" charset="0"/>
              <a:cs typeface="Arial" panose="020B0604020202020204" pitchFamily="34" charset="0"/>
            </a:endParaRPr>
          </a:p>
        </p:txBody>
      </p:sp>
      <p:sp>
        <p:nvSpPr>
          <p:cNvPr id="7" name="Rectangle 6"/>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401664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72956"/>
            <a:ext cx="10515600" cy="1325563"/>
          </a:xfrm>
        </p:spPr>
        <p:txBody>
          <a:bodyPr>
            <a:normAutofit/>
          </a:bodyPr>
          <a:lstStyle/>
          <a:p>
            <a:r>
              <a:rPr lang="en-GB" sz="5400" b="1" i="1" dirty="0" smtClean="0"/>
              <a:t>The Super Curriculum</a:t>
            </a:r>
            <a:endParaRPr lang="en-GB" sz="5400" b="1" i="1" dirty="0"/>
          </a:p>
        </p:txBody>
      </p:sp>
      <p:sp>
        <p:nvSpPr>
          <p:cNvPr id="3" name="Subtitle 2"/>
          <p:cNvSpPr>
            <a:spLocks noGrp="1"/>
          </p:cNvSpPr>
          <p:nvPr>
            <p:ph idx="1"/>
          </p:nvPr>
        </p:nvSpPr>
        <p:spPr>
          <a:xfrm>
            <a:off x="838200" y="1825625"/>
            <a:ext cx="5399314" cy="4351338"/>
          </a:xfrm>
        </p:spPr>
        <p:txBody>
          <a:bodyPr>
            <a:normAutofit/>
          </a:bodyPr>
          <a:lstStyle/>
          <a:p>
            <a:pPr marL="0" indent="0">
              <a:buNone/>
            </a:pPr>
            <a:endParaRPr lang="en-US" sz="3200" dirty="0" smtClean="0"/>
          </a:p>
          <a:p>
            <a:pPr marL="0" indent="0">
              <a:buNone/>
            </a:pPr>
            <a:endParaRPr lang="en-US" sz="3200" dirty="0"/>
          </a:p>
          <a:p>
            <a:pPr marL="0" indent="0" algn="ctr">
              <a:buNone/>
            </a:pPr>
            <a:r>
              <a:rPr lang="en-US" sz="3200" dirty="0" smtClean="0"/>
              <a:t>Read it, see it, listen to it, reflect on it.</a:t>
            </a:r>
          </a:p>
          <a:p>
            <a:pPr marL="0" indent="0">
              <a:buNone/>
            </a:pPr>
            <a:endParaRPr lang="en-US" sz="3200" dirty="0"/>
          </a:p>
          <a:p>
            <a:endParaRPr lang="en-US" dirty="0"/>
          </a:p>
        </p:txBody>
      </p:sp>
      <p:sp>
        <p:nvSpPr>
          <p:cNvPr id="6" name="Rectangle 5"/>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8950" y="349698"/>
            <a:ext cx="1188744" cy="1584992"/>
          </a:xfrm>
          <a:prstGeom prst="rect">
            <a:avLst/>
          </a:prstGeom>
          <a:effectLst>
            <a:outerShdw blurRad="63500" sx="102000" sy="102000" algn="ctr" rotWithShape="0">
              <a:prstClr val="black">
                <a:alpha val="40000"/>
              </a:prstClr>
            </a:outerShdw>
          </a:effectLst>
        </p:spPr>
      </p:pic>
      <p:pic>
        <p:nvPicPr>
          <p:cNvPr id="8" name="Picture 7"/>
          <p:cNvPicPr>
            <a:picLocks noChangeAspect="1"/>
          </p:cNvPicPr>
          <p:nvPr/>
        </p:nvPicPr>
        <p:blipFill>
          <a:blip r:embed="rId3"/>
          <a:stretch>
            <a:fillRect/>
          </a:stretch>
        </p:blipFill>
        <p:spPr>
          <a:xfrm rot="1359760">
            <a:off x="6770637" y="1236497"/>
            <a:ext cx="4172629" cy="2393652"/>
          </a:xfrm>
          <a:prstGeom prst="rect">
            <a:avLst/>
          </a:prstGeom>
          <a:ln>
            <a:solidFill>
              <a:srgbClr val="FF0000"/>
            </a:solidFill>
          </a:ln>
          <a:effectLst>
            <a:outerShdw blurRad="63500" sx="102000" sy="102000" algn="ctr" rotWithShape="0">
              <a:prstClr val="black">
                <a:alpha val="40000"/>
              </a:prstClr>
            </a:outerShdw>
          </a:effectLst>
        </p:spPr>
      </p:pic>
      <p:pic>
        <p:nvPicPr>
          <p:cNvPr id="9" name="Picture 8"/>
          <p:cNvPicPr>
            <a:picLocks noChangeAspect="1"/>
          </p:cNvPicPr>
          <p:nvPr/>
        </p:nvPicPr>
        <p:blipFill>
          <a:blip r:embed="rId4"/>
          <a:stretch>
            <a:fillRect/>
          </a:stretch>
        </p:blipFill>
        <p:spPr>
          <a:xfrm>
            <a:off x="381679" y="4514645"/>
            <a:ext cx="11113636" cy="1879575"/>
          </a:xfrm>
          <a:prstGeom prst="rect">
            <a:avLst/>
          </a:prstGeom>
        </p:spPr>
      </p:pic>
    </p:spTree>
    <p:extLst>
      <p:ext uri="{BB962C8B-B14F-4D97-AF65-F5344CB8AC3E}">
        <p14:creationId xmlns:p14="http://schemas.microsoft.com/office/powerpoint/2010/main" val="9433138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72956"/>
            <a:ext cx="10515600" cy="1325563"/>
          </a:xfrm>
        </p:spPr>
        <p:txBody>
          <a:bodyPr>
            <a:normAutofit/>
          </a:bodyPr>
          <a:lstStyle/>
          <a:p>
            <a:r>
              <a:rPr lang="en-GB" sz="5400" b="1" i="1" dirty="0" err="1" smtClean="0"/>
              <a:t>MooCs</a:t>
            </a:r>
            <a:endParaRPr lang="en-GB" sz="5400" b="1" i="1" dirty="0"/>
          </a:p>
        </p:txBody>
      </p:sp>
      <p:sp>
        <p:nvSpPr>
          <p:cNvPr id="3" name="Subtitle 2"/>
          <p:cNvSpPr>
            <a:spLocks noGrp="1"/>
          </p:cNvSpPr>
          <p:nvPr>
            <p:ph idx="1"/>
          </p:nvPr>
        </p:nvSpPr>
        <p:spPr/>
        <p:txBody>
          <a:bodyPr>
            <a:normAutofit/>
          </a:bodyPr>
          <a:lstStyle/>
          <a:p>
            <a:endParaRPr lang="en-US" sz="3200" dirty="0" smtClean="0"/>
          </a:p>
          <a:p>
            <a:r>
              <a:rPr lang="en-US" sz="3200" dirty="0" smtClean="0"/>
              <a:t>MOOCs </a:t>
            </a:r>
            <a:r>
              <a:rPr lang="en-US" sz="3200" dirty="0"/>
              <a:t>are Massive Open Online Courses</a:t>
            </a:r>
          </a:p>
          <a:p>
            <a:r>
              <a:rPr lang="en-US" sz="3200" dirty="0"/>
              <a:t>Taster courses from universities all over the world</a:t>
            </a:r>
          </a:p>
          <a:p>
            <a:r>
              <a:rPr lang="en-US" sz="3200" dirty="0"/>
              <a:t>3-8 weeks each and requiring 2-6 hours a week</a:t>
            </a:r>
          </a:p>
          <a:p>
            <a:r>
              <a:rPr lang="en-US" sz="3200" dirty="0"/>
              <a:t>With modules on all sorts of subjects</a:t>
            </a:r>
          </a:p>
          <a:p>
            <a:r>
              <a:rPr lang="en-US" sz="3200" dirty="0"/>
              <a:t>Look at </a:t>
            </a:r>
            <a:r>
              <a:rPr lang="en-US" sz="3200" dirty="0">
                <a:hlinkClick r:id="rId2"/>
              </a:rPr>
              <a:t>www.futurelearn.com</a:t>
            </a:r>
            <a:endParaRPr lang="en-US" sz="3200" dirty="0"/>
          </a:p>
          <a:p>
            <a:endParaRPr lang="en-US" dirty="0"/>
          </a:p>
        </p:txBody>
      </p:sp>
      <p:sp>
        <p:nvSpPr>
          <p:cNvPr id="6" name="Rectangle 5"/>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8950" y="349698"/>
            <a:ext cx="1188744" cy="1584992"/>
          </a:xfrm>
          <a:prstGeom prst="rect">
            <a:avLst/>
          </a:prstGeom>
          <a:effectLst>
            <a:outerShdw blurRad="63500" sx="102000" sy="102000" algn="ctr" rotWithShape="0">
              <a:prstClr val="black">
                <a:alpha val="40000"/>
              </a:prstClr>
            </a:outerShdw>
          </a:effectLst>
        </p:spPr>
      </p:pic>
      <p:pic>
        <p:nvPicPr>
          <p:cNvPr id="4" name="Picture 3"/>
          <p:cNvPicPr>
            <a:picLocks noChangeAspect="1"/>
          </p:cNvPicPr>
          <p:nvPr/>
        </p:nvPicPr>
        <p:blipFill>
          <a:blip r:embed="rId4"/>
          <a:stretch>
            <a:fillRect/>
          </a:stretch>
        </p:blipFill>
        <p:spPr>
          <a:xfrm>
            <a:off x="8033658" y="4264177"/>
            <a:ext cx="3562090" cy="2038907"/>
          </a:xfrm>
          <a:prstGeom prst="rect">
            <a:avLst/>
          </a:prstGeom>
        </p:spPr>
      </p:pic>
    </p:spTree>
    <p:extLst>
      <p:ext uri="{BB962C8B-B14F-4D97-AF65-F5344CB8AC3E}">
        <p14:creationId xmlns:p14="http://schemas.microsoft.com/office/powerpoint/2010/main" val="9452965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215680" y="404664"/>
            <a:ext cx="5472608" cy="4413394"/>
          </a:xfrm>
          <a:prstGeom prst="rect">
            <a:avLst/>
          </a:prstGeom>
        </p:spPr>
      </p:pic>
      <p:sp>
        <p:nvSpPr>
          <p:cNvPr id="2" name="TextBox 1"/>
          <p:cNvSpPr txBox="1"/>
          <p:nvPr/>
        </p:nvSpPr>
        <p:spPr>
          <a:xfrm>
            <a:off x="2063552" y="5013176"/>
            <a:ext cx="8136904" cy="1477328"/>
          </a:xfrm>
          <a:prstGeom prst="rect">
            <a:avLst/>
          </a:prstGeom>
          <a:noFill/>
        </p:spPr>
        <p:txBody>
          <a:bodyPr wrap="square" rtlCol="0">
            <a:spAutoFit/>
          </a:bodyPr>
          <a:lstStyle/>
          <a:p>
            <a:r>
              <a:rPr lang="en-GB" dirty="0"/>
              <a:t>The personal statement is a vital part of decisions made as you </a:t>
            </a:r>
            <a:r>
              <a:rPr lang="en-GB" b="1" i="1" dirty="0"/>
              <a:t>will not have AS grades as previous cohorts have</a:t>
            </a:r>
            <a:r>
              <a:rPr lang="en-GB" dirty="0"/>
              <a:t>.</a:t>
            </a:r>
          </a:p>
          <a:p>
            <a:endParaRPr lang="en-GB" dirty="0"/>
          </a:p>
          <a:p>
            <a:r>
              <a:rPr lang="en-GB" dirty="0"/>
              <a:t>Universities will also consider your </a:t>
            </a:r>
            <a:r>
              <a:rPr lang="en-GB" b="1" i="1" dirty="0"/>
              <a:t>GCSE grades, your references and your predicted grades </a:t>
            </a:r>
            <a:r>
              <a:rPr lang="en-GB" dirty="0"/>
              <a:t>and will have much more gravitas than previous cohorts.</a:t>
            </a:r>
          </a:p>
        </p:txBody>
      </p:sp>
      <p:sp>
        <p:nvSpPr>
          <p:cNvPr id="5" name="Rectangle 4"/>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8950" y="349698"/>
            <a:ext cx="1188744" cy="158499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8016024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72956"/>
            <a:ext cx="10515600" cy="1325563"/>
          </a:xfrm>
        </p:spPr>
        <p:txBody>
          <a:bodyPr>
            <a:normAutofit/>
          </a:bodyPr>
          <a:lstStyle/>
          <a:p>
            <a:r>
              <a:rPr lang="en-GB" sz="5400" b="1" i="1" dirty="0" smtClean="0"/>
              <a:t>EPQ</a:t>
            </a:r>
            <a:endParaRPr lang="en-GB" sz="5400" b="1" i="1" dirty="0"/>
          </a:p>
        </p:txBody>
      </p:sp>
      <p:sp>
        <p:nvSpPr>
          <p:cNvPr id="3" name="Subtitle 2"/>
          <p:cNvSpPr>
            <a:spLocks noGrp="1"/>
          </p:cNvSpPr>
          <p:nvPr>
            <p:ph idx="1"/>
          </p:nvPr>
        </p:nvSpPr>
        <p:spPr/>
        <p:txBody>
          <a:bodyPr>
            <a:normAutofit/>
          </a:bodyPr>
          <a:lstStyle/>
          <a:p>
            <a:pPr marL="0" indent="0">
              <a:buNone/>
            </a:pPr>
            <a:endParaRPr lang="en-US" sz="3200" dirty="0" smtClean="0"/>
          </a:p>
          <a:p>
            <a:pPr marL="0" indent="0">
              <a:buNone/>
            </a:pPr>
            <a:r>
              <a:rPr lang="en-US" sz="3200" dirty="0" smtClean="0"/>
              <a:t>The </a:t>
            </a:r>
            <a:r>
              <a:rPr lang="en-US" sz="3200" dirty="0"/>
              <a:t>Extended Project Qualification (EPQ) gives you the chance to do a piece of research of your own choice, get a grade from it (up to A*) and extra </a:t>
            </a:r>
            <a:r>
              <a:rPr lang="en-US" sz="3200" dirty="0" smtClean="0"/>
              <a:t>24 UCAS points.</a:t>
            </a:r>
          </a:p>
          <a:p>
            <a:pPr marL="0" indent="0">
              <a:buNone/>
            </a:pPr>
            <a:endParaRPr lang="en-US" sz="3200" dirty="0"/>
          </a:p>
        </p:txBody>
      </p:sp>
      <p:sp>
        <p:nvSpPr>
          <p:cNvPr id="6" name="Rectangle 5"/>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8950" y="349698"/>
            <a:ext cx="1188744" cy="1584992"/>
          </a:xfrm>
          <a:prstGeom prst="rect">
            <a:avLst/>
          </a:prstGeom>
          <a:effectLst>
            <a:outerShdw blurRad="63500" sx="102000" sy="102000" algn="ctr" rotWithShape="0">
              <a:prstClr val="black">
                <a:alpha val="40000"/>
              </a:prstClr>
            </a:outerShdw>
          </a:effectLst>
        </p:spPr>
      </p:pic>
      <p:pic>
        <p:nvPicPr>
          <p:cNvPr id="5" name="Picture 4"/>
          <p:cNvPicPr>
            <a:picLocks noChangeAspect="1"/>
          </p:cNvPicPr>
          <p:nvPr/>
        </p:nvPicPr>
        <p:blipFill>
          <a:blip r:embed="rId3"/>
          <a:stretch>
            <a:fillRect/>
          </a:stretch>
        </p:blipFill>
        <p:spPr>
          <a:xfrm>
            <a:off x="838200" y="4196911"/>
            <a:ext cx="5906121" cy="2106173"/>
          </a:xfrm>
          <a:prstGeom prst="rect">
            <a:avLst/>
          </a:prstGeom>
        </p:spPr>
      </p:pic>
      <p:pic>
        <p:nvPicPr>
          <p:cNvPr id="8" name="Picture 7"/>
          <p:cNvPicPr>
            <a:picLocks noChangeAspect="1"/>
          </p:cNvPicPr>
          <p:nvPr/>
        </p:nvPicPr>
        <p:blipFill>
          <a:blip r:embed="rId4"/>
          <a:stretch>
            <a:fillRect/>
          </a:stretch>
        </p:blipFill>
        <p:spPr>
          <a:xfrm>
            <a:off x="7129152" y="3965283"/>
            <a:ext cx="4352925" cy="2211680"/>
          </a:xfrm>
          <a:prstGeom prst="rect">
            <a:avLst/>
          </a:prstGeom>
        </p:spPr>
      </p:pic>
    </p:spTree>
    <p:extLst>
      <p:ext uri="{BB962C8B-B14F-4D97-AF65-F5344CB8AC3E}">
        <p14:creationId xmlns:p14="http://schemas.microsoft.com/office/powerpoint/2010/main" val="28675588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72956"/>
            <a:ext cx="10515600" cy="1325563"/>
          </a:xfrm>
        </p:spPr>
        <p:txBody>
          <a:bodyPr>
            <a:normAutofit/>
          </a:bodyPr>
          <a:lstStyle/>
          <a:p>
            <a:r>
              <a:rPr lang="en-GB" sz="5400" b="1" i="1" dirty="0" smtClean="0"/>
              <a:t>Interviews</a:t>
            </a:r>
            <a:endParaRPr lang="en-GB" sz="5400" b="1" i="1" dirty="0"/>
          </a:p>
        </p:txBody>
      </p:sp>
      <p:sp>
        <p:nvSpPr>
          <p:cNvPr id="3" name="Subtitle 2"/>
          <p:cNvSpPr>
            <a:spLocks noGrp="1"/>
          </p:cNvSpPr>
          <p:nvPr>
            <p:ph idx="1"/>
          </p:nvPr>
        </p:nvSpPr>
        <p:spPr/>
        <p:txBody>
          <a:bodyPr>
            <a:normAutofit/>
          </a:bodyPr>
          <a:lstStyle/>
          <a:p>
            <a:r>
              <a:rPr lang="en-US" sz="3200" dirty="0" smtClean="0"/>
              <a:t>Pages </a:t>
            </a:r>
            <a:r>
              <a:rPr lang="en-US" sz="3200" dirty="0" smtClean="0"/>
              <a:t>10-15 of your World of Work booklet.</a:t>
            </a:r>
            <a:endParaRPr lang="en-US" sz="3200" dirty="0" smtClean="0"/>
          </a:p>
          <a:p>
            <a:endParaRPr lang="en-US" sz="3200" dirty="0"/>
          </a:p>
          <a:p>
            <a:r>
              <a:rPr lang="en-US" sz="3200" dirty="0" smtClean="0"/>
              <a:t>Proper Prior Preparation Prevents Piss-Poor Performance.</a:t>
            </a:r>
          </a:p>
          <a:p>
            <a:endParaRPr lang="en-US" sz="3200" dirty="0"/>
          </a:p>
          <a:p>
            <a:r>
              <a:rPr lang="en-US" sz="3200" dirty="0" smtClean="0"/>
              <a:t>Practice (see questions).</a:t>
            </a:r>
            <a:endParaRPr lang="en-US" sz="3200" dirty="0" smtClean="0"/>
          </a:p>
          <a:p>
            <a:endParaRPr lang="en-US" sz="3200" dirty="0"/>
          </a:p>
          <a:p>
            <a:r>
              <a:rPr lang="en-US" sz="3200" dirty="0" smtClean="0"/>
              <a:t>Build a portfolio</a:t>
            </a:r>
          </a:p>
          <a:p>
            <a:endParaRPr lang="en-US" sz="3200" dirty="0"/>
          </a:p>
          <a:p>
            <a:endParaRPr lang="en-US" sz="3200" dirty="0" smtClean="0"/>
          </a:p>
          <a:p>
            <a:endParaRPr lang="en-US" sz="3200" dirty="0"/>
          </a:p>
          <a:p>
            <a:endParaRPr lang="en-US" dirty="0"/>
          </a:p>
        </p:txBody>
      </p:sp>
      <p:sp>
        <p:nvSpPr>
          <p:cNvPr id="6" name="Rectangle 5"/>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8950" y="349698"/>
            <a:ext cx="1188744" cy="1584992"/>
          </a:xfrm>
          <a:prstGeom prst="rect">
            <a:avLst/>
          </a:prstGeom>
          <a:effectLst>
            <a:outerShdw blurRad="63500" sx="102000" sy="102000" algn="ctr" rotWithShape="0">
              <a:prstClr val="black">
                <a:alpha val="40000"/>
              </a:prstClr>
            </a:outerShdw>
          </a:effectLst>
        </p:spPr>
      </p:pic>
      <p:pic>
        <p:nvPicPr>
          <p:cNvPr id="5" name="Picture 4"/>
          <p:cNvPicPr>
            <a:picLocks noChangeAspect="1"/>
          </p:cNvPicPr>
          <p:nvPr/>
        </p:nvPicPr>
        <p:blipFill>
          <a:blip r:embed="rId3"/>
          <a:stretch>
            <a:fillRect/>
          </a:stretch>
        </p:blipFill>
        <p:spPr>
          <a:xfrm>
            <a:off x="7938147" y="3624891"/>
            <a:ext cx="3899547" cy="2837855"/>
          </a:xfrm>
          <a:prstGeom prst="rect">
            <a:avLst/>
          </a:prstGeom>
        </p:spPr>
      </p:pic>
    </p:spTree>
    <p:extLst>
      <p:ext uri="{BB962C8B-B14F-4D97-AF65-F5344CB8AC3E}">
        <p14:creationId xmlns:p14="http://schemas.microsoft.com/office/powerpoint/2010/main" val="17561146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5133" y="218601"/>
            <a:ext cx="6547064" cy="1014212"/>
          </a:xfrm>
        </p:spPr>
        <p:txBody>
          <a:bodyPr>
            <a:normAutofit fontScale="90000"/>
          </a:bodyPr>
          <a:lstStyle/>
          <a:p>
            <a:r>
              <a:rPr lang="en-GB" altLang="en-US" sz="4050" b="1" u="sng" dirty="0">
                <a:latin typeface="+mn-lt"/>
              </a:rPr>
              <a:t>The UCAS </a:t>
            </a:r>
            <a:r>
              <a:rPr lang="en-GB" altLang="en-US" sz="4050" b="1" u="sng" dirty="0" smtClean="0">
                <a:latin typeface="+mn-lt"/>
              </a:rPr>
              <a:t>Journey </a:t>
            </a:r>
            <a:r>
              <a:rPr lang="en-GB" altLang="en-US" sz="4050" b="1" u="sng" dirty="0">
                <a:latin typeface="+mn-lt"/>
              </a:rPr>
              <a:t>– Apply </a:t>
            </a:r>
            <a:r>
              <a:rPr lang="en-GB" altLang="en-US" sz="4050" b="1" u="sng" dirty="0" smtClean="0">
                <a:latin typeface="+mn-lt"/>
              </a:rPr>
              <a:t>2021</a:t>
            </a:r>
            <a:r>
              <a:rPr lang="en-GB" altLang="en-US" sz="4050" b="1" u="sng" dirty="0">
                <a:latin typeface="+mn-lt"/>
              </a:rPr>
              <a:t/>
            </a:r>
            <a:br>
              <a:rPr lang="en-GB" altLang="en-US" sz="4050" b="1" u="sng" dirty="0">
                <a:latin typeface="+mn-lt"/>
              </a:rPr>
            </a:br>
            <a:endParaRPr lang="en-US" sz="4050" b="1" u="sng" dirty="0">
              <a:latin typeface="+mn-lt"/>
            </a:endParaRPr>
          </a:p>
        </p:txBody>
      </p:sp>
      <p:sp>
        <p:nvSpPr>
          <p:cNvPr id="6" name="Rectangle 5"/>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8950" y="349698"/>
            <a:ext cx="1188744" cy="1584992"/>
          </a:xfrm>
          <a:prstGeom prst="rect">
            <a:avLst/>
          </a:prstGeom>
          <a:effectLst>
            <a:outerShdw blurRad="63500" sx="102000" sy="102000" algn="ctr" rotWithShape="0">
              <a:prstClr val="black">
                <a:alpha val="40000"/>
              </a:prstClr>
            </a:outerShdw>
          </a:effectLst>
        </p:spPr>
      </p:pic>
      <p:sp>
        <p:nvSpPr>
          <p:cNvPr id="3" name="Rectangle 2"/>
          <p:cNvSpPr/>
          <p:nvPr/>
        </p:nvSpPr>
        <p:spPr>
          <a:xfrm>
            <a:off x="345057" y="768707"/>
            <a:ext cx="10058400" cy="2147976"/>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r>
              <a:rPr lang="en-US" b="1" i="1" u="sng" dirty="0" smtClean="0"/>
              <a:t>Summer Term 2020</a:t>
            </a:r>
          </a:p>
          <a:p>
            <a:endParaRPr lang="en-US" b="1" i="1" u="sng" dirty="0" smtClean="0"/>
          </a:p>
          <a:p>
            <a:pPr marL="285750" lvl="0" indent="-285750">
              <a:buFont typeface="Wingdings" panose="05000000000000000000" pitchFamily="2" charset="2"/>
              <a:buChar char="ü"/>
            </a:pPr>
            <a:r>
              <a:rPr lang="en-GB" b="1" dirty="0" smtClean="0"/>
              <a:t>Personal Statement (completed on the Word Online document only)</a:t>
            </a:r>
            <a:endParaRPr lang="en-US" b="1" i="1" u="sng" dirty="0" smtClean="0"/>
          </a:p>
          <a:p>
            <a:pPr marL="285750" lvl="0" indent="-285750">
              <a:buFont typeface="Wingdings" panose="05000000000000000000" pitchFamily="2" charset="2"/>
              <a:buChar char="ü"/>
            </a:pPr>
            <a:r>
              <a:rPr lang="en-US" b="1" dirty="0" smtClean="0"/>
              <a:t>5</a:t>
            </a:r>
            <a:r>
              <a:rPr lang="en-US" b="1" baseline="30000" dirty="0" smtClean="0"/>
              <a:t>th</a:t>
            </a:r>
            <a:r>
              <a:rPr lang="en-US" b="1" dirty="0" smtClean="0"/>
              <a:t> of May – UCAS search tool Entry 2021 goes live.</a:t>
            </a:r>
            <a:endParaRPr lang="en-GB" b="1" dirty="0" smtClean="0"/>
          </a:p>
          <a:p>
            <a:pPr marL="285750" indent="-285750">
              <a:buFont typeface="Wingdings" panose="05000000000000000000" pitchFamily="2" charset="2"/>
              <a:buChar char="ü"/>
            </a:pPr>
            <a:r>
              <a:rPr lang="en-US" b="1" dirty="0" smtClean="0"/>
              <a:t>19</a:t>
            </a:r>
            <a:r>
              <a:rPr lang="en-US" b="1" baseline="30000" dirty="0" smtClean="0"/>
              <a:t>th</a:t>
            </a:r>
            <a:r>
              <a:rPr lang="en-US" b="1" dirty="0" smtClean="0"/>
              <a:t> of May – UCAS entry UCAS Undergraduate Apply goes live - create and account and update Personal details, C</a:t>
            </a:r>
            <a:r>
              <a:rPr lang="en-GB" b="1" dirty="0" err="1" smtClean="0"/>
              <a:t>hoices</a:t>
            </a:r>
            <a:r>
              <a:rPr lang="en-GB" b="1" dirty="0" smtClean="0"/>
              <a:t> and Education &amp; Employment.</a:t>
            </a:r>
          </a:p>
          <a:p>
            <a:pPr marL="285750" indent="-285750">
              <a:buFont typeface="Wingdings" panose="05000000000000000000" pitchFamily="2" charset="2"/>
              <a:buChar char="ü"/>
            </a:pPr>
            <a:r>
              <a:rPr lang="en-US" b="1" dirty="0" smtClean="0"/>
              <a:t>Your teachers, tutors and Heads of Year will be writing your references.</a:t>
            </a:r>
            <a:endParaRPr lang="en-GB" b="1" i="1" u="sng" dirty="0"/>
          </a:p>
        </p:txBody>
      </p:sp>
      <p:sp>
        <p:nvSpPr>
          <p:cNvPr id="8" name="Rectangle 7"/>
          <p:cNvSpPr/>
          <p:nvPr/>
        </p:nvSpPr>
        <p:spPr>
          <a:xfrm>
            <a:off x="345056" y="3060458"/>
            <a:ext cx="10058401" cy="1571927"/>
          </a:xfrm>
          <a:prstGeom prst="rect">
            <a:avLst/>
          </a:prstGeom>
        </p:spPr>
        <p:style>
          <a:lnRef idx="0">
            <a:schemeClr val="accent1"/>
          </a:lnRef>
          <a:fillRef idx="3">
            <a:schemeClr val="accent1"/>
          </a:fillRef>
          <a:effectRef idx="3">
            <a:schemeClr val="accent1"/>
          </a:effectRef>
          <a:fontRef idx="minor">
            <a:schemeClr val="lt1"/>
          </a:fontRef>
        </p:style>
        <p:txBody>
          <a:bodyPr rtlCol="0" anchor="t"/>
          <a:lstStyle/>
          <a:p>
            <a:r>
              <a:rPr lang="en-US" b="1" i="1" u="sng" dirty="0" smtClean="0"/>
              <a:t>Autumn Term 2020</a:t>
            </a:r>
          </a:p>
          <a:p>
            <a:endParaRPr lang="en-US" b="1" i="1" u="sng" dirty="0" smtClean="0"/>
          </a:p>
          <a:p>
            <a:pPr marL="285750" lvl="0" indent="-285750">
              <a:buFont typeface="Wingdings" panose="05000000000000000000" pitchFamily="2" charset="2"/>
              <a:buChar char="ü"/>
            </a:pPr>
            <a:r>
              <a:rPr lang="en-US" b="1" dirty="0" smtClean="0"/>
              <a:t>8</a:t>
            </a:r>
            <a:r>
              <a:rPr lang="en-US" b="1" baseline="30000" dirty="0" smtClean="0"/>
              <a:t>th</a:t>
            </a:r>
            <a:r>
              <a:rPr lang="en-US" b="1" dirty="0" smtClean="0"/>
              <a:t> of September – UCAS applications may be submitted for Entry 2021.</a:t>
            </a:r>
          </a:p>
          <a:p>
            <a:pPr marL="285750" indent="-285750">
              <a:buFont typeface="Wingdings" panose="05000000000000000000" pitchFamily="2" charset="2"/>
              <a:buChar char="ü"/>
            </a:pPr>
            <a:r>
              <a:rPr lang="en-GB" b="1" dirty="0" smtClean="0"/>
              <a:t>Your </a:t>
            </a:r>
            <a:r>
              <a:rPr lang="en-GB" b="1" dirty="0" err="1" smtClean="0"/>
              <a:t>HoY</a:t>
            </a:r>
            <a:r>
              <a:rPr lang="en-GB" b="1" dirty="0" smtClean="0"/>
              <a:t>(s) will update your predicted grades based on your most recent PPE results.</a:t>
            </a:r>
          </a:p>
          <a:p>
            <a:pPr marL="285750" indent="-285750">
              <a:buFont typeface="Wingdings" panose="05000000000000000000" pitchFamily="2" charset="2"/>
              <a:buChar char="ü"/>
            </a:pPr>
            <a:r>
              <a:rPr lang="en-US" b="1" dirty="0" smtClean="0"/>
              <a:t>October – Medicine, Vet and Dental applications to be sent.</a:t>
            </a:r>
            <a:endParaRPr lang="en-GB" b="1" i="1" u="sng" dirty="0"/>
          </a:p>
        </p:txBody>
      </p:sp>
      <p:sp>
        <p:nvSpPr>
          <p:cNvPr id="9" name="Rectangle 8"/>
          <p:cNvSpPr/>
          <p:nvPr/>
        </p:nvSpPr>
        <p:spPr>
          <a:xfrm>
            <a:off x="345055" y="4776160"/>
            <a:ext cx="10058402" cy="1571927"/>
          </a:xfrm>
          <a:prstGeom prst="rect">
            <a:avLst/>
          </a:prstGeom>
        </p:spPr>
        <p:style>
          <a:lnRef idx="0">
            <a:schemeClr val="accent4"/>
          </a:lnRef>
          <a:fillRef idx="3">
            <a:schemeClr val="accent4"/>
          </a:fillRef>
          <a:effectRef idx="3">
            <a:schemeClr val="accent4"/>
          </a:effectRef>
          <a:fontRef idx="minor">
            <a:schemeClr val="lt1"/>
          </a:fontRef>
        </p:style>
        <p:txBody>
          <a:bodyPr rtlCol="0" anchor="t"/>
          <a:lstStyle/>
          <a:p>
            <a:r>
              <a:rPr lang="en-US" b="1" i="1" u="sng" dirty="0" smtClean="0"/>
              <a:t>Spring Term 2021</a:t>
            </a:r>
          </a:p>
          <a:p>
            <a:endParaRPr lang="en-US" b="1" i="1" u="sng" dirty="0" smtClean="0"/>
          </a:p>
          <a:p>
            <a:pPr marL="285750" lvl="0" indent="-285750">
              <a:buFont typeface="Wingdings" panose="05000000000000000000" pitchFamily="2" charset="2"/>
              <a:buChar char="ü"/>
            </a:pPr>
            <a:r>
              <a:rPr lang="en-US" b="1" dirty="0" smtClean="0"/>
              <a:t>January – all UCAS applications submitted – a balance between too early and too late.</a:t>
            </a:r>
          </a:p>
          <a:p>
            <a:pPr marL="285750" indent="-285750">
              <a:buFont typeface="Wingdings" panose="05000000000000000000" pitchFamily="2" charset="2"/>
              <a:buChar char="ü"/>
            </a:pPr>
            <a:r>
              <a:rPr lang="en-GB" b="1" dirty="0" smtClean="0"/>
              <a:t>Universities will make decisions on your application (conditional, unconditional or unsuccessful).</a:t>
            </a:r>
          </a:p>
          <a:p>
            <a:pPr marL="285750" indent="-285750">
              <a:buFont typeface="Wingdings" panose="05000000000000000000" pitchFamily="2" charset="2"/>
              <a:buChar char="ü"/>
            </a:pPr>
            <a:r>
              <a:rPr lang="en-US" b="1" dirty="0" smtClean="0"/>
              <a:t>May – deadline to make firm and insurance choices – be aspirational!</a:t>
            </a:r>
            <a:endParaRPr lang="en-GB" b="1" i="1" u="sng" dirty="0"/>
          </a:p>
        </p:txBody>
      </p:sp>
    </p:spTree>
    <p:extLst>
      <p:ext uri="{BB962C8B-B14F-4D97-AF65-F5344CB8AC3E}">
        <p14:creationId xmlns:p14="http://schemas.microsoft.com/office/powerpoint/2010/main" val="114039953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617763" y="2715196"/>
            <a:ext cx="3674660" cy="300082"/>
          </a:xfrm>
          <a:prstGeom prst="rect">
            <a:avLst/>
          </a:prstGeom>
          <a:noFill/>
        </p:spPr>
        <p:txBody>
          <a:bodyPr wrap="square" rtlCol="0">
            <a:spAutoFit/>
          </a:bodyPr>
          <a:lstStyle/>
          <a:p>
            <a:endParaRPr lang="en-GB" sz="1350" dirty="0"/>
          </a:p>
        </p:txBody>
      </p:sp>
      <p:sp>
        <p:nvSpPr>
          <p:cNvPr id="8" name="Title 7"/>
          <p:cNvSpPr>
            <a:spLocks noGrp="1"/>
          </p:cNvSpPr>
          <p:nvPr>
            <p:ph type="title"/>
          </p:nvPr>
        </p:nvSpPr>
        <p:spPr>
          <a:xfrm>
            <a:off x="848669" y="940518"/>
            <a:ext cx="8251788" cy="994172"/>
          </a:xfrm>
        </p:spPr>
        <p:txBody>
          <a:bodyPr>
            <a:normAutofit fontScale="90000"/>
          </a:bodyPr>
          <a:lstStyle/>
          <a:p>
            <a:r>
              <a:rPr lang="en-GB" dirty="0" smtClean="0"/>
              <a:t>Please come and see me any of the sixth form team if you need any other help.</a:t>
            </a:r>
            <a:endParaRPr lang="en-GB" dirty="0"/>
          </a:p>
        </p:txBody>
      </p:sp>
      <p:pic>
        <p:nvPicPr>
          <p:cNvPr id="2050" name="Picture 2" descr="Image result for university hats throw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1144" y="2715196"/>
            <a:ext cx="5995920" cy="335771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8950" y="349698"/>
            <a:ext cx="1188744" cy="158499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42059013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3911" y="371362"/>
            <a:ext cx="9846259" cy="5924444"/>
          </a:xfrm>
          <a:prstGeom prst="rect">
            <a:avLst/>
          </a:prstGeom>
        </p:spPr>
      </p:pic>
      <p:sp>
        <p:nvSpPr>
          <p:cNvPr id="2" name="Rectangle 1"/>
          <p:cNvSpPr/>
          <p:nvPr/>
        </p:nvSpPr>
        <p:spPr>
          <a:xfrm>
            <a:off x="332022" y="1495884"/>
            <a:ext cx="2857491" cy="6480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 name="TextBox 2"/>
          <p:cNvSpPr txBox="1"/>
          <p:nvPr/>
        </p:nvSpPr>
        <p:spPr>
          <a:xfrm>
            <a:off x="3212343" y="1495887"/>
            <a:ext cx="6023900" cy="646331"/>
          </a:xfrm>
          <a:prstGeom prst="rect">
            <a:avLst/>
          </a:prstGeom>
          <a:noFill/>
        </p:spPr>
        <p:txBody>
          <a:bodyPr wrap="square" rtlCol="0">
            <a:spAutoFit/>
          </a:bodyPr>
          <a:lstStyle/>
          <a:p>
            <a:r>
              <a:rPr lang="en-GB" b="1" i="1" dirty="0"/>
              <a:t>This is key, your next few months should be spent bolstering this evidence.</a:t>
            </a:r>
          </a:p>
        </p:txBody>
      </p:sp>
      <p:sp>
        <p:nvSpPr>
          <p:cNvPr id="5" name="Rectangle 4"/>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8950" y="349698"/>
            <a:ext cx="1188744" cy="158499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268473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19536" y="260648"/>
            <a:ext cx="8280920" cy="6408712"/>
          </a:xfrm>
          <a:prstGeom prst="rect">
            <a:avLst/>
          </a:prstGeom>
        </p:spPr>
      </p:pic>
      <p:sp>
        <p:nvSpPr>
          <p:cNvPr id="3" name="Rectangle 2"/>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8950" y="349698"/>
            <a:ext cx="1188744" cy="158499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6236234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132" y="209849"/>
            <a:ext cx="10515600" cy="1325563"/>
          </a:xfrm>
        </p:spPr>
        <p:txBody>
          <a:bodyPr/>
          <a:lstStyle/>
          <a:p>
            <a:r>
              <a:rPr lang="en-GB" b="1" i="1" dirty="0" smtClean="0"/>
              <a:t>Word Online Docs</a:t>
            </a:r>
            <a:endParaRPr lang="en-GB" b="1" i="1" dirty="0"/>
          </a:p>
        </p:txBody>
      </p:sp>
      <p:sp>
        <p:nvSpPr>
          <p:cNvPr id="3" name="Content Placeholder 2"/>
          <p:cNvSpPr>
            <a:spLocks noGrp="1"/>
          </p:cNvSpPr>
          <p:nvPr>
            <p:ph idx="1"/>
          </p:nvPr>
        </p:nvSpPr>
        <p:spPr>
          <a:xfrm>
            <a:off x="424132" y="1260903"/>
            <a:ext cx="9841302" cy="4525963"/>
          </a:xfrm>
        </p:spPr>
        <p:txBody>
          <a:bodyPr>
            <a:normAutofit/>
          </a:bodyPr>
          <a:lstStyle/>
          <a:p>
            <a:pPr marL="0" indent="0">
              <a:buNone/>
            </a:pPr>
            <a:r>
              <a:rPr lang="en-GB" sz="2000" dirty="0" smtClean="0"/>
              <a:t>Your tutor has set up a Microsoft Word Online Document for you on which to complete your Personal Statement. You must use this and only this. Please share it with your subject teachers, </a:t>
            </a:r>
            <a:r>
              <a:rPr lang="en-GB" sz="2000" dirty="0" err="1" smtClean="0"/>
              <a:t>HoY</a:t>
            </a:r>
            <a:r>
              <a:rPr lang="en-GB" sz="2000" dirty="0" smtClean="0"/>
              <a:t> and Head of Sixth Form.</a:t>
            </a:r>
            <a:endParaRPr lang="en-GB" sz="2000" dirty="0"/>
          </a:p>
          <a:p>
            <a:pPr marL="0" indent="0">
              <a:buNone/>
            </a:pPr>
            <a:endParaRPr lang="en-GB" sz="2000" dirty="0"/>
          </a:p>
          <a:p>
            <a:pPr>
              <a:buFont typeface="Wingdings" panose="05000000000000000000" pitchFamily="2" charset="2"/>
              <a:buChar char="ü"/>
            </a:pPr>
            <a:r>
              <a:rPr lang="en-GB" sz="2000" dirty="0"/>
              <a:t>This will make it far easier to give feedback and monitor changes.</a:t>
            </a:r>
          </a:p>
          <a:p>
            <a:pPr>
              <a:buFont typeface="Wingdings" panose="05000000000000000000" pitchFamily="2" charset="2"/>
              <a:buChar char="ü"/>
            </a:pPr>
            <a:r>
              <a:rPr lang="en-GB" sz="2000" dirty="0"/>
              <a:t>Everyone accessing the document can edit it at the same time without saving other versions (you will never lose it!). </a:t>
            </a:r>
          </a:p>
          <a:p>
            <a:pPr>
              <a:buFont typeface="Wingdings" panose="05000000000000000000" pitchFamily="2" charset="2"/>
              <a:buChar char="ü"/>
            </a:pPr>
            <a:r>
              <a:rPr lang="en-GB" sz="2000" dirty="0"/>
              <a:t>It stops lots of emails being set around:</a:t>
            </a:r>
          </a:p>
          <a:p>
            <a:pPr marL="0" indent="0">
              <a:buNone/>
            </a:pPr>
            <a:endParaRPr lang="en-GB" dirty="0"/>
          </a:p>
          <a:p>
            <a:pPr marL="0" indent="0">
              <a:buNone/>
            </a:pPr>
            <a:r>
              <a:rPr lang="en-GB" dirty="0" smtClean="0"/>
              <a:t> </a:t>
            </a:r>
            <a:endParaRPr lang="en-GB" dirty="0"/>
          </a:p>
        </p:txBody>
      </p:sp>
      <p:pic>
        <p:nvPicPr>
          <p:cNvPr id="4" name="Picture 3"/>
          <p:cNvPicPr>
            <a:picLocks noChangeAspect="1"/>
          </p:cNvPicPr>
          <p:nvPr/>
        </p:nvPicPr>
        <p:blipFill>
          <a:blip r:embed="rId2"/>
          <a:stretch>
            <a:fillRect/>
          </a:stretch>
        </p:blipFill>
        <p:spPr>
          <a:xfrm>
            <a:off x="5274431" y="4138048"/>
            <a:ext cx="6276340" cy="2146412"/>
          </a:xfrm>
          <a:prstGeom prst="rect">
            <a:avLst/>
          </a:prstGeom>
        </p:spPr>
      </p:pic>
      <p:sp>
        <p:nvSpPr>
          <p:cNvPr id="5" name="Rectangle 4"/>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8950" y="349698"/>
            <a:ext cx="1188744" cy="158499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4369435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8950" y="349698"/>
            <a:ext cx="1188744" cy="1584992"/>
          </a:xfrm>
          <a:prstGeom prst="rect">
            <a:avLst/>
          </a:prstGeom>
          <a:effectLst>
            <a:outerShdw blurRad="63500" sx="102000" sy="102000" algn="ctr" rotWithShape="0">
              <a:prstClr val="black">
                <a:alpha val="40000"/>
              </a:prstClr>
            </a:outerShdw>
          </a:effectLst>
        </p:spPr>
      </p:pic>
      <p:pic>
        <p:nvPicPr>
          <p:cNvPr id="6" name="Picture 5"/>
          <p:cNvPicPr>
            <a:picLocks noChangeAspect="1"/>
          </p:cNvPicPr>
          <p:nvPr/>
        </p:nvPicPr>
        <p:blipFill>
          <a:blip r:embed="rId3"/>
          <a:stretch>
            <a:fillRect/>
          </a:stretch>
        </p:blipFill>
        <p:spPr>
          <a:xfrm>
            <a:off x="2254010" y="349698"/>
            <a:ext cx="7006480" cy="6258136"/>
          </a:xfrm>
          <a:prstGeom prst="rect">
            <a:avLst/>
          </a:prstGeom>
        </p:spPr>
      </p:pic>
    </p:spTree>
    <p:extLst>
      <p:ext uri="{BB962C8B-B14F-4D97-AF65-F5344CB8AC3E}">
        <p14:creationId xmlns:p14="http://schemas.microsoft.com/office/powerpoint/2010/main" val="22378144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8950" y="349698"/>
            <a:ext cx="1188744" cy="1584992"/>
          </a:xfrm>
          <a:prstGeom prst="rect">
            <a:avLst/>
          </a:prstGeom>
          <a:effectLst>
            <a:outerShdw blurRad="63500" sx="102000" sy="102000" algn="ctr" rotWithShape="0">
              <a:prstClr val="black">
                <a:alpha val="40000"/>
              </a:prstClr>
            </a:outerShdw>
          </a:effectLst>
        </p:spPr>
      </p:pic>
      <p:pic>
        <p:nvPicPr>
          <p:cNvPr id="2" name="Picture 1"/>
          <p:cNvPicPr>
            <a:picLocks noChangeAspect="1"/>
          </p:cNvPicPr>
          <p:nvPr/>
        </p:nvPicPr>
        <p:blipFill>
          <a:blip r:embed="rId3"/>
          <a:stretch>
            <a:fillRect/>
          </a:stretch>
        </p:blipFill>
        <p:spPr>
          <a:xfrm>
            <a:off x="3206021" y="349698"/>
            <a:ext cx="5730945" cy="6818688"/>
          </a:xfrm>
          <a:prstGeom prst="rect">
            <a:avLst/>
          </a:prstGeom>
        </p:spPr>
      </p:pic>
    </p:spTree>
    <p:extLst>
      <p:ext uri="{BB962C8B-B14F-4D97-AF65-F5344CB8AC3E}">
        <p14:creationId xmlns:p14="http://schemas.microsoft.com/office/powerpoint/2010/main" val="18105744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TotalTime>
  <Words>1554</Words>
  <Application>Microsoft Office PowerPoint</Application>
  <PresentationFormat>Widescreen</PresentationFormat>
  <Paragraphs>189</Paragraphs>
  <Slides>43</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Comic Sans MS</vt:lpstr>
      <vt:lpstr>Effra Heavy</vt:lpstr>
      <vt:lpstr>Helvetica</vt:lpstr>
      <vt:lpstr>Lato</vt:lpstr>
      <vt:lpstr>Times New Roman</vt:lpstr>
      <vt:lpstr>Trebuchet MS</vt:lpstr>
      <vt:lpstr>Wingdings</vt:lpstr>
      <vt:lpstr>Office Theme</vt:lpstr>
      <vt:lpstr>PowerPoint Presentation</vt:lpstr>
      <vt:lpstr>PowerPoint Presentation</vt:lpstr>
      <vt:lpstr>The Personal statement</vt:lpstr>
      <vt:lpstr>PowerPoint Presentation</vt:lpstr>
      <vt:lpstr>PowerPoint Presentation</vt:lpstr>
      <vt:lpstr>PowerPoint Presentation</vt:lpstr>
      <vt:lpstr>Word Online Docs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UCAS Process – Apply 2021 </vt:lpstr>
      <vt:lpstr>Please come and see me any of the sixth form team if you need any other help.</vt:lpstr>
      <vt:lpstr>UCAS Workshop 3</vt:lpstr>
      <vt:lpstr>PowerPoint Presentation</vt:lpstr>
      <vt:lpstr>UCAS Entry 2021 Goes Live</vt:lpstr>
      <vt:lpstr>In this session, we will look at:</vt:lpstr>
      <vt:lpstr>The Russell Group Universities:</vt:lpstr>
      <vt:lpstr>PowerPoint Presentation</vt:lpstr>
      <vt:lpstr>The Russell Group Universities:</vt:lpstr>
      <vt:lpstr>GETTING THE EDGE ACADEMICALLY</vt:lpstr>
      <vt:lpstr>GETTING THE EDGE PERSONALLY…</vt:lpstr>
      <vt:lpstr>LEADERSHIP: LOVE OF LEARNING</vt:lpstr>
      <vt:lpstr>ORGANISATION: READING AND RESEARCH: CRITICAL THINKER</vt:lpstr>
      <vt:lpstr>RESILIENCE: OPEN MINDED</vt:lpstr>
      <vt:lpstr>COMMUNICATION:  INTERESTING TO TEACH</vt:lpstr>
      <vt:lpstr>PowerPoint Presentation</vt:lpstr>
      <vt:lpstr>PowerPoint Presentation</vt:lpstr>
      <vt:lpstr>PowerPoint Presentation</vt:lpstr>
      <vt:lpstr>The Super Curriculum</vt:lpstr>
      <vt:lpstr>MooCs</vt:lpstr>
      <vt:lpstr>EPQ</vt:lpstr>
      <vt:lpstr>Interviews</vt:lpstr>
      <vt:lpstr>The UCAS Journey – Apply 2021 </vt:lpstr>
      <vt:lpstr>Please come and see me any of the sixth form team if you need any other help.</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 Clark</dc:creator>
  <cp:lastModifiedBy>G Clark</cp:lastModifiedBy>
  <cp:revision>16</cp:revision>
  <dcterms:created xsi:type="dcterms:W3CDTF">2020-04-27T10:42:57Z</dcterms:created>
  <dcterms:modified xsi:type="dcterms:W3CDTF">2020-11-10T09:52:11Z</dcterms:modified>
</cp:coreProperties>
</file>