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12" r:id="rId2"/>
    <p:sldId id="266" r:id="rId3"/>
    <p:sldId id="315" r:id="rId4"/>
    <p:sldId id="313" r:id="rId5"/>
    <p:sldId id="326" r:id="rId6"/>
    <p:sldId id="327" r:id="rId7"/>
    <p:sldId id="328" r:id="rId8"/>
    <p:sldId id="329" r:id="rId9"/>
    <p:sldId id="265" r:id="rId10"/>
    <p:sldId id="317" r:id="rId11"/>
    <p:sldId id="316" r:id="rId12"/>
    <p:sldId id="267" r:id="rId13"/>
    <p:sldId id="268" r:id="rId14"/>
    <p:sldId id="318" r:id="rId15"/>
    <p:sldId id="319" r:id="rId16"/>
    <p:sldId id="320" r:id="rId17"/>
    <p:sldId id="321" r:id="rId18"/>
    <p:sldId id="331" r:id="rId19"/>
    <p:sldId id="332" r:id="rId20"/>
    <p:sldId id="333" r:id="rId21"/>
    <p:sldId id="334" r:id="rId22"/>
    <p:sldId id="269" r:id="rId23"/>
    <p:sldId id="272" r:id="rId24"/>
    <p:sldId id="273" r:id="rId25"/>
    <p:sldId id="271" r:id="rId26"/>
    <p:sldId id="270" r:id="rId27"/>
    <p:sldId id="324" r:id="rId28"/>
    <p:sldId id="323" r:id="rId29"/>
    <p:sldId id="274" r:id="rId30"/>
    <p:sldId id="275" r:id="rId31"/>
    <p:sldId id="322" r:id="rId32"/>
    <p:sldId id="314" r:id="rId33"/>
    <p:sldId id="277" r:id="rId34"/>
    <p:sldId id="330" r:id="rId35"/>
    <p:sldId id="335" r:id="rId36"/>
    <p:sldId id="31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212" autoAdjust="0"/>
  </p:normalViewPr>
  <p:slideViewPr>
    <p:cSldViewPr snapToGrid="0">
      <p:cViewPr varScale="1">
        <p:scale>
          <a:sx n="47" d="100"/>
          <a:sy n="47" d="100"/>
        </p:scale>
        <p:origin x="20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3B150-63A1-4EAB-9A4C-AB9988A15F0A}" type="datetimeFigureOut">
              <a:rPr lang="en-GB" smtClean="0"/>
              <a:t>04/11/2020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8D16B-0D52-494B-A5B3-8EDB8F68E694}" type="slidenum">
              <a:rPr lang="en-GB" smtClean="0"/>
              <a:t>‹#›</a:t>
            </a:fld>
            <a:endParaRPr lang="en-GB"/>
          </a:p>
        </p:txBody>
      </p:sp>
    </p:spTree>
    <p:extLst>
      <p:ext uri="{BB962C8B-B14F-4D97-AF65-F5344CB8AC3E}">
        <p14:creationId xmlns:p14="http://schemas.microsoft.com/office/powerpoint/2010/main" val="241979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gov.uk/check-uk-visa" TargetMode="External"/><Relationship Id="rId13" Type="http://schemas.openxmlformats.org/officeDocument/2006/relationships/hyperlink" Target="https://www.ucas.com/ucas/events/find/scheme/virtual-and-digital/type/open-day" TargetMode="External"/><Relationship Id="rId3" Type="http://schemas.openxmlformats.org/officeDocument/2006/relationships/hyperlink" Target="https://www.ucas.com/ucas/subject-guide-list" TargetMode="External"/><Relationship Id="rId7" Type="http://schemas.openxmlformats.org/officeDocument/2006/relationships/hyperlink" Target="https://www.ukcisa.org.uk/Information--Advice/Working/Can-you-work#layer-3702" TargetMode="External"/><Relationship Id="rId12" Type="http://schemas.openxmlformats.org/officeDocument/2006/relationships/hyperlink" Target="https://www.ucas.com/ucas/events/find/type/open-day" TargetMode="External"/><Relationship Id="rId17" Type="http://schemas.openxmlformats.org/officeDocument/2006/relationships/hyperlink" Target="https://www.ucas.com/connect/blogs/what-contextual-admissions" TargetMode="External"/><Relationship Id="rId2" Type="http://schemas.openxmlformats.org/officeDocument/2006/relationships/slide" Target="../slides/slide20.xml"/><Relationship Id="rId16" Type="http://schemas.openxmlformats.org/officeDocument/2006/relationships/hyperlink" Target="https://www.ucas.com/undergraduate/what-and-where-study/ucas-undergraduate-entry-requirements" TargetMode="External"/><Relationship Id="rId1" Type="http://schemas.openxmlformats.org/officeDocument/2006/relationships/notesMaster" Target="../notesMasters/notesMaster1.xml"/><Relationship Id="rId6" Type="http://schemas.openxmlformats.org/officeDocument/2006/relationships/hyperlink" Target="http://www.study.cam.ac.uk/undergraduate/" TargetMode="External"/><Relationship Id="rId11" Type="http://schemas.openxmlformats.org/officeDocument/2006/relationships/hyperlink" Target="https://www.ucas.com/undergraduate/what-and-where-study/studying-uk-college" TargetMode="External"/><Relationship Id="rId5" Type="http://schemas.openxmlformats.org/officeDocument/2006/relationships/hyperlink" Target="http://www.ox.ac.uk/admissions/undergraduate_courses/" TargetMode="External"/><Relationship Id="rId15" Type="http://schemas.openxmlformats.org/officeDocument/2006/relationships/hyperlink" Target="https://www.ucas.com/undergraduate/applying-university/ucas-undergraduate-when-apply" TargetMode="External"/><Relationship Id="rId10" Type="http://schemas.openxmlformats.org/officeDocument/2006/relationships/hyperlink" Target="https://www.ucas.com/apprenticeships-in-the-uk" TargetMode="External"/><Relationship Id="rId4" Type="http://schemas.openxmlformats.org/officeDocument/2006/relationships/hyperlink" Target="https://digital.ucas.com/search" TargetMode="External"/><Relationship Id="rId9" Type="http://schemas.openxmlformats.org/officeDocument/2006/relationships/hyperlink" Target="https://www.ucas.com/conservatoires/studying-conservatoire/ucas-conservatoires-getting-started" TargetMode="External"/><Relationship Id="rId14" Type="http://schemas.openxmlformats.org/officeDocument/2006/relationships/hyperlink" Target="https://www.ucas.com/undergraduate/what-and-where-study/open-days-and-events/virtual-tours"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gov.uk/check-uk-visa" TargetMode="External"/><Relationship Id="rId13" Type="http://schemas.openxmlformats.org/officeDocument/2006/relationships/hyperlink" Target="https://www.ucas.com/ucas/events/find/scheme/virtual-and-digital/type/open-day" TargetMode="External"/><Relationship Id="rId3" Type="http://schemas.openxmlformats.org/officeDocument/2006/relationships/hyperlink" Target="https://www.ucas.com/ucas/subject-guide-list" TargetMode="External"/><Relationship Id="rId7" Type="http://schemas.openxmlformats.org/officeDocument/2006/relationships/hyperlink" Target="https://www.ukcisa.org.uk/Information--Advice/Working/Can-you-work#layer-3702" TargetMode="External"/><Relationship Id="rId12" Type="http://schemas.openxmlformats.org/officeDocument/2006/relationships/hyperlink" Target="https://www.ucas.com/ucas/events/find/type/open-day" TargetMode="External"/><Relationship Id="rId17" Type="http://schemas.openxmlformats.org/officeDocument/2006/relationships/hyperlink" Target="https://www.ucas.com/connect/blogs/what-contextual-admissions" TargetMode="External"/><Relationship Id="rId2" Type="http://schemas.openxmlformats.org/officeDocument/2006/relationships/slide" Target="../slides/slide21.xml"/><Relationship Id="rId16" Type="http://schemas.openxmlformats.org/officeDocument/2006/relationships/hyperlink" Target="https://www.ucas.com/undergraduate/what-and-where-study/ucas-undergraduate-entry-requirements" TargetMode="External"/><Relationship Id="rId1" Type="http://schemas.openxmlformats.org/officeDocument/2006/relationships/notesMaster" Target="../notesMasters/notesMaster1.xml"/><Relationship Id="rId6" Type="http://schemas.openxmlformats.org/officeDocument/2006/relationships/hyperlink" Target="http://www.study.cam.ac.uk/undergraduate/" TargetMode="External"/><Relationship Id="rId11" Type="http://schemas.openxmlformats.org/officeDocument/2006/relationships/hyperlink" Target="https://www.ucas.com/undergraduate/what-and-where-study/studying-uk-college" TargetMode="External"/><Relationship Id="rId5" Type="http://schemas.openxmlformats.org/officeDocument/2006/relationships/hyperlink" Target="http://www.ox.ac.uk/admissions/undergraduate_courses/" TargetMode="External"/><Relationship Id="rId15" Type="http://schemas.openxmlformats.org/officeDocument/2006/relationships/hyperlink" Target="https://www.ucas.com/undergraduate/applying-university/ucas-undergraduate-when-apply" TargetMode="External"/><Relationship Id="rId10" Type="http://schemas.openxmlformats.org/officeDocument/2006/relationships/hyperlink" Target="https://www.ucas.com/apprenticeships-in-the-uk" TargetMode="External"/><Relationship Id="rId4" Type="http://schemas.openxmlformats.org/officeDocument/2006/relationships/hyperlink" Target="https://digital.ucas.com/search" TargetMode="External"/><Relationship Id="rId9" Type="http://schemas.openxmlformats.org/officeDocument/2006/relationships/hyperlink" Target="https://www.ucas.com/conservatoires/studying-conservatoire/ucas-conservatoires-getting-started" TargetMode="External"/><Relationship Id="rId14" Type="http://schemas.openxmlformats.org/officeDocument/2006/relationships/hyperlink" Target="https://www.ucas.com/undergraduate/what-and-where-study/open-days-and-events/virtual-tour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gov.uk/check-uk-visa" TargetMode="External"/><Relationship Id="rId13" Type="http://schemas.openxmlformats.org/officeDocument/2006/relationships/hyperlink" Target="https://www.ucas.com/ucas/events/find/scheme/virtual-and-digital/type/open-day" TargetMode="External"/><Relationship Id="rId3" Type="http://schemas.openxmlformats.org/officeDocument/2006/relationships/hyperlink" Target="https://www.ucas.com/ucas/subject-guide-list" TargetMode="External"/><Relationship Id="rId7" Type="http://schemas.openxmlformats.org/officeDocument/2006/relationships/hyperlink" Target="https://www.ukcisa.org.uk/Information--Advice/Working/Can-you-work#layer-3702" TargetMode="External"/><Relationship Id="rId12" Type="http://schemas.openxmlformats.org/officeDocument/2006/relationships/hyperlink" Target="https://www.ucas.com/ucas/events/find/type/open-day" TargetMode="External"/><Relationship Id="rId17" Type="http://schemas.openxmlformats.org/officeDocument/2006/relationships/hyperlink" Target="https://www.ucas.com/connect/blogs/what-contextual-admissions" TargetMode="External"/><Relationship Id="rId2" Type="http://schemas.openxmlformats.org/officeDocument/2006/relationships/slide" Target="../slides/slide13.xml"/><Relationship Id="rId16" Type="http://schemas.openxmlformats.org/officeDocument/2006/relationships/hyperlink" Target="https://www.ucas.com/undergraduate/what-and-where-study/ucas-undergraduate-entry-requirements" TargetMode="External"/><Relationship Id="rId1" Type="http://schemas.openxmlformats.org/officeDocument/2006/relationships/notesMaster" Target="../notesMasters/notesMaster1.xml"/><Relationship Id="rId6" Type="http://schemas.openxmlformats.org/officeDocument/2006/relationships/hyperlink" Target="http://www.study.cam.ac.uk/undergraduate/" TargetMode="External"/><Relationship Id="rId11" Type="http://schemas.openxmlformats.org/officeDocument/2006/relationships/hyperlink" Target="https://www.ucas.com/undergraduate/what-and-where-study/studying-uk-college" TargetMode="External"/><Relationship Id="rId5" Type="http://schemas.openxmlformats.org/officeDocument/2006/relationships/hyperlink" Target="http://www.ox.ac.uk/admissions/undergraduate_courses/" TargetMode="External"/><Relationship Id="rId15" Type="http://schemas.openxmlformats.org/officeDocument/2006/relationships/hyperlink" Target="https://www.ucas.com/undergraduate/applying-university/ucas-undergraduate-when-apply" TargetMode="External"/><Relationship Id="rId10" Type="http://schemas.openxmlformats.org/officeDocument/2006/relationships/hyperlink" Target="https://www.ucas.com/apprenticeships-in-the-uk" TargetMode="External"/><Relationship Id="rId4" Type="http://schemas.openxmlformats.org/officeDocument/2006/relationships/hyperlink" Target="https://digital.ucas.com/search" TargetMode="External"/><Relationship Id="rId9" Type="http://schemas.openxmlformats.org/officeDocument/2006/relationships/hyperlink" Target="https://www.ucas.com/conservatoires/studying-conservatoire/ucas-conservatoires-getting-started" TargetMode="External"/><Relationship Id="rId14" Type="http://schemas.openxmlformats.org/officeDocument/2006/relationships/hyperlink" Target="https://www.ucas.com/undergraduate/what-and-where-study/open-days-and-events/virtual-tours"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gov.uk/check-uk-visa" TargetMode="External"/><Relationship Id="rId13" Type="http://schemas.openxmlformats.org/officeDocument/2006/relationships/hyperlink" Target="https://www.ucas.com/ucas/events/find/scheme/virtual-and-digital/type/open-day" TargetMode="External"/><Relationship Id="rId3" Type="http://schemas.openxmlformats.org/officeDocument/2006/relationships/hyperlink" Target="https://www.ucas.com/ucas/subject-guide-list" TargetMode="External"/><Relationship Id="rId7" Type="http://schemas.openxmlformats.org/officeDocument/2006/relationships/hyperlink" Target="https://www.ukcisa.org.uk/Information--Advice/Working/Can-you-work#layer-3702" TargetMode="External"/><Relationship Id="rId12" Type="http://schemas.openxmlformats.org/officeDocument/2006/relationships/hyperlink" Target="https://www.ucas.com/ucas/events/find/type/open-day" TargetMode="External"/><Relationship Id="rId17" Type="http://schemas.openxmlformats.org/officeDocument/2006/relationships/hyperlink" Target="https://www.ucas.com/connect/blogs/what-contextual-admissions" TargetMode="External"/><Relationship Id="rId2" Type="http://schemas.openxmlformats.org/officeDocument/2006/relationships/slide" Target="../slides/slide14.xml"/><Relationship Id="rId16" Type="http://schemas.openxmlformats.org/officeDocument/2006/relationships/hyperlink" Target="https://www.ucas.com/undergraduate/what-and-where-study/ucas-undergraduate-entry-requirements" TargetMode="External"/><Relationship Id="rId1" Type="http://schemas.openxmlformats.org/officeDocument/2006/relationships/notesMaster" Target="../notesMasters/notesMaster1.xml"/><Relationship Id="rId6" Type="http://schemas.openxmlformats.org/officeDocument/2006/relationships/hyperlink" Target="http://www.study.cam.ac.uk/undergraduate/" TargetMode="External"/><Relationship Id="rId11" Type="http://schemas.openxmlformats.org/officeDocument/2006/relationships/hyperlink" Target="https://www.ucas.com/undergraduate/what-and-where-study/studying-uk-college" TargetMode="External"/><Relationship Id="rId5" Type="http://schemas.openxmlformats.org/officeDocument/2006/relationships/hyperlink" Target="http://www.ox.ac.uk/admissions/undergraduate_courses/" TargetMode="External"/><Relationship Id="rId15" Type="http://schemas.openxmlformats.org/officeDocument/2006/relationships/hyperlink" Target="https://www.ucas.com/undergraduate/applying-university/ucas-undergraduate-when-apply" TargetMode="External"/><Relationship Id="rId10" Type="http://schemas.openxmlformats.org/officeDocument/2006/relationships/hyperlink" Target="https://www.ucas.com/apprenticeships-in-the-uk" TargetMode="External"/><Relationship Id="rId4" Type="http://schemas.openxmlformats.org/officeDocument/2006/relationships/hyperlink" Target="https://digital.ucas.com/search" TargetMode="External"/><Relationship Id="rId9" Type="http://schemas.openxmlformats.org/officeDocument/2006/relationships/hyperlink" Target="https://www.ucas.com/conservatoires/studying-conservatoire/ucas-conservatoires-getting-started" TargetMode="External"/><Relationship Id="rId14" Type="http://schemas.openxmlformats.org/officeDocument/2006/relationships/hyperlink" Target="https://www.ucas.com/undergraduate/what-and-where-study/open-days-and-events/virtual-tours"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gov.uk/check-uk-visa" TargetMode="External"/><Relationship Id="rId13" Type="http://schemas.openxmlformats.org/officeDocument/2006/relationships/hyperlink" Target="https://www.ucas.com/ucas/events/find/scheme/virtual-and-digital/type/open-day" TargetMode="External"/><Relationship Id="rId3" Type="http://schemas.openxmlformats.org/officeDocument/2006/relationships/hyperlink" Target="https://www.ucas.com/ucas/subject-guide-list" TargetMode="External"/><Relationship Id="rId7" Type="http://schemas.openxmlformats.org/officeDocument/2006/relationships/hyperlink" Target="https://www.ukcisa.org.uk/Information--Advice/Working/Can-you-work#layer-3702" TargetMode="External"/><Relationship Id="rId12" Type="http://schemas.openxmlformats.org/officeDocument/2006/relationships/hyperlink" Target="https://www.ucas.com/ucas/events/find/type/open-day" TargetMode="External"/><Relationship Id="rId17" Type="http://schemas.openxmlformats.org/officeDocument/2006/relationships/hyperlink" Target="https://www.ucas.com/connect/blogs/what-contextual-admissions" TargetMode="External"/><Relationship Id="rId2" Type="http://schemas.openxmlformats.org/officeDocument/2006/relationships/slide" Target="../slides/slide15.xml"/><Relationship Id="rId16" Type="http://schemas.openxmlformats.org/officeDocument/2006/relationships/hyperlink" Target="https://www.ucas.com/undergraduate/what-and-where-study/ucas-undergraduate-entry-requirements" TargetMode="External"/><Relationship Id="rId1" Type="http://schemas.openxmlformats.org/officeDocument/2006/relationships/notesMaster" Target="../notesMasters/notesMaster1.xml"/><Relationship Id="rId6" Type="http://schemas.openxmlformats.org/officeDocument/2006/relationships/hyperlink" Target="http://www.study.cam.ac.uk/undergraduate/" TargetMode="External"/><Relationship Id="rId11" Type="http://schemas.openxmlformats.org/officeDocument/2006/relationships/hyperlink" Target="https://www.ucas.com/undergraduate/what-and-where-study/studying-uk-college" TargetMode="External"/><Relationship Id="rId5" Type="http://schemas.openxmlformats.org/officeDocument/2006/relationships/hyperlink" Target="http://www.ox.ac.uk/admissions/undergraduate_courses/" TargetMode="External"/><Relationship Id="rId15" Type="http://schemas.openxmlformats.org/officeDocument/2006/relationships/hyperlink" Target="https://www.ucas.com/undergraduate/applying-university/ucas-undergraduate-when-apply" TargetMode="External"/><Relationship Id="rId10" Type="http://schemas.openxmlformats.org/officeDocument/2006/relationships/hyperlink" Target="https://www.ucas.com/apprenticeships-in-the-uk" TargetMode="External"/><Relationship Id="rId4" Type="http://schemas.openxmlformats.org/officeDocument/2006/relationships/hyperlink" Target="https://digital.ucas.com/search" TargetMode="External"/><Relationship Id="rId9" Type="http://schemas.openxmlformats.org/officeDocument/2006/relationships/hyperlink" Target="https://www.ucas.com/conservatoires/studying-conservatoire/ucas-conservatoires-getting-started" TargetMode="External"/><Relationship Id="rId14" Type="http://schemas.openxmlformats.org/officeDocument/2006/relationships/hyperlink" Target="https://www.ucas.com/undergraduate/what-and-where-study/open-days-and-events/virtual-tours"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gov.uk/check-uk-visa" TargetMode="External"/><Relationship Id="rId13" Type="http://schemas.openxmlformats.org/officeDocument/2006/relationships/hyperlink" Target="https://www.ucas.com/ucas/events/find/scheme/virtual-and-digital/type/open-day" TargetMode="External"/><Relationship Id="rId3" Type="http://schemas.openxmlformats.org/officeDocument/2006/relationships/hyperlink" Target="https://www.ucas.com/ucas/subject-guide-list" TargetMode="External"/><Relationship Id="rId7" Type="http://schemas.openxmlformats.org/officeDocument/2006/relationships/hyperlink" Target="https://www.ukcisa.org.uk/Information--Advice/Working/Can-you-work#layer-3702" TargetMode="External"/><Relationship Id="rId12" Type="http://schemas.openxmlformats.org/officeDocument/2006/relationships/hyperlink" Target="https://www.ucas.com/ucas/events/find/type/open-day" TargetMode="External"/><Relationship Id="rId17" Type="http://schemas.openxmlformats.org/officeDocument/2006/relationships/hyperlink" Target="https://www.ucas.com/connect/blogs/what-contextual-admissions" TargetMode="External"/><Relationship Id="rId2" Type="http://schemas.openxmlformats.org/officeDocument/2006/relationships/slide" Target="../slides/slide16.xml"/><Relationship Id="rId16" Type="http://schemas.openxmlformats.org/officeDocument/2006/relationships/hyperlink" Target="https://www.ucas.com/undergraduate/what-and-where-study/ucas-undergraduate-entry-requirements" TargetMode="External"/><Relationship Id="rId1" Type="http://schemas.openxmlformats.org/officeDocument/2006/relationships/notesMaster" Target="../notesMasters/notesMaster1.xml"/><Relationship Id="rId6" Type="http://schemas.openxmlformats.org/officeDocument/2006/relationships/hyperlink" Target="http://www.study.cam.ac.uk/undergraduate/" TargetMode="External"/><Relationship Id="rId11" Type="http://schemas.openxmlformats.org/officeDocument/2006/relationships/hyperlink" Target="https://www.ucas.com/undergraduate/what-and-where-study/studying-uk-college" TargetMode="External"/><Relationship Id="rId5" Type="http://schemas.openxmlformats.org/officeDocument/2006/relationships/hyperlink" Target="http://www.ox.ac.uk/admissions/undergraduate_courses/" TargetMode="External"/><Relationship Id="rId15" Type="http://schemas.openxmlformats.org/officeDocument/2006/relationships/hyperlink" Target="https://www.ucas.com/undergraduate/applying-university/ucas-undergraduate-when-apply" TargetMode="External"/><Relationship Id="rId10" Type="http://schemas.openxmlformats.org/officeDocument/2006/relationships/hyperlink" Target="https://www.ucas.com/apprenticeships-in-the-uk" TargetMode="External"/><Relationship Id="rId4" Type="http://schemas.openxmlformats.org/officeDocument/2006/relationships/hyperlink" Target="https://digital.ucas.com/search" TargetMode="External"/><Relationship Id="rId9" Type="http://schemas.openxmlformats.org/officeDocument/2006/relationships/hyperlink" Target="https://www.ucas.com/conservatoires/studying-conservatoire/ucas-conservatoires-getting-started" TargetMode="External"/><Relationship Id="rId14" Type="http://schemas.openxmlformats.org/officeDocument/2006/relationships/hyperlink" Target="https://www.ucas.com/undergraduate/what-and-where-study/open-days-and-events/virtual-tours"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gov.uk/check-uk-visa" TargetMode="External"/><Relationship Id="rId13" Type="http://schemas.openxmlformats.org/officeDocument/2006/relationships/hyperlink" Target="https://www.ucas.com/ucas/events/find/scheme/virtual-and-digital/type/open-day" TargetMode="External"/><Relationship Id="rId3" Type="http://schemas.openxmlformats.org/officeDocument/2006/relationships/hyperlink" Target="https://www.ucas.com/ucas/subject-guide-list" TargetMode="External"/><Relationship Id="rId7" Type="http://schemas.openxmlformats.org/officeDocument/2006/relationships/hyperlink" Target="https://www.ukcisa.org.uk/Information--Advice/Working/Can-you-work#layer-3702" TargetMode="External"/><Relationship Id="rId12" Type="http://schemas.openxmlformats.org/officeDocument/2006/relationships/hyperlink" Target="https://www.ucas.com/ucas/events/find/type/open-day" TargetMode="External"/><Relationship Id="rId17" Type="http://schemas.openxmlformats.org/officeDocument/2006/relationships/hyperlink" Target="https://www.ucas.com/connect/blogs/what-contextual-admissions" TargetMode="External"/><Relationship Id="rId2" Type="http://schemas.openxmlformats.org/officeDocument/2006/relationships/slide" Target="../slides/slide17.xml"/><Relationship Id="rId16" Type="http://schemas.openxmlformats.org/officeDocument/2006/relationships/hyperlink" Target="https://www.ucas.com/undergraduate/what-and-where-study/ucas-undergraduate-entry-requirements" TargetMode="External"/><Relationship Id="rId1" Type="http://schemas.openxmlformats.org/officeDocument/2006/relationships/notesMaster" Target="../notesMasters/notesMaster1.xml"/><Relationship Id="rId6" Type="http://schemas.openxmlformats.org/officeDocument/2006/relationships/hyperlink" Target="http://www.study.cam.ac.uk/undergraduate/" TargetMode="External"/><Relationship Id="rId11" Type="http://schemas.openxmlformats.org/officeDocument/2006/relationships/hyperlink" Target="https://www.ucas.com/undergraduate/what-and-where-study/studying-uk-college" TargetMode="External"/><Relationship Id="rId5" Type="http://schemas.openxmlformats.org/officeDocument/2006/relationships/hyperlink" Target="http://www.ox.ac.uk/admissions/undergraduate_courses/" TargetMode="External"/><Relationship Id="rId15" Type="http://schemas.openxmlformats.org/officeDocument/2006/relationships/hyperlink" Target="https://www.ucas.com/undergraduate/applying-university/ucas-undergraduate-when-apply" TargetMode="External"/><Relationship Id="rId10" Type="http://schemas.openxmlformats.org/officeDocument/2006/relationships/hyperlink" Target="https://www.ucas.com/apprenticeships-in-the-uk" TargetMode="External"/><Relationship Id="rId4" Type="http://schemas.openxmlformats.org/officeDocument/2006/relationships/hyperlink" Target="https://digital.ucas.com/search" TargetMode="External"/><Relationship Id="rId9" Type="http://schemas.openxmlformats.org/officeDocument/2006/relationships/hyperlink" Target="https://www.ucas.com/conservatoires/studying-conservatoire/ucas-conservatoires-getting-started" TargetMode="External"/><Relationship Id="rId14" Type="http://schemas.openxmlformats.org/officeDocument/2006/relationships/hyperlink" Target="https://www.ucas.com/undergraduate/what-and-where-study/open-days-and-events/virtual-tours"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gov.uk/check-uk-visa" TargetMode="External"/><Relationship Id="rId13" Type="http://schemas.openxmlformats.org/officeDocument/2006/relationships/hyperlink" Target="https://www.ucas.com/ucas/events/find/scheme/virtual-and-digital/type/open-day" TargetMode="External"/><Relationship Id="rId3" Type="http://schemas.openxmlformats.org/officeDocument/2006/relationships/hyperlink" Target="https://www.ucas.com/ucas/subject-guide-list" TargetMode="External"/><Relationship Id="rId7" Type="http://schemas.openxmlformats.org/officeDocument/2006/relationships/hyperlink" Target="https://www.ukcisa.org.uk/Information--Advice/Working/Can-you-work#layer-3702" TargetMode="External"/><Relationship Id="rId12" Type="http://schemas.openxmlformats.org/officeDocument/2006/relationships/hyperlink" Target="https://www.ucas.com/ucas/events/find/type/open-day" TargetMode="External"/><Relationship Id="rId17" Type="http://schemas.openxmlformats.org/officeDocument/2006/relationships/hyperlink" Target="https://www.ucas.com/connect/blogs/what-contextual-admissions" TargetMode="External"/><Relationship Id="rId2" Type="http://schemas.openxmlformats.org/officeDocument/2006/relationships/slide" Target="../slides/slide18.xml"/><Relationship Id="rId16" Type="http://schemas.openxmlformats.org/officeDocument/2006/relationships/hyperlink" Target="https://www.ucas.com/undergraduate/what-and-where-study/ucas-undergraduate-entry-requirements" TargetMode="External"/><Relationship Id="rId1" Type="http://schemas.openxmlformats.org/officeDocument/2006/relationships/notesMaster" Target="../notesMasters/notesMaster1.xml"/><Relationship Id="rId6" Type="http://schemas.openxmlformats.org/officeDocument/2006/relationships/hyperlink" Target="http://www.study.cam.ac.uk/undergraduate/" TargetMode="External"/><Relationship Id="rId11" Type="http://schemas.openxmlformats.org/officeDocument/2006/relationships/hyperlink" Target="https://www.ucas.com/undergraduate/what-and-where-study/studying-uk-college" TargetMode="External"/><Relationship Id="rId5" Type="http://schemas.openxmlformats.org/officeDocument/2006/relationships/hyperlink" Target="http://www.ox.ac.uk/admissions/undergraduate_courses/" TargetMode="External"/><Relationship Id="rId15" Type="http://schemas.openxmlformats.org/officeDocument/2006/relationships/hyperlink" Target="https://www.ucas.com/undergraduate/applying-university/ucas-undergraduate-when-apply" TargetMode="External"/><Relationship Id="rId10" Type="http://schemas.openxmlformats.org/officeDocument/2006/relationships/hyperlink" Target="https://www.ucas.com/apprenticeships-in-the-uk" TargetMode="External"/><Relationship Id="rId4" Type="http://schemas.openxmlformats.org/officeDocument/2006/relationships/hyperlink" Target="https://digital.ucas.com/search" TargetMode="External"/><Relationship Id="rId9" Type="http://schemas.openxmlformats.org/officeDocument/2006/relationships/hyperlink" Target="https://www.ucas.com/conservatoires/studying-conservatoire/ucas-conservatoires-getting-started" TargetMode="External"/><Relationship Id="rId14" Type="http://schemas.openxmlformats.org/officeDocument/2006/relationships/hyperlink" Target="https://www.ucas.com/undergraduate/what-and-where-study/open-days-and-events/virtual-tours" TargetMode="Externa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gov.uk/check-uk-visa" TargetMode="External"/><Relationship Id="rId13" Type="http://schemas.openxmlformats.org/officeDocument/2006/relationships/hyperlink" Target="https://www.ucas.com/ucas/events/find/scheme/virtual-and-digital/type/open-day" TargetMode="External"/><Relationship Id="rId3" Type="http://schemas.openxmlformats.org/officeDocument/2006/relationships/hyperlink" Target="https://www.ucas.com/ucas/subject-guide-list" TargetMode="External"/><Relationship Id="rId7" Type="http://schemas.openxmlformats.org/officeDocument/2006/relationships/hyperlink" Target="https://www.ukcisa.org.uk/Information--Advice/Working/Can-you-work#layer-3702" TargetMode="External"/><Relationship Id="rId12" Type="http://schemas.openxmlformats.org/officeDocument/2006/relationships/hyperlink" Target="https://www.ucas.com/ucas/events/find/type/open-day" TargetMode="External"/><Relationship Id="rId17" Type="http://schemas.openxmlformats.org/officeDocument/2006/relationships/hyperlink" Target="https://www.ucas.com/connect/blogs/what-contextual-admissions" TargetMode="External"/><Relationship Id="rId2" Type="http://schemas.openxmlformats.org/officeDocument/2006/relationships/slide" Target="../slides/slide19.xml"/><Relationship Id="rId16" Type="http://schemas.openxmlformats.org/officeDocument/2006/relationships/hyperlink" Target="https://www.ucas.com/undergraduate/what-and-where-study/ucas-undergraduate-entry-requirements" TargetMode="External"/><Relationship Id="rId1" Type="http://schemas.openxmlformats.org/officeDocument/2006/relationships/notesMaster" Target="../notesMasters/notesMaster1.xml"/><Relationship Id="rId6" Type="http://schemas.openxmlformats.org/officeDocument/2006/relationships/hyperlink" Target="http://www.study.cam.ac.uk/undergraduate/" TargetMode="External"/><Relationship Id="rId11" Type="http://schemas.openxmlformats.org/officeDocument/2006/relationships/hyperlink" Target="https://www.ucas.com/undergraduate/what-and-where-study/studying-uk-college" TargetMode="External"/><Relationship Id="rId5" Type="http://schemas.openxmlformats.org/officeDocument/2006/relationships/hyperlink" Target="http://www.ox.ac.uk/admissions/undergraduate_courses/" TargetMode="External"/><Relationship Id="rId15" Type="http://schemas.openxmlformats.org/officeDocument/2006/relationships/hyperlink" Target="https://www.ucas.com/undergraduate/applying-university/ucas-undergraduate-when-apply" TargetMode="External"/><Relationship Id="rId10" Type="http://schemas.openxmlformats.org/officeDocument/2006/relationships/hyperlink" Target="https://www.ucas.com/apprenticeships-in-the-uk" TargetMode="External"/><Relationship Id="rId4" Type="http://schemas.openxmlformats.org/officeDocument/2006/relationships/hyperlink" Target="https://digital.ucas.com/search" TargetMode="External"/><Relationship Id="rId9" Type="http://schemas.openxmlformats.org/officeDocument/2006/relationships/hyperlink" Target="https://www.ucas.com/conservatoires/studying-conservatoire/ucas-conservatoires-getting-started" TargetMode="External"/><Relationship Id="rId14" Type="http://schemas.openxmlformats.org/officeDocument/2006/relationships/hyperlink" Target="https://www.ucas.com/undergraduate/what-and-where-study/open-days-and-events/virtual-tour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ED2EEE9B-F95E-4A3C-BDF6-B7BE6F7D509B}" type="slidenum">
              <a:rPr lang="en-GB" smtClean="0"/>
              <a:t>1</a:t>
            </a:fld>
            <a:endParaRPr lang="en-GB"/>
          </a:p>
        </p:txBody>
      </p:sp>
    </p:spTree>
    <p:extLst>
      <p:ext uri="{BB962C8B-B14F-4D97-AF65-F5344CB8AC3E}">
        <p14:creationId xmlns:p14="http://schemas.microsoft.com/office/powerpoint/2010/main" val="2012941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Choosing a university course is one of the first and most important decisions a student makes. Your enjoyment of your course has a huge bearing on your overall university experience and performance.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30,000 courses offered at UK university. While this vast array of choice means that the right course is out there for you, it can be challenging trying to find it. This section will walk you through the key steps in the decision-making process: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1. Choosing a subject</a:t>
            </a:r>
          </a:p>
          <a:p>
            <a:r>
              <a:rPr lang="en-US" sz="1200" b="0" i="0" kern="1200" dirty="0" smtClean="0">
                <a:solidFill>
                  <a:schemeClr val="tx1"/>
                </a:solidFill>
                <a:effectLst/>
                <a:latin typeface="+mn-lt"/>
                <a:ea typeface="+mn-ea"/>
                <a:cs typeface="+mn-cs"/>
              </a:rPr>
              <a:t>It’s important you choose a subject you enjoy and will help you reach your goals. Here are some things to help you choose the right subject for you:</a:t>
            </a:r>
          </a:p>
          <a:p>
            <a:r>
              <a:rPr lang="en-US" sz="1200" b="0" i="0" kern="1200" dirty="0" smtClean="0">
                <a:solidFill>
                  <a:schemeClr val="tx1"/>
                </a:solidFill>
                <a:effectLst/>
                <a:latin typeface="+mn-lt"/>
                <a:ea typeface="+mn-ea"/>
                <a:cs typeface="+mn-cs"/>
              </a:rPr>
              <a:t>Think about what you enjoy day-to-day – maybe this could be part of a future job role?</a:t>
            </a:r>
          </a:p>
          <a:p>
            <a:r>
              <a:rPr lang="en-US" sz="1200" b="0" i="0" kern="1200" dirty="0" smtClean="0">
                <a:solidFill>
                  <a:schemeClr val="tx1"/>
                </a:solidFill>
                <a:effectLst/>
                <a:latin typeface="+mn-lt"/>
                <a:ea typeface="+mn-ea"/>
                <a:cs typeface="+mn-cs"/>
              </a:rPr>
              <a:t>Explore different job sites and graduate career options to look for ideas on what you’d like to do once you've finished your studies.</a:t>
            </a:r>
          </a:p>
          <a:p>
            <a:r>
              <a:rPr lang="en-US" sz="1200" b="0" i="0" kern="1200" dirty="0" smtClean="0">
                <a:solidFill>
                  <a:schemeClr val="tx1"/>
                </a:solidFill>
                <a:effectLst/>
                <a:latin typeface="+mn-lt"/>
                <a:ea typeface="+mn-ea"/>
                <a:cs typeface="+mn-cs"/>
              </a:rPr>
              <a:t>Think about your career goals and the qualifications required as part of a person specification.</a:t>
            </a:r>
          </a:p>
          <a:p>
            <a:r>
              <a:rPr lang="en-US" sz="1200" b="0" i="0" u="none" strike="noStrike" kern="1200" dirty="0" smtClean="0">
                <a:solidFill>
                  <a:schemeClr val="tx1"/>
                </a:solidFill>
                <a:effectLst/>
                <a:latin typeface="+mn-lt"/>
                <a:ea typeface="+mn-ea"/>
                <a:cs typeface="+mn-cs"/>
                <a:hlinkClick r:id="rId3"/>
              </a:rPr>
              <a:t>Take a look at our subject guides</a:t>
            </a:r>
            <a:r>
              <a:rPr lang="en-US" sz="1200" b="0" i="0" kern="1200" dirty="0" smtClean="0">
                <a:solidFill>
                  <a:schemeClr val="tx1"/>
                </a:solidFill>
                <a:effectLst/>
                <a:latin typeface="+mn-lt"/>
                <a:ea typeface="+mn-ea"/>
                <a:cs typeface="+mn-cs"/>
              </a:rPr>
              <a:t> to get an idea of the types of subjects you could study, and the industries graduates go on to work in.</a:t>
            </a:r>
          </a:p>
          <a:p>
            <a:r>
              <a:rPr lang="en-US" sz="1200" b="0" i="0" u="none" strike="noStrike" kern="1200" dirty="0" smtClean="0">
                <a:solidFill>
                  <a:schemeClr val="tx1"/>
                </a:solidFill>
                <a:effectLst/>
                <a:latin typeface="+mn-lt"/>
                <a:ea typeface="+mn-ea"/>
                <a:cs typeface="+mn-cs"/>
                <a:hlinkClick r:id="rId4"/>
              </a:rPr>
              <a:t>Search for courses by subject</a:t>
            </a:r>
            <a:r>
              <a:rPr lang="en-US" sz="1200" b="0" i="0" kern="1200" dirty="0" smtClean="0">
                <a:solidFill>
                  <a:schemeClr val="tx1"/>
                </a:solidFill>
                <a:effectLst/>
                <a:latin typeface="+mn-lt"/>
                <a:ea typeface="+mn-ea"/>
                <a:cs typeface="+mn-cs"/>
              </a:rPr>
              <a:t> to see what's available.</a:t>
            </a:r>
          </a:p>
          <a:p>
            <a:r>
              <a:rPr lang="en-US" sz="1200" b="0" i="0" kern="1200" dirty="0" smtClean="0">
                <a:solidFill>
                  <a:schemeClr val="tx1"/>
                </a:solidFill>
                <a:effectLst/>
                <a:latin typeface="+mn-lt"/>
                <a:ea typeface="+mn-ea"/>
                <a:cs typeface="+mn-cs"/>
              </a:rPr>
              <a:t>UK degree courses tend to be very </a:t>
            </a:r>
            <a:r>
              <a:rPr lang="en-US" sz="1200" b="0" i="0" kern="1200" dirty="0" err="1" smtClean="0">
                <a:solidFill>
                  <a:schemeClr val="tx1"/>
                </a:solidFill>
                <a:effectLst/>
                <a:latin typeface="+mn-lt"/>
                <a:ea typeface="+mn-ea"/>
                <a:cs typeface="+mn-cs"/>
              </a:rPr>
              <a:t>specialised</a:t>
            </a:r>
            <a:r>
              <a:rPr lang="en-US" sz="1200" b="0" i="0" kern="1200" dirty="0" smtClean="0">
                <a:solidFill>
                  <a:schemeClr val="tx1"/>
                </a:solidFill>
                <a:effectLst/>
                <a:latin typeface="+mn-lt"/>
                <a:ea typeface="+mn-ea"/>
                <a:cs typeface="+mn-cs"/>
              </a:rPr>
              <a:t> from day one, allowing students to focus on their chosen subject. However, there are others that allow you more flexibility in what you study. Make sure you read the course descriptions carefully, and click through to university websites for further information.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Thinking about more than one course or subject?</a:t>
            </a:r>
          </a:p>
          <a:p>
            <a:r>
              <a:rPr lang="en-US" sz="1200" b="0" i="0" kern="1200" dirty="0" smtClean="0">
                <a:solidFill>
                  <a:schemeClr val="tx1"/>
                </a:solidFill>
                <a:effectLst/>
                <a:latin typeface="+mn-lt"/>
                <a:ea typeface="+mn-ea"/>
                <a:cs typeface="+mn-cs"/>
              </a:rPr>
              <a:t>To increase your chances of getting a place on a course we give you the option of applying to up to five courses at once, usually all in a similar subject so that your application is relevant to all of them.</a:t>
            </a:r>
          </a:p>
          <a:p>
            <a:r>
              <a:rPr lang="en-US" sz="1200" b="0" i="0" kern="1200" dirty="0" smtClean="0">
                <a:solidFill>
                  <a:schemeClr val="tx1"/>
                </a:solidFill>
                <a:effectLst/>
                <a:latin typeface="+mn-lt"/>
                <a:ea typeface="+mn-ea"/>
                <a:cs typeface="+mn-cs"/>
              </a:rPr>
              <a:t>Please note, there are a couple of restrictions though:</a:t>
            </a:r>
          </a:p>
          <a:p>
            <a:r>
              <a:rPr lang="en-US" sz="1200" b="0" i="0" kern="1200" dirty="0" smtClean="0">
                <a:solidFill>
                  <a:schemeClr val="tx1"/>
                </a:solidFill>
                <a:effectLst/>
                <a:latin typeface="+mn-lt"/>
                <a:ea typeface="+mn-ea"/>
                <a:cs typeface="+mn-cs"/>
              </a:rPr>
              <a:t>You can only apply maximum of four courses in any one of medicine, dentistry, veterinary medicine or veterinary science.</a:t>
            </a:r>
          </a:p>
          <a:p>
            <a:r>
              <a:rPr lang="en-US" sz="1200" b="0" i="0" kern="1200" dirty="0" smtClean="0">
                <a:solidFill>
                  <a:schemeClr val="tx1"/>
                </a:solidFill>
                <a:effectLst/>
                <a:latin typeface="+mn-lt"/>
                <a:ea typeface="+mn-ea"/>
                <a:cs typeface="+mn-cs"/>
              </a:rPr>
              <a:t>Usually you can only apply to one course at either the University of Oxford or the University of Cambridge. There are exceptions though – if you'll be a graduate at the start of the course, and you're applying for graduate medicine (course code A101) at the University of Cambridge, you could then also apply to medicine (course code A100) at Cambridge, as well as graduate medicine (course code A101) at the University of Oxford. (Some applicants will need to complete an additional application form to apply – visit the </a:t>
            </a:r>
            <a:r>
              <a:rPr lang="en-US" sz="1200" b="0" i="0" u="none" strike="noStrike" kern="1200" dirty="0" smtClean="0">
                <a:solidFill>
                  <a:schemeClr val="tx1"/>
                </a:solidFill>
                <a:effectLst/>
                <a:latin typeface="+mn-lt"/>
                <a:ea typeface="+mn-ea"/>
                <a:cs typeface="+mn-cs"/>
                <a:hlinkClick r:id="rId5"/>
              </a:rPr>
              <a:t>University of Oxford</a:t>
            </a:r>
            <a:r>
              <a:rPr lang="en-US" sz="1200" b="0" i="0" kern="1200" dirty="0" smtClean="0">
                <a:solidFill>
                  <a:schemeClr val="tx1"/>
                </a:solidFill>
                <a:effectLst/>
                <a:latin typeface="+mn-lt"/>
                <a:ea typeface="+mn-ea"/>
                <a:cs typeface="+mn-cs"/>
              </a:rPr>
              <a:t> and the </a:t>
            </a:r>
            <a:r>
              <a:rPr lang="en-US" sz="1200" b="0" i="0" u="none" strike="noStrike" kern="1200" dirty="0" smtClean="0">
                <a:solidFill>
                  <a:schemeClr val="tx1"/>
                </a:solidFill>
                <a:effectLst/>
                <a:latin typeface="+mn-lt"/>
                <a:ea typeface="+mn-ea"/>
                <a:cs typeface="+mn-cs"/>
                <a:hlinkClick r:id="rId6"/>
              </a:rPr>
              <a:t>University of Cambridge</a:t>
            </a:r>
            <a:r>
              <a:rPr lang="en-US" sz="1200" b="0" i="0" kern="1200" dirty="0" smtClean="0">
                <a:solidFill>
                  <a:schemeClr val="tx1"/>
                </a:solidFill>
                <a:effectLst/>
                <a:latin typeface="+mn-lt"/>
                <a:ea typeface="+mn-ea"/>
                <a:cs typeface="+mn-cs"/>
              </a:rPr>
              <a:t> websites for more information.)</a:t>
            </a:r>
          </a:p>
          <a:p>
            <a:r>
              <a:rPr lang="en-US" sz="1200" b="1" i="0" kern="1200" dirty="0" smtClean="0">
                <a:solidFill>
                  <a:schemeClr val="tx1"/>
                </a:solidFill>
                <a:effectLst/>
                <a:latin typeface="+mn-lt"/>
                <a:ea typeface="+mn-ea"/>
                <a:cs typeface="+mn-cs"/>
              </a:rPr>
              <a:t>2. Types of undergraduate course</a:t>
            </a:r>
          </a:p>
          <a:p>
            <a:r>
              <a:rPr lang="en-US" sz="1200" b="0" i="0" kern="1200" dirty="0" smtClean="0">
                <a:solidFill>
                  <a:schemeClr val="tx1"/>
                </a:solidFill>
                <a:effectLst/>
                <a:latin typeface="+mn-lt"/>
                <a:ea typeface="+mn-ea"/>
                <a:cs typeface="+mn-cs"/>
              </a:rPr>
              <a:t>After leaving school, most students going onto university or college study for an undergraduate degree. These are usually made up of modules (some compulsory and some optional) that add up to a full degree.</a:t>
            </a:r>
          </a:p>
          <a:p>
            <a:r>
              <a:rPr lang="en-US" sz="1200" b="0" i="0" kern="1200" dirty="0" smtClean="0">
                <a:solidFill>
                  <a:schemeClr val="tx1"/>
                </a:solidFill>
                <a:effectLst/>
                <a:latin typeface="+mn-lt"/>
                <a:ea typeface="+mn-ea"/>
                <a:cs typeface="+mn-cs"/>
              </a:rPr>
              <a:t>Here are some examples of the types of undergraduate courses you can do.</a:t>
            </a:r>
          </a:p>
          <a:p>
            <a:r>
              <a:rPr lang="en-US" sz="1200" b="1" i="0" u="none" strike="noStrike" kern="1200" dirty="0" smtClean="0">
                <a:solidFill>
                  <a:schemeClr val="tx1"/>
                </a:solidFill>
                <a:effectLst/>
                <a:latin typeface="+mn-lt"/>
                <a:ea typeface="+mn-ea"/>
                <a:cs typeface="+mn-cs"/>
              </a:rPr>
              <a:t>Bachelor degree courses</a:t>
            </a:r>
          </a:p>
          <a:p>
            <a:r>
              <a:rPr lang="en-US" sz="1200" b="0" i="0" kern="1200" dirty="0" smtClean="0">
                <a:solidFill>
                  <a:schemeClr val="tx1"/>
                </a:solidFill>
                <a:effectLst/>
                <a:latin typeface="+mn-lt"/>
                <a:ea typeface="+mn-ea"/>
                <a:cs typeface="+mn-cs"/>
              </a:rPr>
              <a:t>Bachelor degrees usually last either three or four years if studied full-time (although some courses are longer). You can concentrate on a single subject, combine two subjects in a single course (often called dual or joint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courses), or choose several subjects (combined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Most courses have core modules which everyone studies, and many courses allow you to choose options or modules to make up a course that suits you.</a:t>
            </a:r>
          </a:p>
          <a:p>
            <a:r>
              <a:rPr lang="en-US" sz="1200" b="0" i="0" kern="1200" dirty="0" smtClean="0">
                <a:solidFill>
                  <a:schemeClr val="tx1"/>
                </a:solidFill>
                <a:effectLst/>
                <a:latin typeface="+mn-lt"/>
                <a:ea typeface="+mn-ea"/>
                <a:cs typeface="+mn-cs"/>
              </a:rPr>
              <a:t>Some bachelor degrees offer a sandwich year, involving an additional placement or year in industry, which forms part of the course. If you're an international student, you'll need to check you're eligible to work in the UK, or that your visa allows you to do a placement course. Most international students on a tier 4 visa will be eligible for a year in industry or work placements as part of their course, but there may be some conditions. Check with the university or college before making this choice in your application. You can </a:t>
            </a:r>
            <a:r>
              <a:rPr lang="en-US" sz="1200" b="0" i="0" u="none" strike="noStrike" kern="1200" dirty="0" smtClean="0">
                <a:solidFill>
                  <a:schemeClr val="tx1"/>
                </a:solidFill>
                <a:effectLst/>
                <a:latin typeface="+mn-lt"/>
                <a:ea typeface="+mn-ea"/>
                <a:cs typeface="+mn-cs"/>
                <a:hlinkClick r:id="rId7"/>
              </a:rPr>
              <a:t>find out more on the UKCISA website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There are also courses which include postgraduate-level study, known as integrated master's. Integrated master's being at undergraduate level, then continue for an extra year (or more) so you're awarded a master's degree at the end. These are most common in engineering or science subjects. If you're interested in an integrated master's, you'll need to include the term 'master's' when using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years</a:t>
            </a:r>
          </a:p>
          <a:p>
            <a:r>
              <a:rPr lang="en-US" sz="1200" b="0" i="0" kern="1200" dirty="0" smtClean="0">
                <a:solidFill>
                  <a:schemeClr val="tx1"/>
                </a:solidFill>
                <a:effectLst/>
                <a:latin typeface="+mn-lt"/>
                <a:ea typeface="+mn-ea"/>
                <a:cs typeface="+mn-cs"/>
              </a:rPr>
              <a:t>Some degrees offer a foundation or qualifying year as the first year, sometimes called ‘year zero’. They are generally one year, full-time courses delivered at a university or college, and can be offered as a 'standalone' course, or as part of a degree. You'll still be treated as a full-time undergraduate student.</a:t>
            </a:r>
          </a:p>
          <a:p>
            <a:r>
              <a:rPr lang="en-US" sz="1200" b="0" i="0" kern="1200" dirty="0" smtClean="0">
                <a:solidFill>
                  <a:schemeClr val="tx1"/>
                </a:solidFill>
                <a:effectLst/>
                <a:latin typeface="+mn-lt"/>
                <a:ea typeface="+mn-ea"/>
                <a:cs typeface="+mn-cs"/>
              </a:rPr>
              <a:t>Foundation years are designed to develop the skills and subject-specific knowledge required to undertake a degree course, and </a:t>
            </a:r>
            <a:r>
              <a:rPr lang="en-US" sz="1200" b="0" i="0" kern="1200" dirty="0" err="1" smtClean="0">
                <a:solidFill>
                  <a:schemeClr val="tx1"/>
                </a:solidFill>
                <a:effectLst/>
                <a:latin typeface="+mn-lt"/>
                <a:ea typeface="+mn-ea"/>
                <a:cs typeface="+mn-cs"/>
              </a:rPr>
              <a:t>specialise</a:t>
            </a:r>
            <a:r>
              <a:rPr lang="en-US" sz="1200" b="0" i="0" kern="1200" dirty="0" smtClean="0">
                <a:solidFill>
                  <a:schemeClr val="tx1"/>
                </a:solidFill>
                <a:effectLst/>
                <a:latin typeface="+mn-lt"/>
                <a:ea typeface="+mn-ea"/>
                <a:cs typeface="+mn-cs"/>
              </a:rPr>
              <a:t> in a subject area.</a:t>
            </a:r>
          </a:p>
          <a:p>
            <a:r>
              <a:rPr lang="en-US" sz="1200" b="0" i="0" kern="1200" dirty="0" smtClean="0">
                <a:solidFill>
                  <a:schemeClr val="tx1"/>
                </a:solidFill>
                <a:effectLst/>
                <a:latin typeface="+mn-lt"/>
                <a:ea typeface="+mn-ea"/>
                <a:cs typeface="+mn-cs"/>
              </a:rPr>
              <a:t>If your grades weren’t suitable, or you studied combinations of subjects at school or college that mean you don’t meet the entry requirements for your chosen course, a foundation year could be perfect. Not all universities and colleges offer foundation years.</a:t>
            </a:r>
          </a:p>
          <a:p>
            <a:r>
              <a:rPr lang="en-US" sz="1200" b="0" i="0" kern="1200" dirty="0" smtClean="0">
                <a:solidFill>
                  <a:schemeClr val="tx1"/>
                </a:solidFill>
                <a:effectLst/>
                <a:latin typeface="+mn-lt"/>
                <a:ea typeface="+mn-ea"/>
                <a:cs typeface="+mn-cs"/>
              </a:rPr>
              <a:t>Most students who take a foundation year choose to stay at the same university or college to complete their full degree, but it may be possible to apply for a full-time degree course elsewhere if you complete the course successfully. You will need to check this with the individual universities and colleges concerned. You will also pay tuition fees for your foundation year.</a:t>
            </a:r>
          </a:p>
          <a:p>
            <a:r>
              <a:rPr lang="en-US" sz="1200" b="0" i="0" kern="1200" dirty="0" smtClean="0">
                <a:solidFill>
                  <a:schemeClr val="tx1"/>
                </a:solidFill>
                <a:effectLst/>
                <a:latin typeface="+mn-lt"/>
                <a:ea typeface="+mn-ea"/>
                <a:cs typeface="+mn-cs"/>
              </a:rPr>
              <a:t>If you're interested in a foundation year, you'll need to include this in the undergraduate keyword field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Diploma in Foundation Studies (art and design)</a:t>
            </a:r>
          </a:p>
          <a:p>
            <a:r>
              <a:rPr lang="en-US" sz="1200" b="0" i="0" kern="1200" dirty="0" smtClean="0">
                <a:solidFill>
                  <a:schemeClr val="tx1"/>
                </a:solidFill>
                <a:effectLst/>
                <a:latin typeface="+mn-lt"/>
                <a:ea typeface="+mn-ea"/>
                <a:cs typeface="+mn-cs"/>
              </a:rPr>
              <a:t>This one-year qualification – often shortened to ‘Art Foundation’ – is widely </a:t>
            </a:r>
            <a:r>
              <a:rPr lang="en-US" sz="1200" b="0" i="0" kern="1200" dirty="0" err="1" smtClean="0">
                <a:solidFill>
                  <a:schemeClr val="tx1"/>
                </a:solidFill>
                <a:effectLst/>
                <a:latin typeface="+mn-lt"/>
                <a:ea typeface="+mn-ea"/>
                <a:cs typeface="+mn-cs"/>
              </a:rPr>
              <a:t>recognised</a:t>
            </a:r>
            <a:r>
              <a:rPr lang="en-US" sz="1200" b="0" i="0" kern="1200" dirty="0" smtClean="0">
                <a:solidFill>
                  <a:schemeClr val="tx1"/>
                </a:solidFill>
                <a:effectLst/>
                <a:latin typeface="+mn-lt"/>
                <a:ea typeface="+mn-ea"/>
                <a:cs typeface="+mn-cs"/>
              </a:rPr>
              <a:t> as a primary route to gain entry to some of the most prestigious art and design degree courses. The learning is tailored to a student’s specific area of art and design subject interest, so they can progress to study that area at degree level. For funding purposes, this course is classified as a further education course, so student loans (for tuition and living costs) are not available, even if you take the course at a university or college. However, UK/EU students under the age of 19 on 31 August of the year of entry will not be charged a tuition fee. As a result, many students choose to take this course straight after school or college, in their home town or city.</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degrees</a:t>
            </a:r>
          </a:p>
          <a:p>
            <a:r>
              <a:rPr lang="en-US" sz="1200" b="0" i="0" kern="1200" dirty="0" smtClean="0">
                <a:solidFill>
                  <a:schemeClr val="tx1"/>
                </a:solidFill>
                <a:effectLst/>
                <a:latin typeface="+mn-lt"/>
                <a:ea typeface="+mn-ea"/>
                <a:cs typeface="+mn-cs"/>
              </a:rPr>
              <a:t>Foundation degrees are usually two-year courses (longer if part-time), that are equivalent to the first two years of an undergraduate degree. They are not the same as a foundation year.</a:t>
            </a:r>
          </a:p>
          <a:p>
            <a:r>
              <a:rPr lang="en-US" sz="1200" b="0" i="0" kern="1200" dirty="0" smtClean="0">
                <a:solidFill>
                  <a:schemeClr val="tx1"/>
                </a:solidFill>
                <a:effectLst/>
                <a:latin typeface="+mn-lt"/>
                <a:ea typeface="+mn-ea"/>
                <a:cs typeface="+mn-cs"/>
              </a:rPr>
              <a:t>These can be a good destination for school leavers at 18, as they offer a qualification that can help gain degree entry. This route is a good option for students who need a course with lower entry requirements and fewer examinations, would prefer a vocational degree/to study while they work, or are not yet ready to commit to three years at university.</a:t>
            </a:r>
          </a:p>
          <a:p>
            <a:r>
              <a:rPr lang="en-US" sz="1200" b="0" i="0" kern="1200" dirty="0" smtClean="0">
                <a:solidFill>
                  <a:schemeClr val="tx1"/>
                </a:solidFill>
                <a:effectLst/>
                <a:latin typeface="+mn-lt"/>
                <a:ea typeface="+mn-ea"/>
                <a:cs typeface="+mn-cs"/>
              </a:rPr>
              <a:t>Foundation degrees often combine academic skills and knowledge with workplace performance and productivity. They may have been designed in partnership with employers, and therefore focus on a particular job role or profession, enabling you to gain professional and technical skills to further your career. They can be used as a standalone qualification for employment, but are more commonly used as the basis for progression to a final ‘top-up’ year, leading to a full bachelors degree. The final year may be taken at a different university or college.</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Degree or graduate level apprenticeship</a:t>
            </a:r>
          </a:p>
          <a:p>
            <a:r>
              <a:rPr lang="en-US" sz="1200" b="0" i="0" kern="1200" dirty="0" smtClean="0">
                <a:solidFill>
                  <a:schemeClr val="tx1"/>
                </a:solidFill>
                <a:effectLst/>
                <a:latin typeface="+mn-lt"/>
                <a:ea typeface="+mn-ea"/>
                <a:cs typeface="+mn-cs"/>
              </a:rPr>
              <a:t>This is a new type of higher level apprenticeship, which can lead to a bachelors degree as part of an apprenticeship. It is important to check the full details of a given job and apprenticeship with the employer and training provider. These courses are a good fit for students who want to gain work experience rather than studying full-time at university, but would like to achieve the same degree status.</a:t>
            </a:r>
          </a:p>
          <a:p>
            <a:r>
              <a:rPr lang="en-US" sz="1200" b="0" i="0" kern="1200" dirty="0" smtClean="0">
                <a:solidFill>
                  <a:schemeClr val="tx1"/>
                </a:solidFill>
                <a:effectLst/>
                <a:latin typeface="+mn-lt"/>
                <a:ea typeface="+mn-ea"/>
                <a:cs typeface="+mn-cs"/>
              </a:rPr>
              <a:t>Students need to be highly committed – competition can be fierce and entry qualifications can be high. If you’re considering this option, you may want to keep your options open by making an application to a full-time bachelors degree through UCAS at the same time.</a:t>
            </a:r>
          </a:p>
          <a:p>
            <a:endParaRPr lang="en-US" sz="1200" b="1" i="0" u="none" strike="noStrike" kern="1200" dirty="0" smtClean="0">
              <a:solidFill>
                <a:schemeClr val="tx1"/>
              </a:solidFill>
              <a:effectLst/>
              <a:latin typeface="+mn-lt"/>
              <a:ea typeface="+mn-ea"/>
              <a:cs typeface="+mn-cs"/>
            </a:endParaRPr>
          </a:p>
          <a:p>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If you need a visa to study in the UK</a:t>
            </a:r>
            <a:r>
              <a:rPr lang="en-US" sz="1200" b="0" i="0" kern="1200" dirty="0" smtClean="0">
                <a:solidFill>
                  <a:schemeClr val="tx1"/>
                </a:solidFill>
                <a:effectLst/>
                <a:latin typeface="+mn-lt"/>
                <a:ea typeface="+mn-ea"/>
                <a:cs typeface="+mn-cs"/>
              </a:rPr>
              <a:t>, you need to check your visa status allows you to do a part-time course, and/or work in the UK. </a:t>
            </a:r>
            <a:r>
              <a:rPr lang="en-US" sz="1200" b="0" i="0" u="none" strike="noStrike" kern="1200" dirty="0" smtClean="0">
                <a:solidFill>
                  <a:schemeClr val="tx1"/>
                </a:solidFill>
                <a:effectLst/>
                <a:latin typeface="+mn-lt"/>
                <a:ea typeface="+mn-ea"/>
                <a:cs typeface="+mn-cs"/>
                <a:hlinkClick r:id="rId8"/>
              </a:rPr>
              <a:t>Check if you need a visa</a:t>
            </a:r>
            <a:r>
              <a:rPr lang="en-US" sz="1200" b="0" i="0" kern="1200" dirty="0" smtClean="0">
                <a:solidFill>
                  <a:schemeClr val="tx1"/>
                </a:solidFill>
                <a:effectLst/>
                <a:latin typeface="+mn-lt"/>
                <a:ea typeface="+mn-ea"/>
                <a:cs typeface="+mn-cs"/>
              </a:rPr>
              <a:t> and find out if you’re eligible to work on </a:t>
            </a:r>
            <a:r>
              <a:rPr lang="en-US" sz="1200" b="0" i="0" u="none" strike="noStrike" kern="1200" dirty="0" smtClean="0">
                <a:solidFill>
                  <a:schemeClr val="tx1"/>
                </a:solidFill>
                <a:effectLst/>
                <a:latin typeface="+mn-lt"/>
                <a:ea typeface="+mn-ea"/>
                <a:cs typeface="+mn-cs"/>
                <a:hlinkClick r:id="rId7"/>
              </a:rPr>
              <a:t>UKCISA's ‘Can you work?’ website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Looking to study performing arts?</a:t>
            </a:r>
          </a:p>
          <a:p>
            <a:r>
              <a:rPr lang="en-US" sz="1200" b="0" i="0" kern="1200" dirty="0" smtClean="0">
                <a:solidFill>
                  <a:schemeClr val="tx1"/>
                </a:solidFill>
                <a:effectLst/>
                <a:latin typeface="+mn-lt"/>
                <a:ea typeface="+mn-ea"/>
                <a:cs typeface="+mn-cs"/>
              </a:rPr>
              <a:t>As well as university and college courses, you can also choose to study at a UK conservatoire. Courses at conservatoires are more performance-based than you will find at a </a:t>
            </a:r>
            <a:r>
              <a:rPr lang="en-US" sz="1200" b="0" i="0" kern="1200" dirty="0" err="1" smtClean="0">
                <a:solidFill>
                  <a:schemeClr val="tx1"/>
                </a:solidFill>
                <a:effectLst/>
                <a:latin typeface="+mn-lt"/>
                <a:ea typeface="+mn-ea"/>
                <a:cs typeface="+mn-cs"/>
              </a:rPr>
              <a:t>uni</a:t>
            </a:r>
            <a:r>
              <a:rPr lang="en-US" sz="1200" b="0" i="0" kern="1200" dirty="0" smtClean="0">
                <a:solidFill>
                  <a:schemeClr val="tx1"/>
                </a:solidFill>
                <a:effectLst/>
                <a:latin typeface="+mn-lt"/>
                <a:ea typeface="+mn-ea"/>
                <a:cs typeface="+mn-cs"/>
              </a:rPr>
              <a:t> or college. Conservatoires offer courses in music, dance, drama, and musical theatre.</a:t>
            </a:r>
          </a:p>
          <a:p>
            <a:r>
              <a:rPr lang="en-US" sz="1200" b="0" i="0" u="none" strike="noStrike" kern="1200" dirty="0" smtClean="0">
                <a:solidFill>
                  <a:schemeClr val="tx1"/>
                </a:solidFill>
                <a:effectLst/>
                <a:latin typeface="+mn-lt"/>
                <a:ea typeface="+mn-ea"/>
                <a:cs typeface="+mn-cs"/>
                <a:hlinkClick r:id="rId9"/>
              </a:rPr>
              <a:t>Find out more</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3. Choosing how to study</a:t>
            </a:r>
          </a:p>
          <a:p>
            <a:r>
              <a:rPr lang="en-US" sz="1200" b="0" i="0" kern="1200" dirty="0" smtClean="0">
                <a:solidFill>
                  <a:schemeClr val="tx1"/>
                </a:solidFill>
                <a:effectLst/>
                <a:latin typeface="+mn-lt"/>
                <a:ea typeface="+mn-ea"/>
                <a:cs typeface="+mn-cs"/>
              </a:rPr>
              <a:t>Most students study undergraduate courses full-time, however this is not the only way. There are lots of different modes of study, designed to fit around your own circumstances.</a:t>
            </a:r>
          </a:p>
          <a:p>
            <a:r>
              <a:rPr lang="en-US" sz="1200" b="1" i="0" u="none" strike="noStrike" kern="1200" dirty="0" smtClean="0">
                <a:solidFill>
                  <a:schemeClr val="tx1"/>
                </a:solidFill>
                <a:effectLst/>
                <a:latin typeface="+mn-lt"/>
                <a:ea typeface="+mn-ea"/>
                <a:cs typeface="+mn-cs"/>
              </a:rPr>
              <a:t>Part-time</a:t>
            </a:r>
          </a:p>
          <a:p>
            <a:r>
              <a:rPr lang="en-US" sz="1200" b="0" i="0" kern="1200" dirty="0" smtClean="0">
                <a:solidFill>
                  <a:schemeClr val="tx1"/>
                </a:solidFill>
                <a:effectLst/>
                <a:latin typeface="+mn-lt"/>
                <a:ea typeface="+mn-ea"/>
                <a:cs typeface="+mn-cs"/>
              </a:rPr>
              <a:t>Many universities and colleges offer part-time degree courses, which are normally taken over a longer period, so you can learn at a more relaxed pace, or work (if eligible) alongside your studies.</a:t>
            </a:r>
          </a:p>
          <a:p>
            <a:r>
              <a:rPr lang="en-US" sz="1200" b="0" i="0" kern="1200" dirty="0" smtClean="0">
                <a:solidFill>
                  <a:schemeClr val="tx1"/>
                </a:solidFill>
                <a:effectLst/>
                <a:latin typeface="+mn-lt"/>
                <a:ea typeface="+mn-ea"/>
                <a:cs typeface="+mn-cs"/>
              </a:rPr>
              <a:t>There are some real benefits to studying part-time:</a:t>
            </a:r>
          </a:p>
          <a:p>
            <a:r>
              <a:rPr lang="en-US" sz="1200" b="0" i="0" kern="1200" dirty="0" smtClean="0">
                <a:solidFill>
                  <a:schemeClr val="tx1"/>
                </a:solidFill>
                <a:effectLst/>
                <a:latin typeface="+mn-lt"/>
                <a:ea typeface="+mn-ea"/>
                <a:cs typeface="+mn-cs"/>
              </a:rPr>
              <a:t>It might be a challenge to work or take care of your family at the same time as studying, but if you're committed, it can be very rewarding.</a:t>
            </a:r>
          </a:p>
          <a:p>
            <a:r>
              <a:rPr lang="en-US" sz="1200" b="0" i="0" kern="1200" dirty="0" smtClean="0">
                <a:solidFill>
                  <a:schemeClr val="tx1"/>
                </a:solidFill>
                <a:effectLst/>
                <a:latin typeface="+mn-lt"/>
                <a:ea typeface="+mn-ea"/>
                <a:cs typeface="+mn-cs"/>
              </a:rPr>
              <a:t>These may be delivered via evening and weekend classes, day release, or study breaks, helping you manage study around your other commitments.</a:t>
            </a:r>
          </a:p>
          <a:p>
            <a:r>
              <a:rPr lang="en-US" sz="1200" b="0" i="0" kern="1200" dirty="0" smtClean="0">
                <a:solidFill>
                  <a:schemeClr val="tx1"/>
                </a:solidFill>
                <a:effectLst/>
                <a:latin typeface="+mn-lt"/>
                <a:ea typeface="+mn-ea"/>
                <a:cs typeface="+mn-cs"/>
              </a:rPr>
              <a:t>Some contain a combination of online and offline work, with regular assignments and tutor support.</a:t>
            </a:r>
          </a:p>
          <a:p>
            <a:r>
              <a:rPr lang="en-US" sz="1200" b="0" i="0" kern="1200" dirty="0" smtClean="0">
                <a:solidFill>
                  <a:schemeClr val="tx1"/>
                </a:solidFill>
                <a:effectLst/>
                <a:latin typeface="+mn-lt"/>
                <a:ea typeface="+mn-ea"/>
                <a:cs typeface="+mn-cs"/>
              </a:rPr>
              <a:t>Some course deadlines can be altered to fit around your other responsibilities too.</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Distance and blended learning</a:t>
            </a:r>
          </a:p>
          <a:p>
            <a:r>
              <a:rPr lang="en-US" sz="1200" b="0" i="0" kern="1200" dirty="0" smtClean="0">
                <a:solidFill>
                  <a:schemeClr val="tx1"/>
                </a:solidFill>
                <a:effectLst/>
                <a:latin typeface="+mn-lt"/>
                <a:ea typeface="+mn-ea"/>
                <a:cs typeface="+mn-cs"/>
              </a:rPr>
              <a:t>Distance learning means studying remotely, allowing you to learn in your own time. Blended learning combines face-to-face sessions with online learning, giving a good mix of learning from the experts and teaching yourself, with course materials available online.</a:t>
            </a:r>
          </a:p>
          <a:p>
            <a:r>
              <a:rPr lang="en-US" sz="1200" b="0" i="0" kern="1200" dirty="0" smtClean="0">
                <a:solidFill>
                  <a:schemeClr val="tx1"/>
                </a:solidFill>
                <a:effectLst/>
                <a:latin typeface="+mn-lt"/>
                <a:ea typeface="+mn-ea"/>
                <a:cs typeface="+mn-cs"/>
              </a:rPr>
              <a:t>Your course activities and assignments will be supported by a range of online learning resources, with regular support from your tutor, interacting with fellow students via email, online forums, phone, and virtual conferencing.</a:t>
            </a:r>
          </a:p>
          <a:p>
            <a:r>
              <a:rPr lang="en-US" sz="1200" b="0" i="0" kern="1200" dirty="0" smtClean="0">
                <a:solidFill>
                  <a:schemeClr val="tx1"/>
                </a:solidFill>
                <a:effectLst/>
                <a:latin typeface="+mn-lt"/>
                <a:ea typeface="+mn-ea"/>
                <a:cs typeface="+mn-cs"/>
              </a:rPr>
              <a:t>Courses often include day schools or residential weekends where you work with other students on a specific project, followed by continued contact with the team as you work together, resulting in another residential where results are presented and assessed.</a:t>
            </a:r>
          </a:p>
          <a:p>
            <a:r>
              <a:rPr lang="en-US" sz="1200" b="0" i="0" kern="1200" dirty="0" smtClean="0">
                <a:solidFill>
                  <a:schemeClr val="tx1"/>
                </a:solidFill>
                <a:effectLst/>
                <a:latin typeface="+mn-lt"/>
                <a:ea typeface="+mn-ea"/>
                <a:cs typeface="+mn-cs"/>
              </a:rPr>
              <a:t>You will find some distance and blended courses advertised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 and some on university or college websites. UCAS does not provide a central admissions service for distance or blended learning – you will need to apply directly to the university or college to be considered for the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Accelerated degrees</a:t>
            </a:r>
          </a:p>
          <a:p>
            <a:r>
              <a:rPr lang="en-US" sz="1200" b="0" i="0" kern="1200" dirty="0" smtClean="0">
                <a:solidFill>
                  <a:schemeClr val="tx1"/>
                </a:solidFill>
                <a:effectLst/>
                <a:latin typeface="+mn-lt"/>
                <a:ea typeface="+mn-ea"/>
                <a:cs typeface="+mn-cs"/>
              </a:rPr>
              <a:t>Accelerated degrees are offered by some universities and colleges, in some subject areas. Students on accelerated degrees undertake the same course content as students on typical degrees, but complete their degrees one year sooner. For example, accelerated degree students can complete the full content of a typical three-year degree, but graduate in two years.</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Work-based learning</a:t>
            </a:r>
          </a:p>
          <a:p>
            <a:r>
              <a:rPr lang="en-US" sz="1200" b="0" i="0" kern="1200" dirty="0" smtClean="0">
                <a:solidFill>
                  <a:schemeClr val="tx1"/>
                </a:solidFill>
                <a:effectLst/>
                <a:latin typeface="+mn-lt"/>
                <a:ea typeface="+mn-ea"/>
                <a:cs typeface="+mn-cs"/>
              </a:rPr>
              <a:t>If you are employed in the UK, it is also possible to study in the workplace. Some course providers partner with official </a:t>
            </a:r>
            <a:r>
              <a:rPr lang="en-US" sz="1200" b="0" i="0" kern="1200" dirty="0" err="1" smtClean="0">
                <a:solidFill>
                  <a:schemeClr val="tx1"/>
                </a:solidFill>
                <a:effectLst/>
                <a:latin typeface="+mn-lt"/>
                <a:ea typeface="+mn-ea"/>
                <a:cs typeface="+mn-cs"/>
              </a:rPr>
              <a:t>organisations</a:t>
            </a:r>
            <a:r>
              <a:rPr lang="en-US" sz="1200" b="0" i="0" kern="1200" dirty="0" smtClean="0">
                <a:solidFill>
                  <a:schemeClr val="tx1"/>
                </a:solidFill>
                <a:effectLst/>
                <a:latin typeface="+mn-lt"/>
                <a:ea typeface="+mn-ea"/>
                <a:cs typeface="+mn-cs"/>
              </a:rPr>
              <a:t> to create </a:t>
            </a:r>
            <a:r>
              <a:rPr lang="en-US" sz="1200" b="0" i="0" kern="1200" dirty="0" err="1" smtClean="0">
                <a:solidFill>
                  <a:schemeClr val="tx1"/>
                </a:solidFill>
                <a:effectLst/>
                <a:latin typeface="+mn-lt"/>
                <a:ea typeface="+mn-ea"/>
                <a:cs typeface="+mn-cs"/>
              </a:rPr>
              <a:t>customised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 right through from a Certificate to a doctorate-level qualification. For example, the Royal Institute of British Architects (RIBA) offers a flexible study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for those already working in the industry who want to qualify officially.</a:t>
            </a:r>
          </a:p>
          <a:p>
            <a:r>
              <a:rPr lang="en-US" sz="1200" b="0" i="0" kern="1200" dirty="0" smtClean="0">
                <a:solidFill>
                  <a:schemeClr val="tx1"/>
                </a:solidFill>
                <a:effectLst/>
                <a:latin typeface="+mn-lt"/>
                <a:ea typeface="+mn-ea"/>
                <a:cs typeface="+mn-cs"/>
              </a:rPr>
              <a:t>Higher and degree apprenticeships could also be an option for work-based learning – </a:t>
            </a:r>
            <a:r>
              <a:rPr lang="en-US" sz="1200" b="0" i="0" u="none" strike="noStrike" kern="1200" dirty="0" smtClean="0">
                <a:solidFill>
                  <a:schemeClr val="tx1"/>
                </a:solidFill>
                <a:effectLst/>
                <a:latin typeface="+mn-lt"/>
                <a:ea typeface="+mn-ea"/>
                <a:cs typeface="+mn-cs"/>
                <a:hlinkClick r:id="rId10"/>
              </a:rPr>
              <a:t>find out more about apprenticeships</a:t>
            </a:r>
            <a:r>
              <a:rPr lang="en-US" sz="1200" b="0" i="0" kern="1200" dirty="0" smtClean="0">
                <a:solidFill>
                  <a:schemeClr val="tx1"/>
                </a:solidFill>
                <a:effectLst/>
                <a:latin typeface="+mn-lt"/>
                <a:ea typeface="+mn-ea"/>
                <a:cs typeface="+mn-cs"/>
              </a:rPr>
              <a:t>.</a:t>
            </a:r>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4. Choosing where to study</a:t>
            </a:r>
          </a:p>
          <a:p>
            <a:r>
              <a:rPr lang="en-US" sz="1200" b="0" i="0" kern="1200" dirty="0" smtClean="0">
                <a:solidFill>
                  <a:schemeClr val="tx1"/>
                </a:solidFill>
                <a:effectLst/>
                <a:latin typeface="+mn-lt"/>
                <a:ea typeface="+mn-ea"/>
                <a:cs typeface="+mn-cs"/>
              </a:rPr>
              <a:t>Some students set their heart on a particular university, while others just want to choose the course they like the sound of best. Either way is fine, but make sure you do your research, as changing your university or college once you’ve started isn’t always easy.</a:t>
            </a:r>
          </a:p>
          <a:p>
            <a:r>
              <a:rPr lang="en-US" sz="1200" b="0" i="0" kern="1200" dirty="0" smtClean="0">
                <a:solidFill>
                  <a:schemeClr val="tx1"/>
                </a:solidFill>
                <a:effectLst/>
                <a:latin typeface="+mn-lt"/>
                <a:ea typeface="+mn-ea"/>
                <a:cs typeface="+mn-cs"/>
              </a:rPr>
              <a:t>You could choose to study at a UK higher education college instead of a university – </a:t>
            </a:r>
            <a:r>
              <a:rPr lang="en-US" sz="1200" b="0" i="0" u="none" strike="noStrike" kern="1200" dirty="0" smtClean="0">
                <a:solidFill>
                  <a:schemeClr val="tx1"/>
                </a:solidFill>
                <a:effectLst/>
                <a:latin typeface="+mn-lt"/>
                <a:ea typeface="+mn-ea"/>
                <a:cs typeface="+mn-cs"/>
                <a:hlinkClick r:id="rId11"/>
              </a:rPr>
              <a:t>find out more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Here are five top tips to help you when choosing where to study:</a:t>
            </a:r>
          </a:p>
          <a:p>
            <a:r>
              <a:rPr lang="en-US" sz="1200" b="0" i="0" u="none" strike="noStrike" kern="1200" dirty="0" smtClean="0">
                <a:solidFill>
                  <a:schemeClr val="tx1"/>
                </a:solidFill>
                <a:effectLst/>
                <a:latin typeface="+mn-lt"/>
                <a:ea typeface="+mn-ea"/>
                <a:cs typeface="+mn-cs"/>
                <a:hlinkClick r:id="rId12"/>
              </a:rPr>
              <a:t>Attend an open day</a:t>
            </a:r>
            <a:r>
              <a:rPr lang="en-US" sz="1200" b="0" i="0" kern="1200" dirty="0" smtClean="0">
                <a:solidFill>
                  <a:schemeClr val="tx1"/>
                </a:solidFill>
                <a:effectLst/>
                <a:latin typeface="+mn-lt"/>
                <a:ea typeface="+mn-ea"/>
                <a:cs typeface="+mn-cs"/>
              </a:rPr>
              <a:t> or if you can't visit in person, you can </a:t>
            </a:r>
            <a:r>
              <a:rPr lang="en-US" sz="1200" b="0" i="0" u="none" strike="noStrike" kern="1200" dirty="0" smtClean="0">
                <a:solidFill>
                  <a:schemeClr val="tx1"/>
                </a:solidFill>
                <a:effectLst/>
                <a:latin typeface="+mn-lt"/>
                <a:ea typeface="+mn-ea"/>
                <a:cs typeface="+mn-cs"/>
                <a:hlinkClick r:id="rId13"/>
              </a:rPr>
              <a:t>go to an online open day</a:t>
            </a:r>
            <a:r>
              <a:rPr lang="en-US" sz="1200" b="0" i="0" kern="1200" dirty="0" smtClean="0">
                <a:solidFill>
                  <a:schemeClr val="tx1"/>
                </a:solidFill>
                <a:effectLst/>
                <a:latin typeface="+mn-lt"/>
                <a:ea typeface="+mn-ea"/>
                <a:cs typeface="+mn-cs"/>
              </a:rPr>
              <a:t> – we cannot recommend this enough. It’s an opportunity for you to meet the course tutors, see the facilities, and explore the area.</a:t>
            </a:r>
          </a:p>
          <a:p>
            <a:r>
              <a:rPr lang="en-US" sz="1200" b="0" i="0" kern="1200" dirty="0" smtClean="0">
                <a:solidFill>
                  <a:schemeClr val="tx1"/>
                </a:solidFill>
                <a:effectLst/>
                <a:latin typeface="+mn-lt"/>
                <a:ea typeface="+mn-ea"/>
                <a:cs typeface="+mn-cs"/>
              </a:rPr>
              <a:t>If you can’t attend an open day, explore the campus with a </a:t>
            </a:r>
            <a:r>
              <a:rPr lang="en-US" sz="1200" b="0" i="0" u="none" strike="noStrike" kern="1200" dirty="0" smtClean="0">
                <a:solidFill>
                  <a:schemeClr val="tx1"/>
                </a:solidFill>
                <a:effectLst/>
                <a:latin typeface="+mn-lt"/>
                <a:ea typeface="+mn-ea"/>
                <a:cs typeface="+mn-cs"/>
                <a:hlinkClick r:id="rId14"/>
              </a:rPr>
              <a:t>virtual tour</a:t>
            </a:r>
            <a:r>
              <a:rPr lang="en-US" sz="1200" b="0" i="0"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hlinkClick r:id="rId15"/>
              </a:rPr>
              <a:t>Check the application deadline</a:t>
            </a:r>
            <a:r>
              <a:rPr lang="en-US" sz="1200" b="0" i="0" kern="1200" dirty="0" smtClean="0">
                <a:solidFill>
                  <a:schemeClr val="tx1"/>
                </a:solidFill>
                <a:effectLst/>
                <a:latin typeface="+mn-lt"/>
                <a:ea typeface="+mn-ea"/>
                <a:cs typeface="+mn-cs"/>
              </a:rPr>
              <a:t> – some universities and courses have a different application deadline, so make sure you know the deadline associated to your chosen course or </a:t>
            </a:r>
            <a:r>
              <a:rPr lang="en-US" sz="1200" b="0" i="0" kern="1200" dirty="0" err="1" smtClean="0">
                <a:solidFill>
                  <a:schemeClr val="tx1"/>
                </a:solidFill>
                <a:effectLst/>
                <a:latin typeface="+mn-lt"/>
                <a:ea typeface="+mn-ea"/>
                <a:cs typeface="+mn-cs"/>
              </a:rPr>
              <a:t>uni.</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16"/>
              </a:rPr>
              <a:t>Check the entry requirements</a:t>
            </a:r>
            <a:r>
              <a:rPr lang="en-US" sz="1200" b="0" i="0" kern="1200" dirty="0" smtClean="0">
                <a:solidFill>
                  <a:schemeClr val="tx1"/>
                </a:solidFill>
                <a:effectLst/>
                <a:latin typeface="+mn-lt"/>
                <a:ea typeface="+mn-ea"/>
                <a:cs typeface="+mn-cs"/>
              </a:rPr>
              <a:t> – different courses and universities will have different entry requirements, which you can check on the course listing in our search tool. Some universities and colleges make contextual offers. This is where the university or college considers any barriers you may face, and will either reduce their grade requirements or give extra consideration when deciding whether to give you an offer. </a:t>
            </a:r>
            <a:r>
              <a:rPr lang="en-US" sz="1200" b="0" i="0" u="none" strike="noStrike" kern="1200" dirty="0" smtClean="0">
                <a:solidFill>
                  <a:schemeClr val="tx1"/>
                </a:solidFill>
                <a:effectLst/>
                <a:latin typeface="+mn-lt"/>
                <a:ea typeface="+mn-ea"/>
                <a:cs typeface="+mn-cs"/>
                <a:hlinkClick r:id="rId17"/>
              </a:rPr>
              <a:t>Check out this blog for more information</a:t>
            </a:r>
            <a:r>
              <a:rPr lang="en-US" sz="1200" b="0" i="0" kern="1200" dirty="0" smtClean="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28D16B-0D52-494B-A5B3-8EDB8F68E694}" type="slidenum">
              <a:rPr lang="en-GB" smtClean="0"/>
              <a:t>20</a:t>
            </a:fld>
            <a:endParaRPr lang="en-GB"/>
          </a:p>
        </p:txBody>
      </p:sp>
    </p:spTree>
    <p:extLst>
      <p:ext uri="{BB962C8B-B14F-4D97-AF65-F5344CB8AC3E}">
        <p14:creationId xmlns:p14="http://schemas.microsoft.com/office/powerpoint/2010/main" val="770012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Choosing a university course is one of the first and most important decisions a student makes. Your enjoyment of your course has a huge bearing on your overall university experience and performance.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30,000 courses offered at UK university. While this vast array of choice means that the right course is out there for you, it can be challenging trying to find it. This section will walk you through the key steps in the decision-making process: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1. Choosing a subject</a:t>
            </a:r>
          </a:p>
          <a:p>
            <a:r>
              <a:rPr lang="en-US" sz="1200" b="0" i="0" kern="1200" dirty="0" smtClean="0">
                <a:solidFill>
                  <a:schemeClr val="tx1"/>
                </a:solidFill>
                <a:effectLst/>
                <a:latin typeface="+mn-lt"/>
                <a:ea typeface="+mn-ea"/>
                <a:cs typeface="+mn-cs"/>
              </a:rPr>
              <a:t>It’s important you choose a subject you enjoy and will help you reach your goals. Here are some things to help you choose the right subject for you:</a:t>
            </a:r>
          </a:p>
          <a:p>
            <a:r>
              <a:rPr lang="en-US" sz="1200" b="0" i="0" kern="1200" dirty="0" smtClean="0">
                <a:solidFill>
                  <a:schemeClr val="tx1"/>
                </a:solidFill>
                <a:effectLst/>
                <a:latin typeface="+mn-lt"/>
                <a:ea typeface="+mn-ea"/>
                <a:cs typeface="+mn-cs"/>
              </a:rPr>
              <a:t>Think about what you enjoy day-to-day – maybe this could be part of a future job role?</a:t>
            </a:r>
          </a:p>
          <a:p>
            <a:r>
              <a:rPr lang="en-US" sz="1200" b="0" i="0" kern="1200" dirty="0" smtClean="0">
                <a:solidFill>
                  <a:schemeClr val="tx1"/>
                </a:solidFill>
                <a:effectLst/>
                <a:latin typeface="+mn-lt"/>
                <a:ea typeface="+mn-ea"/>
                <a:cs typeface="+mn-cs"/>
              </a:rPr>
              <a:t>Explore different job sites and graduate career options to look for ideas on what you’d like to do once you've finished your studies.</a:t>
            </a:r>
          </a:p>
          <a:p>
            <a:r>
              <a:rPr lang="en-US" sz="1200" b="0" i="0" kern="1200" dirty="0" smtClean="0">
                <a:solidFill>
                  <a:schemeClr val="tx1"/>
                </a:solidFill>
                <a:effectLst/>
                <a:latin typeface="+mn-lt"/>
                <a:ea typeface="+mn-ea"/>
                <a:cs typeface="+mn-cs"/>
              </a:rPr>
              <a:t>Think about your career goals and the qualifications required as part of a person specification.</a:t>
            </a:r>
          </a:p>
          <a:p>
            <a:r>
              <a:rPr lang="en-US" sz="1200" b="0" i="0" u="none" strike="noStrike" kern="1200" dirty="0" smtClean="0">
                <a:solidFill>
                  <a:schemeClr val="tx1"/>
                </a:solidFill>
                <a:effectLst/>
                <a:latin typeface="+mn-lt"/>
                <a:ea typeface="+mn-ea"/>
                <a:cs typeface="+mn-cs"/>
                <a:hlinkClick r:id="rId3"/>
              </a:rPr>
              <a:t>Take a look at our subject guides</a:t>
            </a:r>
            <a:r>
              <a:rPr lang="en-US" sz="1200" b="0" i="0" kern="1200" dirty="0" smtClean="0">
                <a:solidFill>
                  <a:schemeClr val="tx1"/>
                </a:solidFill>
                <a:effectLst/>
                <a:latin typeface="+mn-lt"/>
                <a:ea typeface="+mn-ea"/>
                <a:cs typeface="+mn-cs"/>
              </a:rPr>
              <a:t> to get an idea of the types of subjects you could study, and the industries graduates go on to work in.</a:t>
            </a:r>
          </a:p>
          <a:p>
            <a:r>
              <a:rPr lang="en-US" sz="1200" b="0" i="0" u="none" strike="noStrike" kern="1200" dirty="0" smtClean="0">
                <a:solidFill>
                  <a:schemeClr val="tx1"/>
                </a:solidFill>
                <a:effectLst/>
                <a:latin typeface="+mn-lt"/>
                <a:ea typeface="+mn-ea"/>
                <a:cs typeface="+mn-cs"/>
                <a:hlinkClick r:id="rId4"/>
              </a:rPr>
              <a:t>Search for courses by subject</a:t>
            </a:r>
            <a:r>
              <a:rPr lang="en-US" sz="1200" b="0" i="0" kern="1200" dirty="0" smtClean="0">
                <a:solidFill>
                  <a:schemeClr val="tx1"/>
                </a:solidFill>
                <a:effectLst/>
                <a:latin typeface="+mn-lt"/>
                <a:ea typeface="+mn-ea"/>
                <a:cs typeface="+mn-cs"/>
              </a:rPr>
              <a:t> to see what's available.</a:t>
            </a:r>
          </a:p>
          <a:p>
            <a:r>
              <a:rPr lang="en-US" sz="1200" b="0" i="0" kern="1200" dirty="0" smtClean="0">
                <a:solidFill>
                  <a:schemeClr val="tx1"/>
                </a:solidFill>
                <a:effectLst/>
                <a:latin typeface="+mn-lt"/>
                <a:ea typeface="+mn-ea"/>
                <a:cs typeface="+mn-cs"/>
              </a:rPr>
              <a:t>UK degree courses tend to be very </a:t>
            </a:r>
            <a:r>
              <a:rPr lang="en-US" sz="1200" b="0" i="0" kern="1200" dirty="0" err="1" smtClean="0">
                <a:solidFill>
                  <a:schemeClr val="tx1"/>
                </a:solidFill>
                <a:effectLst/>
                <a:latin typeface="+mn-lt"/>
                <a:ea typeface="+mn-ea"/>
                <a:cs typeface="+mn-cs"/>
              </a:rPr>
              <a:t>specialised</a:t>
            </a:r>
            <a:r>
              <a:rPr lang="en-US" sz="1200" b="0" i="0" kern="1200" dirty="0" smtClean="0">
                <a:solidFill>
                  <a:schemeClr val="tx1"/>
                </a:solidFill>
                <a:effectLst/>
                <a:latin typeface="+mn-lt"/>
                <a:ea typeface="+mn-ea"/>
                <a:cs typeface="+mn-cs"/>
              </a:rPr>
              <a:t> from day one, allowing students to focus on their chosen subject. However, there are others that allow you more flexibility in what you study. Make sure you read the course descriptions carefully, and click through to university websites for further information.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Thinking about more than one course or subject?</a:t>
            </a:r>
          </a:p>
          <a:p>
            <a:r>
              <a:rPr lang="en-US" sz="1200" b="0" i="0" kern="1200" dirty="0" smtClean="0">
                <a:solidFill>
                  <a:schemeClr val="tx1"/>
                </a:solidFill>
                <a:effectLst/>
                <a:latin typeface="+mn-lt"/>
                <a:ea typeface="+mn-ea"/>
                <a:cs typeface="+mn-cs"/>
              </a:rPr>
              <a:t>To increase your chances of getting a place on a course we give you the option of applying to up to five courses at once, usually all in a similar subject so that your application is relevant to all of them.</a:t>
            </a:r>
          </a:p>
          <a:p>
            <a:r>
              <a:rPr lang="en-US" sz="1200" b="0" i="0" kern="1200" dirty="0" smtClean="0">
                <a:solidFill>
                  <a:schemeClr val="tx1"/>
                </a:solidFill>
                <a:effectLst/>
                <a:latin typeface="+mn-lt"/>
                <a:ea typeface="+mn-ea"/>
                <a:cs typeface="+mn-cs"/>
              </a:rPr>
              <a:t>Please note, there are a couple of restrictions though:</a:t>
            </a:r>
          </a:p>
          <a:p>
            <a:r>
              <a:rPr lang="en-US" sz="1200" b="0" i="0" kern="1200" dirty="0" smtClean="0">
                <a:solidFill>
                  <a:schemeClr val="tx1"/>
                </a:solidFill>
                <a:effectLst/>
                <a:latin typeface="+mn-lt"/>
                <a:ea typeface="+mn-ea"/>
                <a:cs typeface="+mn-cs"/>
              </a:rPr>
              <a:t>You can only apply maximum of four courses in any one of medicine, dentistry, veterinary medicine or veterinary science.</a:t>
            </a:r>
          </a:p>
          <a:p>
            <a:r>
              <a:rPr lang="en-US" sz="1200" b="0" i="0" kern="1200" dirty="0" smtClean="0">
                <a:solidFill>
                  <a:schemeClr val="tx1"/>
                </a:solidFill>
                <a:effectLst/>
                <a:latin typeface="+mn-lt"/>
                <a:ea typeface="+mn-ea"/>
                <a:cs typeface="+mn-cs"/>
              </a:rPr>
              <a:t>Usually you can only apply to one course at either the University of Oxford or the University of Cambridge. There are exceptions though – if you'll be a graduate at the start of the course, and you're applying for graduate medicine (course code A101) at the University of Cambridge, you could then also apply to medicine (course code A100) at Cambridge, as well as graduate medicine (course code A101) at the University of Oxford. (Some applicants will need to complete an additional application form to apply – visit the </a:t>
            </a:r>
            <a:r>
              <a:rPr lang="en-US" sz="1200" b="0" i="0" u="none" strike="noStrike" kern="1200" dirty="0" smtClean="0">
                <a:solidFill>
                  <a:schemeClr val="tx1"/>
                </a:solidFill>
                <a:effectLst/>
                <a:latin typeface="+mn-lt"/>
                <a:ea typeface="+mn-ea"/>
                <a:cs typeface="+mn-cs"/>
                <a:hlinkClick r:id="rId5"/>
              </a:rPr>
              <a:t>University of Oxford</a:t>
            </a:r>
            <a:r>
              <a:rPr lang="en-US" sz="1200" b="0" i="0" kern="1200" dirty="0" smtClean="0">
                <a:solidFill>
                  <a:schemeClr val="tx1"/>
                </a:solidFill>
                <a:effectLst/>
                <a:latin typeface="+mn-lt"/>
                <a:ea typeface="+mn-ea"/>
                <a:cs typeface="+mn-cs"/>
              </a:rPr>
              <a:t> and the </a:t>
            </a:r>
            <a:r>
              <a:rPr lang="en-US" sz="1200" b="0" i="0" u="none" strike="noStrike" kern="1200" dirty="0" smtClean="0">
                <a:solidFill>
                  <a:schemeClr val="tx1"/>
                </a:solidFill>
                <a:effectLst/>
                <a:latin typeface="+mn-lt"/>
                <a:ea typeface="+mn-ea"/>
                <a:cs typeface="+mn-cs"/>
                <a:hlinkClick r:id="rId6"/>
              </a:rPr>
              <a:t>University of Cambridge</a:t>
            </a:r>
            <a:r>
              <a:rPr lang="en-US" sz="1200" b="0" i="0" kern="1200" dirty="0" smtClean="0">
                <a:solidFill>
                  <a:schemeClr val="tx1"/>
                </a:solidFill>
                <a:effectLst/>
                <a:latin typeface="+mn-lt"/>
                <a:ea typeface="+mn-ea"/>
                <a:cs typeface="+mn-cs"/>
              </a:rPr>
              <a:t> websites for more information.)</a:t>
            </a:r>
          </a:p>
          <a:p>
            <a:r>
              <a:rPr lang="en-US" sz="1200" b="1" i="0" kern="1200" dirty="0" smtClean="0">
                <a:solidFill>
                  <a:schemeClr val="tx1"/>
                </a:solidFill>
                <a:effectLst/>
                <a:latin typeface="+mn-lt"/>
                <a:ea typeface="+mn-ea"/>
                <a:cs typeface="+mn-cs"/>
              </a:rPr>
              <a:t>2. Types of undergraduate course</a:t>
            </a:r>
          </a:p>
          <a:p>
            <a:r>
              <a:rPr lang="en-US" sz="1200" b="0" i="0" kern="1200" dirty="0" smtClean="0">
                <a:solidFill>
                  <a:schemeClr val="tx1"/>
                </a:solidFill>
                <a:effectLst/>
                <a:latin typeface="+mn-lt"/>
                <a:ea typeface="+mn-ea"/>
                <a:cs typeface="+mn-cs"/>
              </a:rPr>
              <a:t>After leaving school, most students going onto university or college study for an undergraduate degree. These are usually made up of modules (some compulsory and some optional) that add up to a full degree.</a:t>
            </a:r>
          </a:p>
          <a:p>
            <a:r>
              <a:rPr lang="en-US" sz="1200" b="0" i="0" kern="1200" dirty="0" smtClean="0">
                <a:solidFill>
                  <a:schemeClr val="tx1"/>
                </a:solidFill>
                <a:effectLst/>
                <a:latin typeface="+mn-lt"/>
                <a:ea typeface="+mn-ea"/>
                <a:cs typeface="+mn-cs"/>
              </a:rPr>
              <a:t>Here are some examples of the types of undergraduate courses you can do.</a:t>
            </a:r>
          </a:p>
          <a:p>
            <a:r>
              <a:rPr lang="en-US" sz="1200" b="1" i="0" u="none" strike="noStrike" kern="1200" dirty="0" smtClean="0">
                <a:solidFill>
                  <a:schemeClr val="tx1"/>
                </a:solidFill>
                <a:effectLst/>
                <a:latin typeface="+mn-lt"/>
                <a:ea typeface="+mn-ea"/>
                <a:cs typeface="+mn-cs"/>
              </a:rPr>
              <a:t>Bachelor degree courses</a:t>
            </a:r>
          </a:p>
          <a:p>
            <a:r>
              <a:rPr lang="en-US" sz="1200" b="0" i="0" kern="1200" dirty="0" smtClean="0">
                <a:solidFill>
                  <a:schemeClr val="tx1"/>
                </a:solidFill>
                <a:effectLst/>
                <a:latin typeface="+mn-lt"/>
                <a:ea typeface="+mn-ea"/>
                <a:cs typeface="+mn-cs"/>
              </a:rPr>
              <a:t>Bachelor degrees usually last either three or four years if studied full-time (although some courses are longer). You can concentrate on a single subject, combine two subjects in a single course (often called dual or joint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courses), or choose several subjects (combined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Most courses have core modules which everyone studies, and many courses allow you to choose options or modules to make up a course that suits you.</a:t>
            </a:r>
          </a:p>
          <a:p>
            <a:r>
              <a:rPr lang="en-US" sz="1200" b="0" i="0" kern="1200" dirty="0" smtClean="0">
                <a:solidFill>
                  <a:schemeClr val="tx1"/>
                </a:solidFill>
                <a:effectLst/>
                <a:latin typeface="+mn-lt"/>
                <a:ea typeface="+mn-ea"/>
                <a:cs typeface="+mn-cs"/>
              </a:rPr>
              <a:t>Some bachelor degrees offer a sandwich year, involving an additional placement or year in industry, which forms part of the course. If you're an international student, you'll need to check you're eligible to work in the UK, or that your visa allows you to do a placement course. Most international students on a tier 4 visa will be eligible for a year in industry or work placements as part of their course, but there may be some conditions. Check with the university or college before making this choice in your application. You can </a:t>
            </a:r>
            <a:r>
              <a:rPr lang="en-US" sz="1200" b="0" i="0" u="none" strike="noStrike" kern="1200" dirty="0" smtClean="0">
                <a:solidFill>
                  <a:schemeClr val="tx1"/>
                </a:solidFill>
                <a:effectLst/>
                <a:latin typeface="+mn-lt"/>
                <a:ea typeface="+mn-ea"/>
                <a:cs typeface="+mn-cs"/>
                <a:hlinkClick r:id="rId7"/>
              </a:rPr>
              <a:t>find out more on the UKCISA website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There are also courses which include postgraduate-level study, known as integrated master's. Integrated master's being at undergraduate level, then continue for an extra year (or more) so you're awarded a master's degree at the end. These are most common in engineering or science subjects. If you're interested in an integrated master's, you'll need to include the term 'master's' when using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years</a:t>
            </a:r>
          </a:p>
          <a:p>
            <a:r>
              <a:rPr lang="en-US" sz="1200" b="0" i="0" kern="1200" dirty="0" smtClean="0">
                <a:solidFill>
                  <a:schemeClr val="tx1"/>
                </a:solidFill>
                <a:effectLst/>
                <a:latin typeface="+mn-lt"/>
                <a:ea typeface="+mn-ea"/>
                <a:cs typeface="+mn-cs"/>
              </a:rPr>
              <a:t>Some degrees offer a foundation or qualifying year as the first year, sometimes called ‘year zero’. They are generally one year, full-time courses delivered at a university or college, and can be offered as a 'standalone' course, or as part of a degree. You'll still be treated as a full-time undergraduate student.</a:t>
            </a:r>
          </a:p>
          <a:p>
            <a:r>
              <a:rPr lang="en-US" sz="1200" b="0" i="0" kern="1200" dirty="0" smtClean="0">
                <a:solidFill>
                  <a:schemeClr val="tx1"/>
                </a:solidFill>
                <a:effectLst/>
                <a:latin typeface="+mn-lt"/>
                <a:ea typeface="+mn-ea"/>
                <a:cs typeface="+mn-cs"/>
              </a:rPr>
              <a:t>Foundation years are designed to develop the skills and subject-specific knowledge required to undertake a degree course, and </a:t>
            </a:r>
            <a:r>
              <a:rPr lang="en-US" sz="1200" b="0" i="0" kern="1200" dirty="0" err="1" smtClean="0">
                <a:solidFill>
                  <a:schemeClr val="tx1"/>
                </a:solidFill>
                <a:effectLst/>
                <a:latin typeface="+mn-lt"/>
                <a:ea typeface="+mn-ea"/>
                <a:cs typeface="+mn-cs"/>
              </a:rPr>
              <a:t>specialise</a:t>
            </a:r>
            <a:r>
              <a:rPr lang="en-US" sz="1200" b="0" i="0" kern="1200" dirty="0" smtClean="0">
                <a:solidFill>
                  <a:schemeClr val="tx1"/>
                </a:solidFill>
                <a:effectLst/>
                <a:latin typeface="+mn-lt"/>
                <a:ea typeface="+mn-ea"/>
                <a:cs typeface="+mn-cs"/>
              </a:rPr>
              <a:t> in a subject area.</a:t>
            </a:r>
          </a:p>
          <a:p>
            <a:r>
              <a:rPr lang="en-US" sz="1200" b="0" i="0" kern="1200" dirty="0" smtClean="0">
                <a:solidFill>
                  <a:schemeClr val="tx1"/>
                </a:solidFill>
                <a:effectLst/>
                <a:latin typeface="+mn-lt"/>
                <a:ea typeface="+mn-ea"/>
                <a:cs typeface="+mn-cs"/>
              </a:rPr>
              <a:t>If your grades weren’t suitable, or you studied combinations of subjects at school or college that mean you don’t meet the entry requirements for your chosen course, a foundation year could be perfect. Not all universities and colleges offer foundation years.</a:t>
            </a:r>
          </a:p>
          <a:p>
            <a:r>
              <a:rPr lang="en-US" sz="1200" b="0" i="0" kern="1200" dirty="0" smtClean="0">
                <a:solidFill>
                  <a:schemeClr val="tx1"/>
                </a:solidFill>
                <a:effectLst/>
                <a:latin typeface="+mn-lt"/>
                <a:ea typeface="+mn-ea"/>
                <a:cs typeface="+mn-cs"/>
              </a:rPr>
              <a:t>Most students who take a foundation year choose to stay at the same university or college to complete their full degree, but it may be possible to apply for a full-time degree course elsewhere if you complete the course successfully. You will need to check this with the individual universities and colleges concerned. You will also pay tuition fees for your foundation year.</a:t>
            </a:r>
          </a:p>
          <a:p>
            <a:r>
              <a:rPr lang="en-US" sz="1200" b="0" i="0" kern="1200" dirty="0" smtClean="0">
                <a:solidFill>
                  <a:schemeClr val="tx1"/>
                </a:solidFill>
                <a:effectLst/>
                <a:latin typeface="+mn-lt"/>
                <a:ea typeface="+mn-ea"/>
                <a:cs typeface="+mn-cs"/>
              </a:rPr>
              <a:t>If you're interested in a foundation year, you'll need to include this in the undergraduate keyword field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Diploma in Foundation Studies (art and design)</a:t>
            </a:r>
          </a:p>
          <a:p>
            <a:r>
              <a:rPr lang="en-US" sz="1200" b="0" i="0" kern="1200" dirty="0" smtClean="0">
                <a:solidFill>
                  <a:schemeClr val="tx1"/>
                </a:solidFill>
                <a:effectLst/>
                <a:latin typeface="+mn-lt"/>
                <a:ea typeface="+mn-ea"/>
                <a:cs typeface="+mn-cs"/>
              </a:rPr>
              <a:t>This one-year qualification – often shortened to ‘Art Foundation’ – is widely </a:t>
            </a:r>
            <a:r>
              <a:rPr lang="en-US" sz="1200" b="0" i="0" kern="1200" dirty="0" err="1" smtClean="0">
                <a:solidFill>
                  <a:schemeClr val="tx1"/>
                </a:solidFill>
                <a:effectLst/>
                <a:latin typeface="+mn-lt"/>
                <a:ea typeface="+mn-ea"/>
                <a:cs typeface="+mn-cs"/>
              </a:rPr>
              <a:t>recognised</a:t>
            </a:r>
            <a:r>
              <a:rPr lang="en-US" sz="1200" b="0" i="0" kern="1200" dirty="0" smtClean="0">
                <a:solidFill>
                  <a:schemeClr val="tx1"/>
                </a:solidFill>
                <a:effectLst/>
                <a:latin typeface="+mn-lt"/>
                <a:ea typeface="+mn-ea"/>
                <a:cs typeface="+mn-cs"/>
              </a:rPr>
              <a:t> as a primary route to gain entry to some of the most prestigious art and design degree courses. The learning is tailored to a student’s specific area of art and design subject interest, so they can progress to study that area at degree level. For funding purposes, this course is classified as a further education course, so student loans (for tuition and living costs) are not available, even if you take the course at a university or college. However, UK/EU students under the age of 19 on 31 August of the year of entry will not be charged a tuition fee. As a result, many students choose to take this course straight after school or college, in their home town or city.</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degrees</a:t>
            </a:r>
          </a:p>
          <a:p>
            <a:r>
              <a:rPr lang="en-US" sz="1200" b="0" i="0" kern="1200" dirty="0" smtClean="0">
                <a:solidFill>
                  <a:schemeClr val="tx1"/>
                </a:solidFill>
                <a:effectLst/>
                <a:latin typeface="+mn-lt"/>
                <a:ea typeface="+mn-ea"/>
                <a:cs typeface="+mn-cs"/>
              </a:rPr>
              <a:t>Foundation degrees are usually two-year courses (longer if part-time), that are equivalent to the first two years of an undergraduate degree. They are not the same as a foundation year.</a:t>
            </a:r>
          </a:p>
          <a:p>
            <a:r>
              <a:rPr lang="en-US" sz="1200" b="0" i="0" kern="1200" dirty="0" smtClean="0">
                <a:solidFill>
                  <a:schemeClr val="tx1"/>
                </a:solidFill>
                <a:effectLst/>
                <a:latin typeface="+mn-lt"/>
                <a:ea typeface="+mn-ea"/>
                <a:cs typeface="+mn-cs"/>
              </a:rPr>
              <a:t>These can be a good destination for school leavers at 18, as they offer a qualification that can help gain degree entry. This route is a good option for students who need a course with lower entry requirements and fewer examinations, would prefer a vocational degree/to study while they work, or are not yet ready to commit to three years at university.</a:t>
            </a:r>
          </a:p>
          <a:p>
            <a:r>
              <a:rPr lang="en-US" sz="1200" b="0" i="0" kern="1200" dirty="0" smtClean="0">
                <a:solidFill>
                  <a:schemeClr val="tx1"/>
                </a:solidFill>
                <a:effectLst/>
                <a:latin typeface="+mn-lt"/>
                <a:ea typeface="+mn-ea"/>
                <a:cs typeface="+mn-cs"/>
              </a:rPr>
              <a:t>Foundation degrees often combine academic skills and knowledge with workplace performance and productivity. They may have been designed in partnership with employers, and therefore focus on a particular job role or profession, enabling you to gain professional and technical skills to further your career. They can be used as a standalone qualification for employment, but are more commonly used as the basis for progression to a final ‘top-up’ year, leading to a full bachelors degree. The final year may be taken at a different university or college.</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Degree or graduate level apprenticeship</a:t>
            </a:r>
          </a:p>
          <a:p>
            <a:r>
              <a:rPr lang="en-US" sz="1200" b="0" i="0" kern="1200" dirty="0" smtClean="0">
                <a:solidFill>
                  <a:schemeClr val="tx1"/>
                </a:solidFill>
                <a:effectLst/>
                <a:latin typeface="+mn-lt"/>
                <a:ea typeface="+mn-ea"/>
                <a:cs typeface="+mn-cs"/>
              </a:rPr>
              <a:t>This is a new type of higher level apprenticeship, which can lead to a bachelors degree as part of an apprenticeship. It is important to check the full details of a given job and apprenticeship with the employer and training provider. These courses are a good fit for students who want to gain work experience rather than studying full-time at university, but would like to achieve the same degree status.</a:t>
            </a:r>
          </a:p>
          <a:p>
            <a:r>
              <a:rPr lang="en-US" sz="1200" b="0" i="0" kern="1200" dirty="0" smtClean="0">
                <a:solidFill>
                  <a:schemeClr val="tx1"/>
                </a:solidFill>
                <a:effectLst/>
                <a:latin typeface="+mn-lt"/>
                <a:ea typeface="+mn-ea"/>
                <a:cs typeface="+mn-cs"/>
              </a:rPr>
              <a:t>Students need to be highly committed – competition can be fierce and entry qualifications can be high. If you’re considering this option, you may want to keep your options open by making an application to a full-time bachelors degree through UCAS at the same time.</a:t>
            </a:r>
          </a:p>
          <a:p>
            <a:endParaRPr lang="en-US" sz="1200" b="1" i="0" u="none" strike="noStrike" kern="1200" dirty="0" smtClean="0">
              <a:solidFill>
                <a:schemeClr val="tx1"/>
              </a:solidFill>
              <a:effectLst/>
              <a:latin typeface="+mn-lt"/>
              <a:ea typeface="+mn-ea"/>
              <a:cs typeface="+mn-cs"/>
            </a:endParaRPr>
          </a:p>
          <a:p>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If you need a visa to study in the UK</a:t>
            </a:r>
            <a:r>
              <a:rPr lang="en-US" sz="1200" b="0" i="0" kern="1200" dirty="0" smtClean="0">
                <a:solidFill>
                  <a:schemeClr val="tx1"/>
                </a:solidFill>
                <a:effectLst/>
                <a:latin typeface="+mn-lt"/>
                <a:ea typeface="+mn-ea"/>
                <a:cs typeface="+mn-cs"/>
              </a:rPr>
              <a:t>, you need to check your visa status allows you to do a part-time course, and/or work in the UK. </a:t>
            </a:r>
            <a:r>
              <a:rPr lang="en-US" sz="1200" b="0" i="0" u="none" strike="noStrike" kern="1200" dirty="0" smtClean="0">
                <a:solidFill>
                  <a:schemeClr val="tx1"/>
                </a:solidFill>
                <a:effectLst/>
                <a:latin typeface="+mn-lt"/>
                <a:ea typeface="+mn-ea"/>
                <a:cs typeface="+mn-cs"/>
                <a:hlinkClick r:id="rId8"/>
              </a:rPr>
              <a:t>Check if you need a visa</a:t>
            </a:r>
            <a:r>
              <a:rPr lang="en-US" sz="1200" b="0" i="0" kern="1200" dirty="0" smtClean="0">
                <a:solidFill>
                  <a:schemeClr val="tx1"/>
                </a:solidFill>
                <a:effectLst/>
                <a:latin typeface="+mn-lt"/>
                <a:ea typeface="+mn-ea"/>
                <a:cs typeface="+mn-cs"/>
              </a:rPr>
              <a:t> and find out if you’re eligible to work on </a:t>
            </a:r>
            <a:r>
              <a:rPr lang="en-US" sz="1200" b="0" i="0" u="none" strike="noStrike" kern="1200" dirty="0" smtClean="0">
                <a:solidFill>
                  <a:schemeClr val="tx1"/>
                </a:solidFill>
                <a:effectLst/>
                <a:latin typeface="+mn-lt"/>
                <a:ea typeface="+mn-ea"/>
                <a:cs typeface="+mn-cs"/>
                <a:hlinkClick r:id="rId7"/>
              </a:rPr>
              <a:t>UKCISA's ‘Can you work?’ website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Looking to study performing arts?</a:t>
            </a:r>
          </a:p>
          <a:p>
            <a:r>
              <a:rPr lang="en-US" sz="1200" b="0" i="0" kern="1200" dirty="0" smtClean="0">
                <a:solidFill>
                  <a:schemeClr val="tx1"/>
                </a:solidFill>
                <a:effectLst/>
                <a:latin typeface="+mn-lt"/>
                <a:ea typeface="+mn-ea"/>
                <a:cs typeface="+mn-cs"/>
              </a:rPr>
              <a:t>As well as university and college courses, you can also choose to study at a UK conservatoire. Courses at conservatoires are more performance-based than you will find at a </a:t>
            </a:r>
            <a:r>
              <a:rPr lang="en-US" sz="1200" b="0" i="0" kern="1200" dirty="0" err="1" smtClean="0">
                <a:solidFill>
                  <a:schemeClr val="tx1"/>
                </a:solidFill>
                <a:effectLst/>
                <a:latin typeface="+mn-lt"/>
                <a:ea typeface="+mn-ea"/>
                <a:cs typeface="+mn-cs"/>
              </a:rPr>
              <a:t>uni</a:t>
            </a:r>
            <a:r>
              <a:rPr lang="en-US" sz="1200" b="0" i="0" kern="1200" dirty="0" smtClean="0">
                <a:solidFill>
                  <a:schemeClr val="tx1"/>
                </a:solidFill>
                <a:effectLst/>
                <a:latin typeface="+mn-lt"/>
                <a:ea typeface="+mn-ea"/>
                <a:cs typeface="+mn-cs"/>
              </a:rPr>
              <a:t> or college. Conservatoires offer courses in music, dance, drama, and musical theatre.</a:t>
            </a:r>
          </a:p>
          <a:p>
            <a:r>
              <a:rPr lang="en-US" sz="1200" b="0" i="0" u="none" strike="noStrike" kern="1200" dirty="0" smtClean="0">
                <a:solidFill>
                  <a:schemeClr val="tx1"/>
                </a:solidFill>
                <a:effectLst/>
                <a:latin typeface="+mn-lt"/>
                <a:ea typeface="+mn-ea"/>
                <a:cs typeface="+mn-cs"/>
                <a:hlinkClick r:id="rId9"/>
              </a:rPr>
              <a:t>Find out more</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3. Choosing how to study</a:t>
            </a:r>
          </a:p>
          <a:p>
            <a:r>
              <a:rPr lang="en-US" sz="1200" b="0" i="0" kern="1200" dirty="0" smtClean="0">
                <a:solidFill>
                  <a:schemeClr val="tx1"/>
                </a:solidFill>
                <a:effectLst/>
                <a:latin typeface="+mn-lt"/>
                <a:ea typeface="+mn-ea"/>
                <a:cs typeface="+mn-cs"/>
              </a:rPr>
              <a:t>Most students study undergraduate courses full-time, however this is not the only way. There are lots of different modes of study, designed to fit around your own circumstances.</a:t>
            </a:r>
          </a:p>
          <a:p>
            <a:r>
              <a:rPr lang="en-US" sz="1200" b="1" i="0" u="none" strike="noStrike" kern="1200" dirty="0" smtClean="0">
                <a:solidFill>
                  <a:schemeClr val="tx1"/>
                </a:solidFill>
                <a:effectLst/>
                <a:latin typeface="+mn-lt"/>
                <a:ea typeface="+mn-ea"/>
                <a:cs typeface="+mn-cs"/>
              </a:rPr>
              <a:t>Part-time</a:t>
            </a:r>
          </a:p>
          <a:p>
            <a:r>
              <a:rPr lang="en-US" sz="1200" b="0" i="0" kern="1200" dirty="0" smtClean="0">
                <a:solidFill>
                  <a:schemeClr val="tx1"/>
                </a:solidFill>
                <a:effectLst/>
                <a:latin typeface="+mn-lt"/>
                <a:ea typeface="+mn-ea"/>
                <a:cs typeface="+mn-cs"/>
              </a:rPr>
              <a:t>Many universities and colleges offer part-time degree courses, which are normally taken over a longer period, so you can learn at a more relaxed pace, or work (if eligible) alongside your studies.</a:t>
            </a:r>
          </a:p>
          <a:p>
            <a:r>
              <a:rPr lang="en-US" sz="1200" b="0" i="0" kern="1200" dirty="0" smtClean="0">
                <a:solidFill>
                  <a:schemeClr val="tx1"/>
                </a:solidFill>
                <a:effectLst/>
                <a:latin typeface="+mn-lt"/>
                <a:ea typeface="+mn-ea"/>
                <a:cs typeface="+mn-cs"/>
              </a:rPr>
              <a:t>There are some real benefits to studying part-time:</a:t>
            </a:r>
          </a:p>
          <a:p>
            <a:r>
              <a:rPr lang="en-US" sz="1200" b="0" i="0" kern="1200" dirty="0" smtClean="0">
                <a:solidFill>
                  <a:schemeClr val="tx1"/>
                </a:solidFill>
                <a:effectLst/>
                <a:latin typeface="+mn-lt"/>
                <a:ea typeface="+mn-ea"/>
                <a:cs typeface="+mn-cs"/>
              </a:rPr>
              <a:t>It might be a challenge to work or take care of your family at the same time as studying, but if you're committed, it can be very rewarding.</a:t>
            </a:r>
          </a:p>
          <a:p>
            <a:r>
              <a:rPr lang="en-US" sz="1200" b="0" i="0" kern="1200" dirty="0" smtClean="0">
                <a:solidFill>
                  <a:schemeClr val="tx1"/>
                </a:solidFill>
                <a:effectLst/>
                <a:latin typeface="+mn-lt"/>
                <a:ea typeface="+mn-ea"/>
                <a:cs typeface="+mn-cs"/>
              </a:rPr>
              <a:t>These may be delivered via evening and weekend classes, day release, or study breaks, helping you manage study around your other commitments.</a:t>
            </a:r>
          </a:p>
          <a:p>
            <a:r>
              <a:rPr lang="en-US" sz="1200" b="0" i="0" kern="1200" dirty="0" smtClean="0">
                <a:solidFill>
                  <a:schemeClr val="tx1"/>
                </a:solidFill>
                <a:effectLst/>
                <a:latin typeface="+mn-lt"/>
                <a:ea typeface="+mn-ea"/>
                <a:cs typeface="+mn-cs"/>
              </a:rPr>
              <a:t>Some contain a combination of online and offline work, with regular assignments and tutor support.</a:t>
            </a:r>
          </a:p>
          <a:p>
            <a:r>
              <a:rPr lang="en-US" sz="1200" b="0" i="0" kern="1200" dirty="0" smtClean="0">
                <a:solidFill>
                  <a:schemeClr val="tx1"/>
                </a:solidFill>
                <a:effectLst/>
                <a:latin typeface="+mn-lt"/>
                <a:ea typeface="+mn-ea"/>
                <a:cs typeface="+mn-cs"/>
              </a:rPr>
              <a:t>Some course deadlines can be altered to fit around your other responsibilities too.</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Distance and blended learning</a:t>
            </a:r>
          </a:p>
          <a:p>
            <a:r>
              <a:rPr lang="en-US" sz="1200" b="0" i="0" kern="1200" dirty="0" smtClean="0">
                <a:solidFill>
                  <a:schemeClr val="tx1"/>
                </a:solidFill>
                <a:effectLst/>
                <a:latin typeface="+mn-lt"/>
                <a:ea typeface="+mn-ea"/>
                <a:cs typeface="+mn-cs"/>
              </a:rPr>
              <a:t>Distance learning means studying remotely, allowing you to learn in your own time. Blended learning combines face-to-face sessions with online learning, giving a good mix of learning from the experts and teaching yourself, with course materials available online.</a:t>
            </a:r>
          </a:p>
          <a:p>
            <a:r>
              <a:rPr lang="en-US" sz="1200" b="0" i="0" kern="1200" dirty="0" smtClean="0">
                <a:solidFill>
                  <a:schemeClr val="tx1"/>
                </a:solidFill>
                <a:effectLst/>
                <a:latin typeface="+mn-lt"/>
                <a:ea typeface="+mn-ea"/>
                <a:cs typeface="+mn-cs"/>
              </a:rPr>
              <a:t>Your course activities and assignments will be supported by a range of online learning resources, with regular support from your tutor, interacting with fellow students via email, online forums, phone, and virtual conferencing.</a:t>
            </a:r>
          </a:p>
          <a:p>
            <a:r>
              <a:rPr lang="en-US" sz="1200" b="0" i="0" kern="1200" dirty="0" smtClean="0">
                <a:solidFill>
                  <a:schemeClr val="tx1"/>
                </a:solidFill>
                <a:effectLst/>
                <a:latin typeface="+mn-lt"/>
                <a:ea typeface="+mn-ea"/>
                <a:cs typeface="+mn-cs"/>
              </a:rPr>
              <a:t>Courses often include day schools or residential weekends where you work with other students on a specific project, followed by continued contact with the team as you work together, resulting in another residential where results are presented and assessed.</a:t>
            </a:r>
          </a:p>
          <a:p>
            <a:r>
              <a:rPr lang="en-US" sz="1200" b="0" i="0" kern="1200" dirty="0" smtClean="0">
                <a:solidFill>
                  <a:schemeClr val="tx1"/>
                </a:solidFill>
                <a:effectLst/>
                <a:latin typeface="+mn-lt"/>
                <a:ea typeface="+mn-ea"/>
                <a:cs typeface="+mn-cs"/>
              </a:rPr>
              <a:t>You will find some distance and blended courses advertised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 and some on university or college websites. UCAS does not provide a central admissions service for distance or blended learning – you will need to apply directly to the university or college to be considered for the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Accelerated degrees</a:t>
            </a:r>
          </a:p>
          <a:p>
            <a:r>
              <a:rPr lang="en-US" sz="1200" b="0" i="0" kern="1200" dirty="0" smtClean="0">
                <a:solidFill>
                  <a:schemeClr val="tx1"/>
                </a:solidFill>
                <a:effectLst/>
                <a:latin typeface="+mn-lt"/>
                <a:ea typeface="+mn-ea"/>
                <a:cs typeface="+mn-cs"/>
              </a:rPr>
              <a:t>Accelerated degrees are offered by some universities and colleges, in some subject areas. Students on accelerated degrees undertake the same course content as students on typical degrees, but complete their degrees one year sooner. For example, accelerated degree students can complete the full content of a typical three-year degree, but graduate in two years.</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Work-based learning</a:t>
            </a:r>
          </a:p>
          <a:p>
            <a:r>
              <a:rPr lang="en-US" sz="1200" b="0" i="0" kern="1200" dirty="0" smtClean="0">
                <a:solidFill>
                  <a:schemeClr val="tx1"/>
                </a:solidFill>
                <a:effectLst/>
                <a:latin typeface="+mn-lt"/>
                <a:ea typeface="+mn-ea"/>
                <a:cs typeface="+mn-cs"/>
              </a:rPr>
              <a:t>If you are employed in the UK, it is also possible to study in the workplace. Some course providers partner with official </a:t>
            </a:r>
            <a:r>
              <a:rPr lang="en-US" sz="1200" b="0" i="0" kern="1200" dirty="0" err="1" smtClean="0">
                <a:solidFill>
                  <a:schemeClr val="tx1"/>
                </a:solidFill>
                <a:effectLst/>
                <a:latin typeface="+mn-lt"/>
                <a:ea typeface="+mn-ea"/>
                <a:cs typeface="+mn-cs"/>
              </a:rPr>
              <a:t>organisations</a:t>
            </a:r>
            <a:r>
              <a:rPr lang="en-US" sz="1200" b="0" i="0" kern="1200" dirty="0" smtClean="0">
                <a:solidFill>
                  <a:schemeClr val="tx1"/>
                </a:solidFill>
                <a:effectLst/>
                <a:latin typeface="+mn-lt"/>
                <a:ea typeface="+mn-ea"/>
                <a:cs typeface="+mn-cs"/>
              </a:rPr>
              <a:t> to create </a:t>
            </a:r>
            <a:r>
              <a:rPr lang="en-US" sz="1200" b="0" i="0" kern="1200" dirty="0" err="1" smtClean="0">
                <a:solidFill>
                  <a:schemeClr val="tx1"/>
                </a:solidFill>
                <a:effectLst/>
                <a:latin typeface="+mn-lt"/>
                <a:ea typeface="+mn-ea"/>
                <a:cs typeface="+mn-cs"/>
              </a:rPr>
              <a:t>customised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 right through from a Certificate to a doctorate-level qualification. For example, the Royal Institute of British Architects (RIBA) offers a flexible study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for those already working in the industry who want to qualify officially.</a:t>
            </a:r>
          </a:p>
          <a:p>
            <a:r>
              <a:rPr lang="en-US" sz="1200" b="0" i="0" kern="1200" dirty="0" smtClean="0">
                <a:solidFill>
                  <a:schemeClr val="tx1"/>
                </a:solidFill>
                <a:effectLst/>
                <a:latin typeface="+mn-lt"/>
                <a:ea typeface="+mn-ea"/>
                <a:cs typeface="+mn-cs"/>
              </a:rPr>
              <a:t>Higher and degree apprenticeships could also be an option for work-based learning – </a:t>
            </a:r>
            <a:r>
              <a:rPr lang="en-US" sz="1200" b="0" i="0" u="none" strike="noStrike" kern="1200" dirty="0" smtClean="0">
                <a:solidFill>
                  <a:schemeClr val="tx1"/>
                </a:solidFill>
                <a:effectLst/>
                <a:latin typeface="+mn-lt"/>
                <a:ea typeface="+mn-ea"/>
                <a:cs typeface="+mn-cs"/>
                <a:hlinkClick r:id="rId10"/>
              </a:rPr>
              <a:t>find out more about apprenticeships</a:t>
            </a:r>
            <a:r>
              <a:rPr lang="en-US" sz="1200" b="0" i="0" kern="1200" dirty="0" smtClean="0">
                <a:solidFill>
                  <a:schemeClr val="tx1"/>
                </a:solidFill>
                <a:effectLst/>
                <a:latin typeface="+mn-lt"/>
                <a:ea typeface="+mn-ea"/>
                <a:cs typeface="+mn-cs"/>
              </a:rPr>
              <a:t>.</a:t>
            </a:r>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4. Choosing where to study</a:t>
            </a:r>
          </a:p>
          <a:p>
            <a:r>
              <a:rPr lang="en-US" sz="1200" b="0" i="0" kern="1200" dirty="0" smtClean="0">
                <a:solidFill>
                  <a:schemeClr val="tx1"/>
                </a:solidFill>
                <a:effectLst/>
                <a:latin typeface="+mn-lt"/>
                <a:ea typeface="+mn-ea"/>
                <a:cs typeface="+mn-cs"/>
              </a:rPr>
              <a:t>Some students set their heart on a particular university, while others just want to choose the course they like the sound of best. Either way is fine, but make sure you do your research, as changing your university or college once you’ve started isn’t always easy.</a:t>
            </a:r>
          </a:p>
          <a:p>
            <a:r>
              <a:rPr lang="en-US" sz="1200" b="0" i="0" kern="1200" dirty="0" smtClean="0">
                <a:solidFill>
                  <a:schemeClr val="tx1"/>
                </a:solidFill>
                <a:effectLst/>
                <a:latin typeface="+mn-lt"/>
                <a:ea typeface="+mn-ea"/>
                <a:cs typeface="+mn-cs"/>
              </a:rPr>
              <a:t>You could choose to study at a UK higher education college instead of a university – </a:t>
            </a:r>
            <a:r>
              <a:rPr lang="en-US" sz="1200" b="0" i="0" u="none" strike="noStrike" kern="1200" dirty="0" smtClean="0">
                <a:solidFill>
                  <a:schemeClr val="tx1"/>
                </a:solidFill>
                <a:effectLst/>
                <a:latin typeface="+mn-lt"/>
                <a:ea typeface="+mn-ea"/>
                <a:cs typeface="+mn-cs"/>
                <a:hlinkClick r:id="rId11"/>
              </a:rPr>
              <a:t>find out more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Here are five top tips to help you when choosing where to study:</a:t>
            </a:r>
          </a:p>
          <a:p>
            <a:r>
              <a:rPr lang="en-US" sz="1200" b="0" i="0" u="none" strike="noStrike" kern="1200" dirty="0" smtClean="0">
                <a:solidFill>
                  <a:schemeClr val="tx1"/>
                </a:solidFill>
                <a:effectLst/>
                <a:latin typeface="+mn-lt"/>
                <a:ea typeface="+mn-ea"/>
                <a:cs typeface="+mn-cs"/>
                <a:hlinkClick r:id="rId12"/>
              </a:rPr>
              <a:t>Attend an open day</a:t>
            </a:r>
            <a:r>
              <a:rPr lang="en-US" sz="1200" b="0" i="0" kern="1200" dirty="0" smtClean="0">
                <a:solidFill>
                  <a:schemeClr val="tx1"/>
                </a:solidFill>
                <a:effectLst/>
                <a:latin typeface="+mn-lt"/>
                <a:ea typeface="+mn-ea"/>
                <a:cs typeface="+mn-cs"/>
              </a:rPr>
              <a:t> or if you can't visit in person, you can </a:t>
            </a:r>
            <a:r>
              <a:rPr lang="en-US" sz="1200" b="0" i="0" u="none" strike="noStrike" kern="1200" dirty="0" smtClean="0">
                <a:solidFill>
                  <a:schemeClr val="tx1"/>
                </a:solidFill>
                <a:effectLst/>
                <a:latin typeface="+mn-lt"/>
                <a:ea typeface="+mn-ea"/>
                <a:cs typeface="+mn-cs"/>
                <a:hlinkClick r:id="rId13"/>
              </a:rPr>
              <a:t>go to an online open day</a:t>
            </a:r>
            <a:r>
              <a:rPr lang="en-US" sz="1200" b="0" i="0" kern="1200" dirty="0" smtClean="0">
                <a:solidFill>
                  <a:schemeClr val="tx1"/>
                </a:solidFill>
                <a:effectLst/>
                <a:latin typeface="+mn-lt"/>
                <a:ea typeface="+mn-ea"/>
                <a:cs typeface="+mn-cs"/>
              </a:rPr>
              <a:t> – we cannot recommend this enough. It’s an opportunity for you to meet the course tutors, see the facilities, and explore the area.</a:t>
            </a:r>
          </a:p>
          <a:p>
            <a:r>
              <a:rPr lang="en-US" sz="1200" b="0" i="0" kern="1200" dirty="0" smtClean="0">
                <a:solidFill>
                  <a:schemeClr val="tx1"/>
                </a:solidFill>
                <a:effectLst/>
                <a:latin typeface="+mn-lt"/>
                <a:ea typeface="+mn-ea"/>
                <a:cs typeface="+mn-cs"/>
              </a:rPr>
              <a:t>If you can’t attend an open day, explore the campus with a </a:t>
            </a:r>
            <a:r>
              <a:rPr lang="en-US" sz="1200" b="0" i="0" u="none" strike="noStrike" kern="1200" dirty="0" smtClean="0">
                <a:solidFill>
                  <a:schemeClr val="tx1"/>
                </a:solidFill>
                <a:effectLst/>
                <a:latin typeface="+mn-lt"/>
                <a:ea typeface="+mn-ea"/>
                <a:cs typeface="+mn-cs"/>
                <a:hlinkClick r:id="rId14"/>
              </a:rPr>
              <a:t>virtual tour</a:t>
            </a:r>
            <a:r>
              <a:rPr lang="en-US" sz="1200" b="0" i="0"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hlinkClick r:id="rId15"/>
              </a:rPr>
              <a:t>Check the application deadline</a:t>
            </a:r>
            <a:r>
              <a:rPr lang="en-US" sz="1200" b="0" i="0" kern="1200" dirty="0" smtClean="0">
                <a:solidFill>
                  <a:schemeClr val="tx1"/>
                </a:solidFill>
                <a:effectLst/>
                <a:latin typeface="+mn-lt"/>
                <a:ea typeface="+mn-ea"/>
                <a:cs typeface="+mn-cs"/>
              </a:rPr>
              <a:t> – some universities and courses have a different application deadline, so make sure you know the deadline associated to your chosen course or </a:t>
            </a:r>
            <a:r>
              <a:rPr lang="en-US" sz="1200" b="0" i="0" kern="1200" dirty="0" err="1" smtClean="0">
                <a:solidFill>
                  <a:schemeClr val="tx1"/>
                </a:solidFill>
                <a:effectLst/>
                <a:latin typeface="+mn-lt"/>
                <a:ea typeface="+mn-ea"/>
                <a:cs typeface="+mn-cs"/>
              </a:rPr>
              <a:t>uni.</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16"/>
              </a:rPr>
              <a:t>Check the entry requirements</a:t>
            </a:r>
            <a:r>
              <a:rPr lang="en-US" sz="1200" b="0" i="0" kern="1200" dirty="0" smtClean="0">
                <a:solidFill>
                  <a:schemeClr val="tx1"/>
                </a:solidFill>
                <a:effectLst/>
                <a:latin typeface="+mn-lt"/>
                <a:ea typeface="+mn-ea"/>
                <a:cs typeface="+mn-cs"/>
              </a:rPr>
              <a:t> – different courses and universities will have different entry requirements, which you can check on the course listing in our search tool. Some universities and colleges make contextual offers. This is where the university or college considers any barriers you may face, and will either reduce their grade requirements or give extra consideration when deciding whether to give you an offer. </a:t>
            </a:r>
            <a:r>
              <a:rPr lang="en-US" sz="1200" b="0" i="0" u="none" strike="noStrike" kern="1200" dirty="0" smtClean="0">
                <a:solidFill>
                  <a:schemeClr val="tx1"/>
                </a:solidFill>
                <a:effectLst/>
                <a:latin typeface="+mn-lt"/>
                <a:ea typeface="+mn-ea"/>
                <a:cs typeface="+mn-cs"/>
                <a:hlinkClick r:id="rId17"/>
              </a:rPr>
              <a:t>Check out this blog for more information</a:t>
            </a:r>
            <a:r>
              <a:rPr lang="en-US" sz="1200" b="0" i="0" kern="1200" dirty="0" smtClean="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28D16B-0D52-494B-A5B3-8EDB8F68E694}" type="slidenum">
              <a:rPr lang="en-GB" smtClean="0"/>
              <a:t>21</a:t>
            </a:fld>
            <a:endParaRPr lang="en-GB"/>
          </a:p>
        </p:txBody>
      </p:sp>
    </p:spTree>
    <p:extLst>
      <p:ext uri="{BB962C8B-B14F-4D97-AF65-F5344CB8AC3E}">
        <p14:creationId xmlns:p14="http://schemas.microsoft.com/office/powerpoint/2010/main" val="3033765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ED2EEE9B-F95E-4A3C-BDF6-B7BE6F7D509B}" type="slidenum">
              <a:rPr lang="en-GB" smtClean="0"/>
              <a:t>31</a:t>
            </a:fld>
            <a:endParaRPr lang="en-GB"/>
          </a:p>
        </p:txBody>
      </p:sp>
    </p:spTree>
    <p:extLst>
      <p:ext uri="{BB962C8B-B14F-4D97-AF65-F5344CB8AC3E}">
        <p14:creationId xmlns:p14="http://schemas.microsoft.com/office/powerpoint/2010/main" val="26656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ED2EEE9B-F95E-4A3C-BDF6-B7BE6F7D509B}" type="slidenum">
              <a:rPr lang="en-GB" smtClean="0"/>
              <a:t>32</a:t>
            </a:fld>
            <a:endParaRPr lang="en-GB"/>
          </a:p>
        </p:txBody>
      </p:sp>
    </p:spTree>
    <p:extLst>
      <p:ext uri="{BB962C8B-B14F-4D97-AF65-F5344CB8AC3E}">
        <p14:creationId xmlns:p14="http://schemas.microsoft.com/office/powerpoint/2010/main" val="1312839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6CD678-6E28-4131-B564-99BD796004B6}" type="slidenum">
              <a:rPr lang="en-GB" smtClean="0"/>
              <a:t>33</a:t>
            </a:fld>
            <a:endParaRPr lang="en-GB"/>
          </a:p>
        </p:txBody>
      </p:sp>
    </p:spTree>
    <p:extLst>
      <p:ext uri="{BB962C8B-B14F-4D97-AF65-F5344CB8AC3E}">
        <p14:creationId xmlns:p14="http://schemas.microsoft.com/office/powerpoint/2010/main" val="76330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6CD678-6E28-4131-B564-99BD796004B6}" type="slidenum">
              <a:rPr lang="en-GB" smtClean="0"/>
              <a:t>34</a:t>
            </a:fld>
            <a:endParaRPr lang="en-GB"/>
          </a:p>
        </p:txBody>
      </p:sp>
    </p:spTree>
    <p:extLst>
      <p:ext uri="{BB962C8B-B14F-4D97-AF65-F5344CB8AC3E}">
        <p14:creationId xmlns:p14="http://schemas.microsoft.com/office/powerpoint/2010/main" val="1034477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6CD678-6E28-4131-B564-99BD796004B6}" type="slidenum">
              <a:rPr lang="en-GB" smtClean="0"/>
              <a:t>35</a:t>
            </a:fld>
            <a:endParaRPr lang="en-GB"/>
          </a:p>
        </p:txBody>
      </p:sp>
    </p:spTree>
    <p:extLst>
      <p:ext uri="{BB962C8B-B14F-4D97-AF65-F5344CB8AC3E}">
        <p14:creationId xmlns:p14="http://schemas.microsoft.com/office/powerpoint/2010/main" val="2213328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personal statement is an important part of your UCAS application. It’s your chance to describe your ambitions, skills, and experience to university and college admissions staff.</a:t>
            </a:r>
          </a:p>
          <a:p>
            <a:r>
              <a:rPr lang="en-US" dirty="0" smtClean="0"/>
              <a:t>A personal statement supports your application to study at a university or college. It’s a chance for you to articulate why you’d like to study a particular course or subject, and what skills and experience you possess that show your passion for your chosen field.</a:t>
            </a:r>
          </a:p>
          <a:p>
            <a:endParaRPr lang="en-GB" dirty="0"/>
          </a:p>
        </p:txBody>
      </p:sp>
      <p:sp>
        <p:nvSpPr>
          <p:cNvPr id="4" name="Slide Number Placeholder 3"/>
          <p:cNvSpPr>
            <a:spLocks noGrp="1"/>
          </p:cNvSpPr>
          <p:nvPr>
            <p:ph type="sldNum" sz="quarter" idx="10"/>
          </p:nvPr>
        </p:nvSpPr>
        <p:spPr/>
        <p:txBody>
          <a:bodyPr/>
          <a:lstStyle/>
          <a:p>
            <a:fld id="{4C28D16B-0D52-494B-A5B3-8EDB8F68E694}" type="slidenum">
              <a:rPr lang="en-GB" smtClean="0"/>
              <a:t>11</a:t>
            </a:fld>
            <a:endParaRPr lang="en-GB"/>
          </a:p>
        </p:txBody>
      </p:sp>
    </p:spTree>
    <p:extLst>
      <p:ext uri="{BB962C8B-B14F-4D97-AF65-F5344CB8AC3E}">
        <p14:creationId xmlns:p14="http://schemas.microsoft.com/office/powerpoint/2010/main" val="36686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Choosing a university course is one of the first and most important decisions a student makes. Your enjoyment of your course has a huge bearing on your overall university experience and performance.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30,000 courses offered at UK university. While this vast array of choice means that the right course is out there for you, it can be challenging trying to find it. This section will walk you through the key steps in the decision-making process: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1. Choosing a subject</a:t>
            </a:r>
          </a:p>
          <a:p>
            <a:r>
              <a:rPr lang="en-US" sz="1200" b="0" i="0" kern="1200" dirty="0" smtClean="0">
                <a:solidFill>
                  <a:schemeClr val="tx1"/>
                </a:solidFill>
                <a:effectLst/>
                <a:latin typeface="+mn-lt"/>
                <a:ea typeface="+mn-ea"/>
                <a:cs typeface="+mn-cs"/>
              </a:rPr>
              <a:t>It’s important you choose a subject you enjoy and will help you reach your goals. Here are some things to help you choose the right subject for you:</a:t>
            </a:r>
          </a:p>
          <a:p>
            <a:r>
              <a:rPr lang="en-US" sz="1200" b="0" i="0" kern="1200" dirty="0" smtClean="0">
                <a:solidFill>
                  <a:schemeClr val="tx1"/>
                </a:solidFill>
                <a:effectLst/>
                <a:latin typeface="+mn-lt"/>
                <a:ea typeface="+mn-ea"/>
                <a:cs typeface="+mn-cs"/>
              </a:rPr>
              <a:t>Think about what you enjoy day-to-day – maybe this could be part of a future job role?</a:t>
            </a:r>
          </a:p>
          <a:p>
            <a:r>
              <a:rPr lang="en-US" sz="1200" b="0" i="0" kern="1200" dirty="0" smtClean="0">
                <a:solidFill>
                  <a:schemeClr val="tx1"/>
                </a:solidFill>
                <a:effectLst/>
                <a:latin typeface="+mn-lt"/>
                <a:ea typeface="+mn-ea"/>
                <a:cs typeface="+mn-cs"/>
              </a:rPr>
              <a:t>Explore different job sites and graduate career options to look for ideas on what you’d like to do once you've finished your studies.</a:t>
            </a:r>
          </a:p>
          <a:p>
            <a:r>
              <a:rPr lang="en-US" sz="1200" b="0" i="0" kern="1200" dirty="0" smtClean="0">
                <a:solidFill>
                  <a:schemeClr val="tx1"/>
                </a:solidFill>
                <a:effectLst/>
                <a:latin typeface="+mn-lt"/>
                <a:ea typeface="+mn-ea"/>
                <a:cs typeface="+mn-cs"/>
              </a:rPr>
              <a:t>Think about your career goals and the qualifications required as part of a person specification.</a:t>
            </a:r>
          </a:p>
          <a:p>
            <a:r>
              <a:rPr lang="en-US" sz="1200" b="0" i="0" u="none" strike="noStrike" kern="1200" dirty="0" smtClean="0">
                <a:solidFill>
                  <a:schemeClr val="tx1"/>
                </a:solidFill>
                <a:effectLst/>
                <a:latin typeface="+mn-lt"/>
                <a:ea typeface="+mn-ea"/>
                <a:cs typeface="+mn-cs"/>
                <a:hlinkClick r:id="rId3"/>
              </a:rPr>
              <a:t>Take a look at our subject guides</a:t>
            </a:r>
            <a:r>
              <a:rPr lang="en-US" sz="1200" b="0" i="0" kern="1200" dirty="0" smtClean="0">
                <a:solidFill>
                  <a:schemeClr val="tx1"/>
                </a:solidFill>
                <a:effectLst/>
                <a:latin typeface="+mn-lt"/>
                <a:ea typeface="+mn-ea"/>
                <a:cs typeface="+mn-cs"/>
              </a:rPr>
              <a:t> to get an idea of the types of subjects you could study, and the industries graduates go on to work in.</a:t>
            </a:r>
          </a:p>
          <a:p>
            <a:r>
              <a:rPr lang="en-US" sz="1200" b="0" i="0" u="none" strike="noStrike" kern="1200" dirty="0" smtClean="0">
                <a:solidFill>
                  <a:schemeClr val="tx1"/>
                </a:solidFill>
                <a:effectLst/>
                <a:latin typeface="+mn-lt"/>
                <a:ea typeface="+mn-ea"/>
                <a:cs typeface="+mn-cs"/>
                <a:hlinkClick r:id="rId4"/>
              </a:rPr>
              <a:t>Search for courses by subject</a:t>
            </a:r>
            <a:r>
              <a:rPr lang="en-US" sz="1200" b="0" i="0" kern="1200" dirty="0" smtClean="0">
                <a:solidFill>
                  <a:schemeClr val="tx1"/>
                </a:solidFill>
                <a:effectLst/>
                <a:latin typeface="+mn-lt"/>
                <a:ea typeface="+mn-ea"/>
                <a:cs typeface="+mn-cs"/>
              </a:rPr>
              <a:t> to see what's available.</a:t>
            </a:r>
          </a:p>
          <a:p>
            <a:r>
              <a:rPr lang="en-US" sz="1200" b="0" i="0" kern="1200" dirty="0" smtClean="0">
                <a:solidFill>
                  <a:schemeClr val="tx1"/>
                </a:solidFill>
                <a:effectLst/>
                <a:latin typeface="+mn-lt"/>
                <a:ea typeface="+mn-ea"/>
                <a:cs typeface="+mn-cs"/>
              </a:rPr>
              <a:t>UK degree courses tend to be very </a:t>
            </a:r>
            <a:r>
              <a:rPr lang="en-US" sz="1200" b="0" i="0" kern="1200" dirty="0" err="1" smtClean="0">
                <a:solidFill>
                  <a:schemeClr val="tx1"/>
                </a:solidFill>
                <a:effectLst/>
                <a:latin typeface="+mn-lt"/>
                <a:ea typeface="+mn-ea"/>
                <a:cs typeface="+mn-cs"/>
              </a:rPr>
              <a:t>specialised</a:t>
            </a:r>
            <a:r>
              <a:rPr lang="en-US" sz="1200" b="0" i="0" kern="1200" dirty="0" smtClean="0">
                <a:solidFill>
                  <a:schemeClr val="tx1"/>
                </a:solidFill>
                <a:effectLst/>
                <a:latin typeface="+mn-lt"/>
                <a:ea typeface="+mn-ea"/>
                <a:cs typeface="+mn-cs"/>
              </a:rPr>
              <a:t> from day one, allowing students to focus on their chosen subject. However, there are others that allow you more flexibility in what you study. Make sure you read the course descriptions carefully, and click through to university websites for further information.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Thinking about more than one course or subject?</a:t>
            </a:r>
          </a:p>
          <a:p>
            <a:r>
              <a:rPr lang="en-US" sz="1200" b="0" i="0" kern="1200" dirty="0" smtClean="0">
                <a:solidFill>
                  <a:schemeClr val="tx1"/>
                </a:solidFill>
                <a:effectLst/>
                <a:latin typeface="+mn-lt"/>
                <a:ea typeface="+mn-ea"/>
                <a:cs typeface="+mn-cs"/>
              </a:rPr>
              <a:t>To increase your chances of getting a place on a course we give you the option of applying to up to five courses at once, usually all in a similar subject so that your application is relevant to all of them.</a:t>
            </a:r>
          </a:p>
          <a:p>
            <a:r>
              <a:rPr lang="en-US" sz="1200" b="0" i="0" kern="1200" dirty="0" smtClean="0">
                <a:solidFill>
                  <a:schemeClr val="tx1"/>
                </a:solidFill>
                <a:effectLst/>
                <a:latin typeface="+mn-lt"/>
                <a:ea typeface="+mn-ea"/>
                <a:cs typeface="+mn-cs"/>
              </a:rPr>
              <a:t>Please note, there are a couple of restrictions though:</a:t>
            </a:r>
          </a:p>
          <a:p>
            <a:r>
              <a:rPr lang="en-US" sz="1200" b="0" i="0" kern="1200" dirty="0" smtClean="0">
                <a:solidFill>
                  <a:schemeClr val="tx1"/>
                </a:solidFill>
                <a:effectLst/>
                <a:latin typeface="+mn-lt"/>
                <a:ea typeface="+mn-ea"/>
                <a:cs typeface="+mn-cs"/>
              </a:rPr>
              <a:t>You can only apply maximum of four courses in any one of medicine, dentistry, veterinary medicine or veterinary science.</a:t>
            </a:r>
          </a:p>
          <a:p>
            <a:r>
              <a:rPr lang="en-US" sz="1200" b="0" i="0" kern="1200" dirty="0" smtClean="0">
                <a:solidFill>
                  <a:schemeClr val="tx1"/>
                </a:solidFill>
                <a:effectLst/>
                <a:latin typeface="+mn-lt"/>
                <a:ea typeface="+mn-ea"/>
                <a:cs typeface="+mn-cs"/>
              </a:rPr>
              <a:t>Usually you can only apply to one course at either the University of Oxford or the University of Cambridge. There are exceptions though – if you'll be a graduate at the start of the course, and you're applying for graduate medicine (course code A101) at the University of Cambridge, you could then also apply to medicine (course code A100) at Cambridge, as well as graduate medicine (course code A101) at the University of Oxford. (Some applicants will need to complete an additional application form to apply – visit the </a:t>
            </a:r>
            <a:r>
              <a:rPr lang="en-US" sz="1200" b="0" i="0" u="none" strike="noStrike" kern="1200" dirty="0" smtClean="0">
                <a:solidFill>
                  <a:schemeClr val="tx1"/>
                </a:solidFill>
                <a:effectLst/>
                <a:latin typeface="+mn-lt"/>
                <a:ea typeface="+mn-ea"/>
                <a:cs typeface="+mn-cs"/>
                <a:hlinkClick r:id="rId5"/>
              </a:rPr>
              <a:t>University of Oxford</a:t>
            </a:r>
            <a:r>
              <a:rPr lang="en-US" sz="1200" b="0" i="0" kern="1200" dirty="0" smtClean="0">
                <a:solidFill>
                  <a:schemeClr val="tx1"/>
                </a:solidFill>
                <a:effectLst/>
                <a:latin typeface="+mn-lt"/>
                <a:ea typeface="+mn-ea"/>
                <a:cs typeface="+mn-cs"/>
              </a:rPr>
              <a:t> and the </a:t>
            </a:r>
            <a:r>
              <a:rPr lang="en-US" sz="1200" b="0" i="0" u="none" strike="noStrike" kern="1200" dirty="0" smtClean="0">
                <a:solidFill>
                  <a:schemeClr val="tx1"/>
                </a:solidFill>
                <a:effectLst/>
                <a:latin typeface="+mn-lt"/>
                <a:ea typeface="+mn-ea"/>
                <a:cs typeface="+mn-cs"/>
                <a:hlinkClick r:id="rId6"/>
              </a:rPr>
              <a:t>University of Cambridge</a:t>
            </a:r>
            <a:r>
              <a:rPr lang="en-US" sz="1200" b="0" i="0" kern="1200" dirty="0" smtClean="0">
                <a:solidFill>
                  <a:schemeClr val="tx1"/>
                </a:solidFill>
                <a:effectLst/>
                <a:latin typeface="+mn-lt"/>
                <a:ea typeface="+mn-ea"/>
                <a:cs typeface="+mn-cs"/>
              </a:rPr>
              <a:t> websites for more information.)</a:t>
            </a:r>
          </a:p>
          <a:p>
            <a:r>
              <a:rPr lang="en-US" sz="1200" b="1" i="0" kern="1200" dirty="0" smtClean="0">
                <a:solidFill>
                  <a:schemeClr val="tx1"/>
                </a:solidFill>
                <a:effectLst/>
                <a:latin typeface="+mn-lt"/>
                <a:ea typeface="+mn-ea"/>
                <a:cs typeface="+mn-cs"/>
              </a:rPr>
              <a:t>2. Types of undergraduate course</a:t>
            </a:r>
          </a:p>
          <a:p>
            <a:r>
              <a:rPr lang="en-US" sz="1200" b="0" i="0" kern="1200" dirty="0" smtClean="0">
                <a:solidFill>
                  <a:schemeClr val="tx1"/>
                </a:solidFill>
                <a:effectLst/>
                <a:latin typeface="+mn-lt"/>
                <a:ea typeface="+mn-ea"/>
                <a:cs typeface="+mn-cs"/>
              </a:rPr>
              <a:t>After leaving school, most students going onto university or college study for an undergraduate degree. These are usually made up of modules (some compulsory and some optional) that add up to a full degree.</a:t>
            </a:r>
          </a:p>
          <a:p>
            <a:r>
              <a:rPr lang="en-US" sz="1200" b="0" i="0" kern="1200" dirty="0" smtClean="0">
                <a:solidFill>
                  <a:schemeClr val="tx1"/>
                </a:solidFill>
                <a:effectLst/>
                <a:latin typeface="+mn-lt"/>
                <a:ea typeface="+mn-ea"/>
                <a:cs typeface="+mn-cs"/>
              </a:rPr>
              <a:t>Here are some examples of the types of undergraduate courses you can do.</a:t>
            </a:r>
          </a:p>
          <a:p>
            <a:r>
              <a:rPr lang="en-US" sz="1200" b="1" i="0" u="none" strike="noStrike" kern="1200" dirty="0" smtClean="0">
                <a:solidFill>
                  <a:schemeClr val="tx1"/>
                </a:solidFill>
                <a:effectLst/>
                <a:latin typeface="+mn-lt"/>
                <a:ea typeface="+mn-ea"/>
                <a:cs typeface="+mn-cs"/>
              </a:rPr>
              <a:t>Bachelor degree courses</a:t>
            </a:r>
          </a:p>
          <a:p>
            <a:r>
              <a:rPr lang="en-US" sz="1200" b="0" i="0" kern="1200" dirty="0" smtClean="0">
                <a:solidFill>
                  <a:schemeClr val="tx1"/>
                </a:solidFill>
                <a:effectLst/>
                <a:latin typeface="+mn-lt"/>
                <a:ea typeface="+mn-ea"/>
                <a:cs typeface="+mn-cs"/>
              </a:rPr>
              <a:t>Bachelor degrees usually last either three or four years if studied full-time (although some courses are longer). You can concentrate on a single subject, combine two subjects in a single course (often called dual or joint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courses), or choose several subjects (combined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Most courses have core modules which everyone studies, and many courses allow you to choose options or modules to make up a course that suits you.</a:t>
            </a:r>
          </a:p>
          <a:p>
            <a:r>
              <a:rPr lang="en-US" sz="1200" b="0" i="0" kern="1200" dirty="0" smtClean="0">
                <a:solidFill>
                  <a:schemeClr val="tx1"/>
                </a:solidFill>
                <a:effectLst/>
                <a:latin typeface="+mn-lt"/>
                <a:ea typeface="+mn-ea"/>
                <a:cs typeface="+mn-cs"/>
              </a:rPr>
              <a:t>Some bachelor degrees offer a sandwich year, involving an additional placement or year in industry, which forms part of the course. If you're an international student, you'll need to check you're eligible to work in the UK, or that your visa allows you to do a placement course. Most international students on a tier 4 visa will be eligible for a year in industry or work placements as part of their course, but there may be some conditions. Check with the university or college before making this choice in your application. You can </a:t>
            </a:r>
            <a:r>
              <a:rPr lang="en-US" sz="1200" b="0" i="0" u="none" strike="noStrike" kern="1200" dirty="0" smtClean="0">
                <a:solidFill>
                  <a:schemeClr val="tx1"/>
                </a:solidFill>
                <a:effectLst/>
                <a:latin typeface="+mn-lt"/>
                <a:ea typeface="+mn-ea"/>
                <a:cs typeface="+mn-cs"/>
                <a:hlinkClick r:id="rId7"/>
              </a:rPr>
              <a:t>find out more on the UKCISA website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There are also courses which include postgraduate-level study, known as integrated master's. Integrated master's being at undergraduate level, then continue for an extra year (or more) so you're awarded a master's degree at the end. These are most common in engineering or science subjects. If you're interested in an integrated master's, you'll need to include the term 'master's' when using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years</a:t>
            </a:r>
          </a:p>
          <a:p>
            <a:r>
              <a:rPr lang="en-US" sz="1200" b="0" i="0" kern="1200" dirty="0" smtClean="0">
                <a:solidFill>
                  <a:schemeClr val="tx1"/>
                </a:solidFill>
                <a:effectLst/>
                <a:latin typeface="+mn-lt"/>
                <a:ea typeface="+mn-ea"/>
                <a:cs typeface="+mn-cs"/>
              </a:rPr>
              <a:t>Some degrees offer a foundation or qualifying year as the first year, sometimes called ‘year zero’. They are generally one year, full-time courses delivered at a university or college, and can be offered as a 'standalone' course, or as part of a degree. You'll still be treated as a full-time undergraduate student.</a:t>
            </a:r>
          </a:p>
          <a:p>
            <a:r>
              <a:rPr lang="en-US" sz="1200" b="0" i="0" kern="1200" dirty="0" smtClean="0">
                <a:solidFill>
                  <a:schemeClr val="tx1"/>
                </a:solidFill>
                <a:effectLst/>
                <a:latin typeface="+mn-lt"/>
                <a:ea typeface="+mn-ea"/>
                <a:cs typeface="+mn-cs"/>
              </a:rPr>
              <a:t>Foundation years are designed to develop the skills and subject-specific knowledge required to undertake a degree course, and </a:t>
            </a:r>
            <a:r>
              <a:rPr lang="en-US" sz="1200" b="0" i="0" kern="1200" dirty="0" err="1" smtClean="0">
                <a:solidFill>
                  <a:schemeClr val="tx1"/>
                </a:solidFill>
                <a:effectLst/>
                <a:latin typeface="+mn-lt"/>
                <a:ea typeface="+mn-ea"/>
                <a:cs typeface="+mn-cs"/>
              </a:rPr>
              <a:t>specialise</a:t>
            </a:r>
            <a:r>
              <a:rPr lang="en-US" sz="1200" b="0" i="0" kern="1200" dirty="0" smtClean="0">
                <a:solidFill>
                  <a:schemeClr val="tx1"/>
                </a:solidFill>
                <a:effectLst/>
                <a:latin typeface="+mn-lt"/>
                <a:ea typeface="+mn-ea"/>
                <a:cs typeface="+mn-cs"/>
              </a:rPr>
              <a:t> in a subject area.</a:t>
            </a:r>
          </a:p>
          <a:p>
            <a:r>
              <a:rPr lang="en-US" sz="1200" b="0" i="0" kern="1200" dirty="0" smtClean="0">
                <a:solidFill>
                  <a:schemeClr val="tx1"/>
                </a:solidFill>
                <a:effectLst/>
                <a:latin typeface="+mn-lt"/>
                <a:ea typeface="+mn-ea"/>
                <a:cs typeface="+mn-cs"/>
              </a:rPr>
              <a:t>If your grades weren’t suitable, or you studied combinations of subjects at school or college that mean you don’t meet the entry requirements for your chosen course, a foundation year could be perfect. Not all universities and colleges offer foundation years.</a:t>
            </a:r>
          </a:p>
          <a:p>
            <a:r>
              <a:rPr lang="en-US" sz="1200" b="0" i="0" kern="1200" dirty="0" smtClean="0">
                <a:solidFill>
                  <a:schemeClr val="tx1"/>
                </a:solidFill>
                <a:effectLst/>
                <a:latin typeface="+mn-lt"/>
                <a:ea typeface="+mn-ea"/>
                <a:cs typeface="+mn-cs"/>
              </a:rPr>
              <a:t>Most students who take a foundation year choose to stay at the same university or college to complete their full degree, but it may be possible to apply for a full-time degree course elsewhere if you complete the course successfully. You will need to check this with the individual universities and colleges concerned. You will also pay tuition fees for your foundation year.</a:t>
            </a:r>
          </a:p>
          <a:p>
            <a:r>
              <a:rPr lang="en-US" sz="1200" b="0" i="0" kern="1200" dirty="0" smtClean="0">
                <a:solidFill>
                  <a:schemeClr val="tx1"/>
                </a:solidFill>
                <a:effectLst/>
                <a:latin typeface="+mn-lt"/>
                <a:ea typeface="+mn-ea"/>
                <a:cs typeface="+mn-cs"/>
              </a:rPr>
              <a:t>If you're interested in a foundation year, you'll need to include this in the undergraduate keyword field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Diploma in Foundation Studies (art and design)</a:t>
            </a:r>
          </a:p>
          <a:p>
            <a:r>
              <a:rPr lang="en-US" sz="1200" b="0" i="0" kern="1200" dirty="0" smtClean="0">
                <a:solidFill>
                  <a:schemeClr val="tx1"/>
                </a:solidFill>
                <a:effectLst/>
                <a:latin typeface="+mn-lt"/>
                <a:ea typeface="+mn-ea"/>
                <a:cs typeface="+mn-cs"/>
              </a:rPr>
              <a:t>This one-year qualification – often shortened to ‘Art Foundation’ – is widely </a:t>
            </a:r>
            <a:r>
              <a:rPr lang="en-US" sz="1200" b="0" i="0" kern="1200" dirty="0" err="1" smtClean="0">
                <a:solidFill>
                  <a:schemeClr val="tx1"/>
                </a:solidFill>
                <a:effectLst/>
                <a:latin typeface="+mn-lt"/>
                <a:ea typeface="+mn-ea"/>
                <a:cs typeface="+mn-cs"/>
              </a:rPr>
              <a:t>recognised</a:t>
            </a:r>
            <a:r>
              <a:rPr lang="en-US" sz="1200" b="0" i="0" kern="1200" dirty="0" smtClean="0">
                <a:solidFill>
                  <a:schemeClr val="tx1"/>
                </a:solidFill>
                <a:effectLst/>
                <a:latin typeface="+mn-lt"/>
                <a:ea typeface="+mn-ea"/>
                <a:cs typeface="+mn-cs"/>
              </a:rPr>
              <a:t> as a primary route to gain entry to some of the most prestigious art and design degree courses. The learning is tailored to a student’s specific area of art and design subject interest, so they can progress to study that area at degree level. For funding purposes, this course is classified as a further education course, so student loans (for tuition and living costs) are not available, even if you take the course at a university or college. However, UK/EU students under the age of 19 on 31 August of the year of entry will not be charged a tuition fee. As a result, many students choose to take this course straight after school or college, in their home town or city.</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degrees</a:t>
            </a:r>
          </a:p>
          <a:p>
            <a:r>
              <a:rPr lang="en-US" sz="1200" b="0" i="0" kern="1200" dirty="0" smtClean="0">
                <a:solidFill>
                  <a:schemeClr val="tx1"/>
                </a:solidFill>
                <a:effectLst/>
                <a:latin typeface="+mn-lt"/>
                <a:ea typeface="+mn-ea"/>
                <a:cs typeface="+mn-cs"/>
              </a:rPr>
              <a:t>Foundation degrees are usually two-year courses (longer if part-time), that are equivalent to the first two years of an undergraduate degree. They are not the same as a foundation year.</a:t>
            </a:r>
          </a:p>
          <a:p>
            <a:r>
              <a:rPr lang="en-US" sz="1200" b="0" i="0" kern="1200" dirty="0" smtClean="0">
                <a:solidFill>
                  <a:schemeClr val="tx1"/>
                </a:solidFill>
                <a:effectLst/>
                <a:latin typeface="+mn-lt"/>
                <a:ea typeface="+mn-ea"/>
                <a:cs typeface="+mn-cs"/>
              </a:rPr>
              <a:t>These can be a good destination for school leavers at 18, as they offer a qualification that can help gain degree entry. This route is a good option for students who need a course with lower entry requirements and fewer examinations, would prefer a vocational degree/to study while they work, or are not yet ready to commit to three years at university.</a:t>
            </a:r>
          </a:p>
          <a:p>
            <a:r>
              <a:rPr lang="en-US" sz="1200" b="0" i="0" kern="1200" dirty="0" smtClean="0">
                <a:solidFill>
                  <a:schemeClr val="tx1"/>
                </a:solidFill>
                <a:effectLst/>
                <a:latin typeface="+mn-lt"/>
                <a:ea typeface="+mn-ea"/>
                <a:cs typeface="+mn-cs"/>
              </a:rPr>
              <a:t>Foundation degrees often combine academic skills and knowledge with workplace performance and productivity. They may have been designed in partnership with employers, and therefore focus on a particular job role or profession, enabling you to gain professional and technical skills to further your career. They can be used as a standalone qualification for employment, but are more commonly used as the basis for progression to a final ‘top-up’ year, leading to a full bachelors degree. The final year may be taken at a different university or college.</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Degree or graduate level apprenticeship</a:t>
            </a:r>
          </a:p>
          <a:p>
            <a:r>
              <a:rPr lang="en-US" sz="1200" b="0" i="0" kern="1200" dirty="0" smtClean="0">
                <a:solidFill>
                  <a:schemeClr val="tx1"/>
                </a:solidFill>
                <a:effectLst/>
                <a:latin typeface="+mn-lt"/>
                <a:ea typeface="+mn-ea"/>
                <a:cs typeface="+mn-cs"/>
              </a:rPr>
              <a:t>This is a new type of higher level apprenticeship, which can lead to a bachelors degree as part of an apprenticeship. It is important to check the full details of a given job and apprenticeship with the employer and training provider. These courses are a good fit for students who want to gain work experience rather than studying full-time at university, but would like to achieve the same degree status.</a:t>
            </a:r>
          </a:p>
          <a:p>
            <a:r>
              <a:rPr lang="en-US" sz="1200" b="0" i="0" kern="1200" dirty="0" smtClean="0">
                <a:solidFill>
                  <a:schemeClr val="tx1"/>
                </a:solidFill>
                <a:effectLst/>
                <a:latin typeface="+mn-lt"/>
                <a:ea typeface="+mn-ea"/>
                <a:cs typeface="+mn-cs"/>
              </a:rPr>
              <a:t>Students need to be highly committed – competition can be fierce and entry qualifications can be high. If you’re considering this option, you may want to keep your options open by making an application to a full-time bachelors degree through UCAS at the same time.</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HNCs, HNDs, and other incremental routes</a:t>
            </a:r>
          </a:p>
          <a:p>
            <a:r>
              <a:rPr lang="en-US" sz="1200" b="0" i="0" kern="1200" dirty="0" smtClean="0">
                <a:solidFill>
                  <a:schemeClr val="tx1"/>
                </a:solidFill>
                <a:effectLst/>
                <a:latin typeface="+mn-lt"/>
                <a:ea typeface="+mn-ea"/>
                <a:cs typeface="+mn-cs"/>
              </a:rPr>
              <a:t>The Higher National Certificate (HNC), a one-year work-related course, is equivalent to the first year of a university degree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The Higher National Diploma (HND) is a two-year, work-related course, which is equivalent to the first two years of a bachelors degree. As with a foundation degree, it is possible to progress from these courses to complete a full bachelors degree at a university, either through a specific top-up course, or by directly entering a degree in year three.</a:t>
            </a:r>
          </a:p>
          <a:p>
            <a:r>
              <a:rPr lang="en-US" sz="1200" b="0" i="0" kern="1200" dirty="0" smtClean="0">
                <a:solidFill>
                  <a:schemeClr val="tx1"/>
                </a:solidFill>
                <a:effectLst/>
                <a:latin typeface="+mn-lt"/>
                <a:ea typeface="+mn-ea"/>
                <a:cs typeface="+mn-cs"/>
              </a:rPr>
              <a:t>If you wanted to study a degree in stages, or exit after one or two years of study, the following qualifications may also be suitable. They don’t directly lead to a degree, but you may be able go on and join the second or third year of a full degree (perhaps at the same university/college, or elsewhere) if you change your mind and want to graduate with a bachelors degree after all.</a:t>
            </a:r>
          </a:p>
          <a:p>
            <a:r>
              <a:rPr lang="en-US" sz="1200" b="0" i="0" kern="1200" dirty="0" smtClean="0">
                <a:solidFill>
                  <a:schemeClr val="tx1"/>
                </a:solidFill>
                <a:effectLst/>
                <a:latin typeface="+mn-lt"/>
                <a:ea typeface="+mn-ea"/>
                <a:cs typeface="+mn-cs"/>
              </a:rPr>
              <a:t>One year of a degree – a Certificate of Higher Education (</a:t>
            </a:r>
            <a:r>
              <a:rPr lang="en-US" sz="1200" b="0" i="0" kern="1200" dirty="0" err="1" smtClean="0">
                <a:solidFill>
                  <a:schemeClr val="tx1"/>
                </a:solidFill>
                <a:effectLst/>
                <a:latin typeface="+mn-lt"/>
                <a:ea typeface="+mn-ea"/>
                <a:cs typeface="+mn-cs"/>
              </a:rPr>
              <a:t>CertHE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Two years of a degree – a Diploma of Higher Education (</a:t>
            </a:r>
            <a:r>
              <a:rPr lang="en-US" sz="1200" b="0" i="0" kern="1200" dirty="0" err="1" smtClean="0">
                <a:solidFill>
                  <a:schemeClr val="tx1"/>
                </a:solidFill>
                <a:effectLst/>
                <a:latin typeface="+mn-lt"/>
                <a:ea typeface="+mn-ea"/>
                <a:cs typeface="+mn-cs"/>
              </a:rPr>
              <a:t>DipHE</a:t>
            </a:r>
            <a:r>
              <a:rPr lang="en-US" sz="1200" b="0" i="0" kern="1200" dirty="0" smtClean="0">
                <a:solidFill>
                  <a:schemeClr val="tx1"/>
                </a:solidFill>
                <a:effectLst/>
                <a:latin typeface="+mn-lt"/>
                <a:ea typeface="+mn-ea"/>
                <a:cs typeface="+mn-cs"/>
              </a:rPr>
              <a:t>) </a:t>
            </a:r>
          </a:p>
          <a:p>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If you need a visa to study in the UK</a:t>
            </a:r>
            <a:r>
              <a:rPr lang="en-US" sz="1200" b="0" i="0" kern="1200" dirty="0" smtClean="0">
                <a:solidFill>
                  <a:schemeClr val="tx1"/>
                </a:solidFill>
                <a:effectLst/>
                <a:latin typeface="+mn-lt"/>
                <a:ea typeface="+mn-ea"/>
                <a:cs typeface="+mn-cs"/>
              </a:rPr>
              <a:t>, you need to check your visa status allows you to do a part-time course, and/or work in the UK. </a:t>
            </a:r>
            <a:r>
              <a:rPr lang="en-US" sz="1200" b="0" i="0" u="none" strike="noStrike" kern="1200" dirty="0" smtClean="0">
                <a:solidFill>
                  <a:schemeClr val="tx1"/>
                </a:solidFill>
                <a:effectLst/>
                <a:latin typeface="+mn-lt"/>
                <a:ea typeface="+mn-ea"/>
                <a:cs typeface="+mn-cs"/>
                <a:hlinkClick r:id="rId8"/>
              </a:rPr>
              <a:t>Check if you need a visa</a:t>
            </a:r>
            <a:r>
              <a:rPr lang="en-US" sz="1200" b="0" i="0" kern="1200" dirty="0" smtClean="0">
                <a:solidFill>
                  <a:schemeClr val="tx1"/>
                </a:solidFill>
                <a:effectLst/>
                <a:latin typeface="+mn-lt"/>
                <a:ea typeface="+mn-ea"/>
                <a:cs typeface="+mn-cs"/>
              </a:rPr>
              <a:t> and find out if you’re eligible to work on </a:t>
            </a:r>
            <a:r>
              <a:rPr lang="en-US" sz="1200" b="0" i="0" u="none" strike="noStrike" kern="1200" dirty="0" smtClean="0">
                <a:solidFill>
                  <a:schemeClr val="tx1"/>
                </a:solidFill>
                <a:effectLst/>
                <a:latin typeface="+mn-lt"/>
                <a:ea typeface="+mn-ea"/>
                <a:cs typeface="+mn-cs"/>
                <a:hlinkClick r:id="rId7"/>
              </a:rPr>
              <a:t>UKCISA's ‘Can you work?’ website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Looking to study performing arts?</a:t>
            </a:r>
          </a:p>
          <a:p>
            <a:r>
              <a:rPr lang="en-US" sz="1200" b="0" i="0" kern="1200" dirty="0" smtClean="0">
                <a:solidFill>
                  <a:schemeClr val="tx1"/>
                </a:solidFill>
                <a:effectLst/>
                <a:latin typeface="+mn-lt"/>
                <a:ea typeface="+mn-ea"/>
                <a:cs typeface="+mn-cs"/>
              </a:rPr>
              <a:t>As well as university and college courses, you can also choose to study at a UK conservatoire. Courses at conservatoires are more performance-based than you will find at a </a:t>
            </a:r>
            <a:r>
              <a:rPr lang="en-US" sz="1200" b="0" i="0" kern="1200" dirty="0" err="1" smtClean="0">
                <a:solidFill>
                  <a:schemeClr val="tx1"/>
                </a:solidFill>
                <a:effectLst/>
                <a:latin typeface="+mn-lt"/>
                <a:ea typeface="+mn-ea"/>
                <a:cs typeface="+mn-cs"/>
              </a:rPr>
              <a:t>uni</a:t>
            </a:r>
            <a:r>
              <a:rPr lang="en-US" sz="1200" b="0" i="0" kern="1200" dirty="0" smtClean="0">
                <a:solidFill>
                  <a:schemeClr val="tx1"/>
                </a:solidFill>
                <a:effectLst/>
                <a:latin typeface="+mn-lt"/>
                <a:ea typeface="+mn-ea"/>
                <a:cs typeface="+mn-cs"/>
              </a:rPr>
              <a:t> or college. Conservatoires offer courses in music, dance, drama, and musical theatre.</a:t>
            </a:r>
          </a:p>
          <a:p>
            <a:r>
              <a:rPr lang="en-US" sz="1200" b="0" i="0" u="none" strike="noStrike" kern="1200" dirty="0" smtClean="0">
                <a:solidFill>
                  <a:schemeClr val="tx1"/>
                </a:solidFill>
                <a:effectLst/>
                <a:latin typeface="+mn-lt"/>
                <a:ea typeface="+mn-ea"/>
                <a:cs typeface="+mn-cs"/>
                <a:hlinkClick r:id="rId9"/>
              </a:rPr>
              <a:t>Find out more</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3. Choosing how to study</a:t>
            </a:r>
          </a:p>
          <a:p>
            <a:r>
              <a:rPr lang="en-US" sz="1200" b="0" i="0" kern="1200" dirty="0" smtClean="0">
                <a:solidFill>
                  <a:schemeClr val="tx1"/>
                </a:solidFill>
                <a:effectLst/>
                <a:latin typeface="+mn-lt"/>
                <a:ea typeface="+mn-ea"/>
                <a:cs typeface="+mn-cs"/>
              </a:rPr>
              <a:t>Most students study undergraduate courses full-time, however this is not the only way. There are lots of different modes of study, designed to fit around your own circumstances.</a:t>
            </a:r>
          </a:p>
          <a:p>
            <a:r>
              <a:rPr lang="en-US" sz="1200" b="1" i="0" u="none" strike="noStrike" kern="1200" dirty="0" smtClean="0">
                <a:solidFill>
                  <a:schemeClr val="tx1"/>
                </a:solidFill>
                <a:effectLst/>
                <a:latin typeface="+mn-lt"/>
                <a:ea typeface="+mn-ea"/>
                <a:cs typeface="+mn-cs"/>
              </a:rPr>
              <a:t>Part-time</a:t>
            </a:r>
          </a:p>
          <a:p>
            <a:r>
              <a:rPr lang="en-US" sz="1200" b="0" i="0" kern="1200" dirty="0" smtClean="0">
                <a:solidFill>
                  <a:schemeClr val="tx1"/>
                </a:solidFill>
                <a:effectLst/>
                <a:latin typeface="+mn-lt"/>
                <a:ea typeface="+mn-ea"/>
                <a:cs typeface="+mn-cs"/>
              </a:rPr>
              <a:t>Many universities and colleges offer part-time degree courses, which are normally taken over a longer period, so you can learn at a more relaxed pace, or work (if eligible) alongside your studies.</a:t>
            </a:r>
          </a:p>
          <a:p>
            <a:r>
              <a:rPr lang="en-US" sz="1200" b="0" i="0" kern="1200" dirty="0" smtClean="0">
                <a:solidFill>
                  <a:schemeClr val="tx1"/>
                </a:solidFill>
                <a:effectLst/>
                <a:latin typeface="+mn-lt"/>
                <a:ea typeface="+mn-ea"/>
                <a:cs typeface="+mn-cs"/>
              </a:rPr>
              <a:t>There are some real benefits to studying part-time:</a:t>
            </a:r>
          </a:p>
          <a:p>
            <a:r>
              <a:rPr lang="en-US" sz="1200" b="0" i="0" kern="1200" dirty="0" smtClean="0">
                <a:solidFill>
                  <a:schemeClr val="tx1"/>
                </a:solidFill>
                <a:effectLst/>
                <a:latin typeface="+mn-lt"/>
                <a:ea typeface="+mn-ea"/>
                <a:cs typeface="+mn-cs"/>
              </a:rPr>
              <a:t>It might be a challenge to work or take care of your family at the same time as studying, but if you're committed, it can be very rewarding.</a:t>
            </a:r>
          </a:p>
          <a:p>
            <a:r>
              <a:rPr lang="en-US" sz="1200" b="0" i="0" kern="1200" dirty="0" smtClean="0">
                <a:solidFill>
                  <a:schemeClr val="tx1"/>
                </a:solidFill>
                <a:effectLst/>
                <a:latin typeface="+mn-lt"/>
                <a:ea typeface="+mn-ea"/>
                <a:cs typeface="+mn-cs"/>
              </a:rPr>
              <a:t>These may be delivered via evening and weekend classes, day release, or study breaks, helping you manage study around your other commitments.</a:t>
            </a:r>
          </a:p>
          <a:p>
            <a:r>
              <a:rPr lang="en-US" sz="1200" b="0" i="0" kern="1200" dirty="0" smtClean="0">
                <a:solidFill>
                  <a:schemeClr val="tx1"/>
                </a:solidFill>
                <a:effectLst/>
                <a:latin typeface="+mn-lt"/>
                <a:ea typeface="+mn-ea"/>
                <a:cs typeface="+mn-cs"/>
              </a:rPr>
              <a:t>Some contain a combination of online and offline work, with regular assignments and tutor support.</a:t>
            </a:r>
          </a:p>
          <a:p>
            <a:r>
              <a:rPr lang="en-US" sz="1200" b="0" i="0" kern="1200" dirty="0" smtClean="0">
                <a:solidFill>
                  <a:schemeClr val="tx1"/>
                </a:solidFill>
                <a:effectLst/>
                <a:latin typeface="+mn-lt"/>
                <a:ea typeface="+mn-ea"/>
                <a:cs typeface="+mn-cs"/>
              </a:rPr>
              <a:t>Some course deadlines can be altered to fit around your other responsibilities too.</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Distance and blended learning</a:t>
            </a:r>
          </a:p>
          <a:p>
            <a:r>
              <a:rPr lang="en-US" sz="1200" b="0" i="0" kern="1200" dirty="0" smtClean="0">
                <a:solidFill>
                  <a:schemeClr val="tx1"/>
                </a:solidFill>
                <a:effectLst/>
                <a:latin typeface="+mn-lt"/>
                <a:ea typeface="+mn-ea"/>
                <a:cs typeface="+mn-cs"/>
              </a:rPr>
              <a:t>Distance learning means studying remotely, allowing you to learn in your own time. Blended learning combines face-to-face sessions with online learning, giving a good mix of learning from the experts and teaching yourself, with course materials available online.</a:t>
            </a:r>
          </a:p>
          <a:p>
            <a:r>
              <a:rPr lang="en-US" sz="1200" b="0" i="0" kern="1200" dirty="0" smtClean="0">
                <a:solidFill>
                  <a:schemeClr val="tx1"/>
                </a:solidFill>
                <a:effectLst/>
                <a:latin typeface="+mn-lt"/>
                <a:ea typeface="+mn-ea"/>
                <a:cs typeface="+mn-cs"/>
              </a:rPr>
              <a:t>Your course activities and assignments will be supported by a range of online learning resources, with regular support from your tutor, interacting with fellow students via email, online forums, phone, and virtual conferencing.</a:t>
            </a:r>
          </a:p>
          <a:p>
            <a:r>
              <a:rPr lang="en-US" sz="1200" b="0" i="0" kern="1200" dirty="0" smtClean="0">
                <a:solidFill>
                  <a:schemeClr val="tx1"/>
                </a:solidFill>
                <a:effectLst/>
                <a:latin typeface="+mn-lt"/>
                <a:ea typeface="+mn-ea"/>
                <a:cs typeface="+mn-cs"/>
              </a:rPr>
              <a:t>Courses often include day schools or residential weekends where you work with other students on a specific project, followed by continued contact with the team as you work together, resulting in another residential where results are presented and assessed.</a:t>
            </a:r>
          </a:p>
          <a:p>
            <a:r>
              <a:rPr lang="en-US" sz="1200" b="0" i="0" kern="1200" dirty="0" smtClean="0">
                <a:solidFill>
                  <a:schemeClr val="tx1"/>
                </a:solidFill>
                <a:effectLst/>
                <a:latin typeface="+mn-lt"/>
                <a:ea typeface="+mn-ea"/>
                <a:cs typeface="+mn-cs"/>
              </a:rPr>
              <a:t>You will find some distance and blended courses advertised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 and some on university or college websites. UCAS does not provide a central admissions service for distance or blended learning – you will need to apply directly to the university or college to be considered for the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Accelerated degrees</a:t>
            </a:r>
          </a:p>
          <a:p>
            <a:r>
              <a:rPr lang="en-US" sz="1200" b="0" i="0" kern="1200" dirty="0" smtClean="0">
                <a:solidFill>
                  <a:schemeClr val="tx1"/>
                </a:solidFill>
                <a:effectLst/>
                <a:latin typeface="+mn-lt"/>
                <a:ea typeface="+mn-ea"/>
                <a:cs typeface="+mn-cs"/>
              </a:rPr>
              <a:t>Accelerated degrees are offered by some universities and colleges, in some subject areas. Students on accelerated degrees undertake the same course content as students on typical degrees, but complete their degrees one year sooner. For example, accelerated degree students can complete the full content of a typical three-year degree, but graduate in two years.</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Work-based learning</a:t>
            </a:r>
          </a:p>
          <a:p>
            <a:r>
              <a:rPr lang="en-US" sz="1200" b="0" i="0" kern="1200" dirty="0" smtClean="0">
                <a:solidFill>
                  <a:schemeClr val="tx1"/>
                </a:solidFill>
                <a:effectLst/>
                <a:latin typeface="+mn-lt"/>
                <a:ea typeface="+mn-ea"/>
                <a:cs typeface="+mn-cs"/>
              </a:rPr>
              <a:t>If you are employed in the UK, it is also possible to study in the workplace. Some course providers partner with official </a:t>
            </a:r>
            <a:r>
              <a:rPr lang="en-US" sz="1200" b="0" i="0" kern="1200" dirty="0" err="1" smtClean="0">
                <a:solidFill>
                  <a:schemeClr val="tx1"/>
                </a:solidFill>
                <a:effectLst/>
                <a:latin typeface="+mn-lt"/>
                <a:ea typeface="+mn-ea"/>
                <a:cs typeface="+mn-cs"/>
              </a:rPr>
              <a:t>organisations</a:t>
            </a:r>
            <a:r>
              <a:rPr lang="en-US" sz="1200" b="0" i="0" kern="1200" dirty="0" smtClean="0">
                <a:solidFill>
                  <a:schemeClr val="tx1"/>
                </a:solidFill>
                <a:effectLst/>
                <a:latin typeface="+mn-lt"/>
                <a:ea typeface="+mn-ea"/>
                <a:cs typeface="+mn-cs"/>
              </a:rPr>
              <a:t> to create </a:t>
            </a:r>
            <a:r>
              <a:rPr lang="en-US" sz="1200" b="0" i="0" kern="1200" dirty="0" err="1" smtClean="0">
                <a:solidFill>
                  <a:schemeClr val="tx1"/>
                </a:solidFill>
                <a:effectLst/>
                <a:latin typeface="+mn-lt"/>
                <a:ea typeface="+mn-ea"/>
                <a:cs typeface="+mn-cs"/>
              </a:rPr>
              <a:t>customised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 right through from a Certificate to a doctorate-level qualification. For example, the Royal Institute of British Architects (RIBA) offers a flexible study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for those already working in the industry who want to qualify officially.</a:t>
            </a:r>
          </a:p>
          <a:p>
            <a:r>
              <a:rPr lang="en-US" sz="1200" b="0" i="0" kern="1200" dirty="0" smtClean="0">
                <a:solidFill>
                  <a:schemeClr val="tx1"/>
                </a:solidFill>
                <a:effectLst/>
                <a:latin typeface="+mn-lt"/>
                <a:ea typeface="+mn-ea"/>
                <a:cs typeface="+mn-cs"/>
              </a:rPr>
              <a:t>Higher and degree apprenticeships could also be an option for work-based learning – </a:t>
            </a:r>
            <a:r>
              <a:rPr lang="en-US" sz="1200" b="0" i="0" u="none" strike="noStrike" kern="1200" dirty="0" smtClean="0">
                <a:solidFill>
                  <a:schemeClr val="tx1"/>
                </a:solidFill>
                <a:effectLst/>
                <a:latin typeface="+mn-lt"/>
                <a:ea typeface="+mn-ea"/>
                <a:cs typeface="+mn-cs"/>
                <a:hlinkClick r:id="rId10"/>
              </a:rPr>
              <a:t>find out more about apprenticeships</a:t>
            </a:r>
            <a:r>
              <a:rPr lang="en-US" sz="1200" b="0" i="0" kern="1200" dirty="0" smtClean="0">
                <a:solidFill>
                  <a:schemeClr val="tx1"/>
                </a:solidFill>
                <a:effectLst/>
                <a:latin typeface="+mn-lt"/>
                <a:ea typeface="+mn-ea"/>
                <a:cs typeface="+mn-cs"/>
              </a:rPr>
              <a:t>.</a:t>
            </a:r>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4. Choosing where to study</a:t>
            </a:r>
          </a:p>
          <a:p>
            <a:r>
              <a:rPr lang="en-US" sz="1200" b="0" i="0" kern="1200" dirty="0" smtClean="0">
                <a:solidFill>
                  <a:schemeClr val="tx1"/>
                </a:solidFill>
                <a:effectLst/>
                <a:latin typeface="+mn-lt"/>
                <a:ea typeface="+mn-ea"/>
                <a:cs typeface="+mn-cs"/>
              </a:rPr>
              <a:t>Some students set their heart on a particular university, while others just want to choose the course they like the sound of best. Either way is fine, but make sure you do your research, as changing your university or college once you’ve started isn’t always easy.</a:t>
            </a:r>
          </a:p>
          <a:p>
            <a:r>
              <a:rPr lang="en-US" sz="1200" b="0" i="0" kern="1200" dirty="0" smtClean="0">
                <a:solidFill>
                  <a:schemeClr val="tx1"/>
                </a:solidFill>
                <a:effectLst/>
                <a:latin typeface="+mn-lt"/>
                <a:ea typeface="+mn-ea"/>
                <a:cs typeface="+mn-cs"/>
              </a:rPr>
              <a:t>You could choose to study at a UK higher education college instead of a university – </a:t>
            </a:r>
            <a:r>
              <a:rPr lang="en-US" sz="1200" b="0" i="0" u="none" strike="noStrike" kern="1200" dirty="0" smtClean="0">
                <a:solidFill>
                  <a:schemeClr val="tx1"/>
                </a:solidFill>
                <a:effectLst/>
                <a:latin typeface="+mn-lt"/>
                <a:ea typeface="+mn-ea"/>
                <a:cs typeface="+mn-cs"/>
                <a:hlinkClick r:id="rId11"/>
              </a:rPr>
              <a:t>find out more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Here are five top tips to help you when choosing where to study:</a:t>
            </a:r>
          </a:p>
          <a:p>
            <a:r>
              <a:rPr lang="en-US" sz="1200" b="0" i="0" u="none" strike="noStrike" kern="1200" dirty="0" smtClean="0">
                <a:solidFill>
                  <a:schemeClr val="tx1"/>
                </a:solidFill>
                <a:effectLst/>
                <a:latin typeface="+mn-lt"/>
                <a:ea typeface="+mn-ea"/>
                <a:cs typeface="+mn-cs"/>
                <a:hlinkClick r:id="rId12"/>
              </a:rPr>
              <a:t>Attend an open day</a:t>
            </a:r>
            <a:r>
              <a:rPr lang="en-US" sz="1200" b="0" i="0" kern="1200" dirty="0" smtClean="0">
                <a:solidFill>
                  <a:schemeClr val="tx1"/>
                </a:solidFill>
                <a:effectLst/>
                <a:latin typeface="+mn-lt"/>
                <a:ea typeface="+mn-ea"/>
                <a:cs typeface="+mn-cs"/>
              </a:rPr>
              <a:t> or if you can't visit in person, you can </a:t>
            </a:r>
            <a:r>
              <a:rPr lang="en-US" sz="1200" b="0" i="0" u="none" strike="noStrike" kern="1200" dirty="0" smtClean="0">
                <a:solidFill>
                  <a:schemeClr val="tx1"/>
                </a:solidFill>
                <a:effectLst/>
                <a:latin typeface="+mn-lt"/>
                <a:ea typeface="+mn-ea"/>
                <a:cs typeface="+mn-cs"/>
                <a:hlinkClick r:id="rId13"/>
              </a:rPr>
              <a:t>go to an online open day</a:t>
            </a:r>
            <a:r>
              <a:rPr lang="en-US" sz="1200" b="0" i="0" kern="1200" dirty="0" smtClean="0">
                <a:solidFill>
                  <a:schemeClr val="tx1"/>
                </a:solidFill>
                <a:effectLst/>
                <a:latin typeface="+mn-lt"/>
                <a:ea typeface="+mn-ea"/>
                <a:cs typeface="+mn-cs"/>
              </a:rPr>
              <a:t> – we cannot recommend this enough. It’s an opportunity for you to meet the course tutors, see the facilities, and explore the area.</a:t>
            </a:r>
          </a:p>
          <a:p>
            <a:r>
              <a:rPr lang="en-US" sz="1200" b="0" i="0" kern="1200" dirty="0" smtClean="0">
                <a:solidFill>
                  <a:schemeClr val="tx1"/>
                </a:solidFill>
                <a:effectLst/>
                <a:latin typeface="+mn-lt"/>
                <a:ea typeface="+mn-ea"/>
                <a:cs typeface="+mn-cs"/>
              </a:rPr>
              <a:t>If you can’t attend an open day, explore the campus with a </a:t>
            </a:r>
            <a:r>
              <a:rPr lang="en-US" sz="1200" b="0" i="0" u="none" strike="noStrike" kern="1200" dirty="0" smtClean="0">
                <a:solidFill>
                  <a:schemeClr val="tx1"/>
                </a:solidFill>
                <a:effectLst/>
                <a:latin typeface="+mn-lt"/>
                <a:ea typeface="+mn-ea"/>
                <a:cs typeface="+mn-cs"/>
                <a:hlinkClick r:id="rId14"/>
              </a:rPr>
              <a:t>virtual tour</a:t>
            </a:r>
            <a:r>
              <a:rPr lang="en-US" sz="1200" b="0" i="0"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hlinkClick r:id="rId15"/>
              </a:rPr>
              <a:t>Check the application deadline</a:t>
            </a:r>
            <a:r>
              <a:rPr lang="en-US" sz="1200" b="0" i="0" kern="1200" dirty="0" smtClean="0">
                <a:solidFill>
                  <a:schemeClr val="tx1"/>
                </a:solidFill>
                <a:effectLst/>
                <a:latin typeface="+mn-lt"/>
                <a:ea typeface="+mn-ea"/>
                <a:cs typeface="+mn-cs"/>
              </a:rPr>
              <a:t> – some universities and courses have a different application deadline, so make sure you know the deadline associated to your chosen course or </a:t>
            </a:r>
            <a:r>
              <a:rPr lang="en-US" sz="1200" b="0" i="0" kern="1200" dirty="0" err="1" smtClean="0">
                <a:solidFill>
                  <a:schemeClr val="tx1"/>
                </a:solidFill>
                <a:effectLst/>
                <a:latin typeface="+mn-lt"/>
                <a:ea typeface="+mn-ea"/>
                <a:cs typeface="+mn-cs"/>
              </a:rPr>
              <a:t>uni.</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16"/>
              </a:rPr>
              <a:t>Check the entry requirements</a:t>
            </a:r>
            <a:r>
              <a:rPr lang="en-US" sz="1200" b="0" i="0" kern="1200" dirty="0" smtClean="0">
                <a:solidFill>
                  <a:schemeClr val="tx1"/>
                </a:solidFill>
                <a:effectLst/>
                <a:latin typeface="+mn-lt"/>
                <a:ea typeface="+mn-ea"/>
                <a:cs typeface="+mn-cs"/>
              </a:rPr>
              <a:t> – different courses and universities will have different entry requirements, which you can check on the course listing in our search tool. Some universities and colleges make contextual offers. This is where the university or college considers any barriers you may face, and will either reduce their grade requirements or give extra consideration when deciding whether to give you an offer. </a:t>
            </a:r>
            <a:r>
              <a:rPr lang="en-US" sz="1200" b="0" i="0" u="none" strike="noStrike" kern="1200" dirty="0" smtClean="0">
                <a:solidFill>
                  <a:schemeClr val="tx1"/>
                </a:solidFill>
                <a:effectLst/>
                <a:latin typeface="+mn-lt"/>
                <a:ea typeface="+mn-ea"/>
                <a:cs typeface="+mn-cs"/>
                <a:hlinkClick r:id="rId17"/>
              </a:rPr>
              <a:t>Check out this blog for more information</a:t>
            </a:r>
            <a:r>
              <a:rPr lang="en-US" sz="1200" b="0" i="0" kern="1200" dirty="0" smtClean="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28D16B-0D52-494B-A5B3-8EDB8F68E694}" type="slidenum">
              <a:rPr lang="en-GB" smtClean="0"/>
              <a:t>13</a:t>
            </a:fld>
            <a:endParaRPr lang="en-GB"/>
          </a:p>
        </p:txBody>
      </p:sp>
    </p:spTree>
    <p:extLst>
      <p:ext uri="{BB962C8B-B14F-4D97-AF65-F5344CB8AC3E}">
        <p14:creationId xmlns:p14="http://schemas.microsoft.com/office/powerpoint/2010/main" val="1498216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Choosing a university course is one of the first and most important decisions a student makes. Your enjoyment of your course has a huge bearing on your overall university experience and performance.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30,000 courses offered at UK university. While this vast array of choice means that the right course is out there for you, it can be challenging trying to find it. This section will walk you through the key steps in the decision-making process: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1. Choosing a subject</a:t>
            </a:r>
          </a:p>
          <a:p>
            <a:r>
              <a:rPr lang="en-US" sz="1200" b="0" i="0" kern="1200" dirty="0" smtClean="0">
                <a:solidFill>
                  <a:schemeClr val="tx1"/>
                </a:solidFill>
                <a:effectLst/>
                <a:latin typeface="+mn-lt"/>
                <a:ea typeface="+mn-ea"/>
                <a:cs typeface="+mn-cs"/>
              </a:rPr>
              <a:t>It’s important you choose a subject you enjoy and will help you reach your goals. Here are some things to help you choose the right subject for you:</a:t>
            </a:r>
          </a:p>
          <a:p>
            <a:r>
              <a:rPr lang="en-US" sz="1200" b="0" i="0" kern="1200" dirty="0" smtClean="0">
                <a:solidFill>
                  <a:schemeClr val="tx1"/>
                </a:solidFill>
                <a:effectLst/>
                <a:latin typeface="+mn-lt"/>
                <a:ea typeface="+mn-ea"/>
                <a:cs typeface="+mn-cs"/>
              </a:rPr>
              <a:t>Think about what you enjoy day-to-day – maybe this could be part of a future job role?</a:t>
            </a:r>
          </a:p>
          <a:p>
            <a:r>
              <a:rPr lang="en-US" sz="1200" b="0" i="0" kern="1200" dirty="0" smtClean="0">
                <a:solidFill>
                  <a:schemeClr val="tx1"/>
                </a:solidFill>
                <a:effectLst/>
                <a:latin typeface="+mn-lt"/>
                <a:ea typeface="+mn-ea"/>
                <a:cs typeface="+mn-cs"/>
              </a:rPr>
              <a:t>Explore different job sites and graduate career options to look for ideas on what you’d like to do once you've finished your studies.</a:t>
            </a:r>
          </a:p>
          <a:p>
            <a:r>
              <a:rPr lang="en-US" sz="1200" b="0" i="0" kern="1200" dirty="0" smtClean="0">
                <a:solidFill>
                  <a:schemeClr val="tx1"/>
                </a:solidFill>
                <a:effectLst/>
                <a:latin typeface="+mn-lt"/>
                <a:ea typeface="+mn-ea"/>
                <a:cs typeface="+mn-cs"/>
              </a:rPr>
              <a:t>Think about your career goals and the qualifications required as part of a person specification.</a:t>
            </a:r>
          </a:p>
          <a:p>
            <a:r>
              <a:rPr lang="en-US" sz="1200" b="0" i="0" u="none" strike="noStrike" kern="1200" dirty="0" smtClean="0">
                <a:solidFill>
                  <a:schemeClr val="tx1"/>
                </a:solidFill>
                <a:effectLst/>
                <a:latin typeface="+mn-lt"/>
                <a:ea typeface="+mn-ea"/>
                <a:cs typeface="+mn-cs"/>
                <a:hlinkClick r:id="rId3"/>
              </a:rPr>
              <a:t>Take a look at our subject guides</a:t>
            </a:r>
            <a:r>
              <a:rPr lang="en-US" sz="1200" b="0" i="0" kern="1200" dirty="0" smtClean="0">
                <a:solidFill>
                  <a:schemeClr val="tx1"/>
                </a:solidFill>
                <a:effectLst/>
                <a:latin typeface="+mn-lt"/>
                <a:ea typeface="+mn-ea"/>
                <a:cs typeface="+mn-cs"/>
              </a:rPr>
              <a:t> to get an idea of the types of subjects you could study, and the industries graduates go on to work in.</a:t>
            </a:r>
          </a:p>
          <a:p>
            <a:r>
              <a:rPr lang="en-US" sz="1200" b="0" i="0" u="none" strike="noStrike" kern="1200" dirty="0" smtClean="0">
                <a:solidFill>
                  <a:schemeClr val="tx1"/>
                </a:solidFill>
                <a:effectLst/>
                <a:latin typeface="+mn-lt"/>
                <a:ea typeface="+mn-ea"/>
                <a:cs typeface="+mn-cs"/>
                <a:hlinkClick r:id="rId4"/>
              </a:rPr>
              <a:t>Search for courses by subject</a:t>
            </a:r>
            <a:r>
              <a:rPr lang="en-US" sz="1200" b="0" i="0" kern="1200" dirty="0" smtClean="0">
                <a:solidFill>
                  <a:schemeClr val="tx1"/>
                </a:solidFill>
                <a:effectLst/>
                <a:latin typeface="+mn-lt"/>
                <a:ea typeface="+mn-ea"/>
                <a:cs typeface="+mn-cs"/>
              </a:rPr>
              <a:t> to see what's available.</a:t>
            </a:r>
          </a:p>
          <a:p>
            <a:r>
              <a:rPr lang="en-US" sz="1200" b="0" i="0" kern="1200" dirty="0" smtClean="0">
                <a:solidFill>
                  <a:schemeClr val="tx1"/>
                </a:solidFill>
                <a:effectLst/>
                <a:latin typeface="+mn-lt"/>
                <a:ea typeface="+mn-ea"/>
                <a:cs typeface="+mn-cs"/>
              </a:rPr>
              <a:t>UK degree courses tend to be very </a:t>
            </a:r>
            <a:r>
              <a:rPr lang="en-US" sz="1200" b="0" i="0" kern="1200" dirty="0" err="1" smtClean="0">
                <a:solidFill>
                  <a:schemeClr val="tx1"/>
                </a:solidFill>
                <a:effectLst/>
                <a:latin typeface="+mn-lt"/>
                <a:ea typeface="+mn-ea"/>
                <a:cs typeface="+mn-cs"/>
              </a:rPr>
              <a:t>specialised</a:t>
            </a:r>
            <a:r>
              <a:rPr lang="en-US" sz="1200" b="0" i="0" kern="1200" dirty="0" smtClean="0">
                <a:solidFill>
                  <a:schemeClr val="tx1"/>
                </a:solidFill>
                <a:effectLst/>
                <a:latin typeface="+mn-lt"/>
                <a:ea typeface="+mn-ea"/>
                <a:cs typeface="+mn-cs"/>
              </a:rPr>
              <a:t> from day one, allowing students to focus on their chosen subject. However, there are others that allow you more flexibility in what you study. Make sure you read the course descriptions carefully, and click through to university websites for further information.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Thinking about more than one course or subject?</a:t>
            </a:r>
          </a:p>
          <a:p>
            <a:r>
              <a:rPr lang="en-US" sz="1200" b="0" i="0" kern="1200" dirty="0" smtClean="0">
                <a:solidFill>
                  <a:schemeClr val="tx1"/>
                </a:solidFill>
                <a:effectLst/>
                <a:latin typeface="+mn-lt"/>
                <a:ea typeface="+mn-ea"/>
                <a:cs typeface="+mn-cs"/>
              </a:rPr>
              <a:t>To increase your chances of getting a place on a course we give you the option of applying to up to five courses at once, usually all in a similar subject so that your application is relevant to all of them.</a:t>
            </a:r>
          </a:p>
          <a:p>
            <a:r>
              <a:rPr lang="en-US" sz="1200" b="0" i="0" kern="1200" dirty="0" smtClean="0">
                <a:solidFill>
                  <a:schemeClr val="tx1"/>
                </a:solidFill>
                <a:effectLst/>
                <a:latin typeface="+mn-lt"/>
                <a:ea typeface="+mn-ea"/>
                <a:cs typeface="+mn-cs"/>
              </a:rPr>
              <a:t>Please note, there are a couple of restrictions though:</a:t>
            </a:r>
          </a:p>
          <a:p>
            <a:r>
              <a:rPr lang="en-US" sz="1200" b="0" i="0" kern="1200" dirty="0" smtClean="0">
                <a:solidFill>
                  <a:schemeClr val="tx1"/>
                </a:solidFill>
                <a:effectLst/>
                <a:latin typeface="+mn-lt"/>
                <a:ea typeface="+mn-ea"/>
                <a:cs typeface="+mn-cs"/>
              </a:rPr>
              <a:t>You can only apply maximum of four courses in any one of medicine, dentistry, veterinary medicine or veterinary science.</a:t>
            </a:r>
          </a:p>
          <a:p>
            <a:r>
              <a:rPr lang="en-US" sz="1200" b="0" i="0" kern="1200" dirty="0" smtClean="0">
                <a:solidFill>
                  <a:schemeClr val="tx1"/>
                </a:solidFill>
                <a:effectLst/>
                <a:latin typeface="+mn-lt"/>
                <a:ea typeface="+mn-ea"/>
                <a:cs typeface="+mn-cs"/>
              </a:rPr>
              <a:t>Usually you can only apply to one course at either the University of Oxford or the University of Cambridge. There are exceptions though – if you'll be a graduate at the start of the course, and you're applying for graduate medicine (course code A101) at the University of Cambridge, you could then also apply to medicine (course code A100) at Cambridge, as well as graduate medicine (course code A101) at the University of Oxford. (Some applicants will need to complete an additional application form to apply – visit the </a:t>
            </a:r>
            <a:r>
              <a:rPr lang="en-US" sz="1200" b="0" i="0" u="none" strike="noStrike" kern="1200" dirty="0" smtClean="0">
                <a:solidFill>
                  <a:schemeClr val="tx1"/>
                </a:solidFill>
                <a:effectLst/>
                <a:latin typeface="+mn-lt"/>
                <a:ea typeface="+mn-ea"/>
                <a:cs typeface="+mn-cs"/>
                <a:hlinkClick r:id="rId5"/>
              </a:rPr>
              <a:t>University of Oxford</a:t>
            </a:r>
            <a:r>
              <a:rPr lang="en-US" sz="1200" b="0" i="0" kern="1200" dirty="0" smtClean="0">
                <a:solidFill>
                  <a:schemeClr val="tx1"/>
                </a:solidFill>
                <a:effectLst/>
                <a:latin typeface="+mn-lt"/>
                <a:ea typeface="+mn-ea"/>
                <a:cs typeface="+mn-cs"/>
              </a:rPr>
              <a:t> and the </a:t>
            </a:r>
            <a:r>
              <a:rPr lang="en-US" sz="1200" b="0" i="0" u="none" strike="noStrike" kern="1200" dirty="0" smtClean="0">
                <a:solidFill>
                  <a:schemeClr val="tx1"/>
                </a:solidFill>
                <a:effectLst/>
                <a:latin typeface="+mn-lt"/>
                <a:ea typeface="+mn-ea"/>
                <a:cs typeface="+mn-cs"/>
                <a:hlinkClick r:id="rId6"/>
              </a:rPr>
              <a:t>University of Cambridge</a:t>
            </a:r>
            <a:r>
              <a:rPr lang="en-US" sz="1200" b="0" i="0" kern="1200" dirty="0" smtClean="0">
                <a:solidFill>
                  <a:schemeClr val="tx1"/>
                </a:solidFill>
                <a:effectLst/>
                <a:latin typeface="+mn-lt"/>
                <a:ea typeface="+mn-ea"/>
                <a:cs typeface="+mn-cs"/>
              </a:rPr>
              <a:t> websites for more information.)</a:t>
            </a:r>
          </a:p>
          <a:p>
            <a:r>
              <a:rPr lang="en-US" sz="1200" b="1" i="0" kern="1200" dirty="0" smtClean="0">
                <a:solidFill>
                  <a:schemeClr val="tx1"/>
                </a:solidFill>
                <a:effectLst/>
                <a:latin typeface="+mn-lt"/>
                <a:ea typeface="+mn-ea"/>
                <a:cs typeface="+mn-cs"/>
              </a:rPr>
              <a:t>2. Types of undergraduate course</a:t>
            </a:r>
          </a:p>
          <a:p>
            <a:r>
              <a:rPr lang="en-US" sz="1200" b="0" i="0" kern="1200" dirty="0" smtClean="0">
                <a:solidFill>
                  <a:schemeClr val="tx1"/>
                </a:solidFill>
                <a:effectLst/>
                <a:latin typeface="+mn-lt"/>
                <a:ea typeface="+mn-ea"/>
                <a:cs typeface="+mn-cs"/>
              </a:rPr>
              <a:t>After leaving school, most students going onto university or college study for an undergraduate degree. These are usually made up of modules (some compulsory and some optional) that add up to a full degree.</a:t>
            </a:r>
          </a:p>
          <a:p>
            <a:r>
              <a:rPr lang="en-US" sz="1200" b="0" i="0" kern="1200" dirty="0" smtClean="0">
                <a:solidFill>
                  <a:schemeClr val="tx1"/>
                </a:solidFill>
                <a:effectLst/>
                <a:latin typeface="+mn-lt"/>
                <a:ea typeface="+mn-ea"/>
                <a:cs typeface="+mn-cs"/>
              </a:rPr>
              <a:t>Here are some examples of the types of undergraduate courses you can do.</a:t>
            </a:r>
          </a:p>
          <a:p>
            <a:r>
              <a:rPr lang="en-US" sz="1200" b="1" i="0" u="none" strike="noStrike" kern="1200" dirty="0" smtClean="0">
                <a:solidFill>
                  <a:schemeClr val="tx1"/>
                </a:solidFill>
                <a:effectLst/>
                <a:latin typeface="+mn-lt"/>
                <a:ea typeface="+mn-ea"/>
                <a:cs typeface="+mn-cs"/>
              </a:rPr>
              <a:t>Bachelor degree courses</a:t>
            </a:r>
          </a:p>
          <a:p>
            <a:r>
              <a:rPr lang="en-US" sz="1200" b="0" i="0" kern="1200" dirty="0" smtClean="0">
                <a:solidFill>
                  <a:schemeClr val="tx1"/>
                </a:solidFill>
                <a:effectLst/>
                <a:latin typeface="+mn-lt"/>
                <a:ea typeface="+mn-ea"/>
                <a:cs typeface="+mn-cs"/>
              </a:rPr>
              <a:t>Bachelor degrees usually last either three or four years if studied full-time (although some courses are longer). You can concentrate on a single subject, combine two subjects in a single course (often called dual or joint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courses), or choose several subjects (combined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Most courses have core modules which everyone studies, and many courses allow you to choose options or modules to make up a course that suits you.</a:t>
            </a:r>
          </a:p>
          <a:p>
            <a:r>
              <a:rPr lang="en-US" sz="1200" b="0" i="0" kern="1200" dirty="0" smtClean="0">
                <a:solidFill>
                  <a:schemeClr val="tx1"/>
                </a:solidFill>
                <a:effectLst/>
                <a:latin typeface="+mn-lt"/>
                <a:ea typeface="+mn-ea"/>
                <a:cs typeface="+mn-cs"/>
              </a:rPr>
              <a:t>Some bachelor degrees offer a sandwich year, involving an additional placement or year in industry, which forms part of the course. If you're an international student, you'll need to check you're eligible to work in the UK, or that your visa allows you to do a placement course. Most international students on a tier 4 visa will be eligible for a year in industry or work placements as part of their course, but there may be some conditions. Check with the university or college before making this choice in your application. You can </a:t>
            </a:r>
            <a:r>
              <a:rPr lang="en-US" sz="1200" b="0" i="0" u="none" strike="noStrike" kern="1200" dirty="0" smtClean="0">
                <a:solidFill>
                  <a:schemeClr val="tx1"/>
                </a:solidFill>
                <a:effectLst/>
                <a:latin typeface="+mn-lt"/>
                <a:ea typeface="+mn-ea"/>
                <a:cs typeface="+mn-cs"/>
                <a:hlinkClick r:id="rId7"/>
              </a:rPr>
              <a:t>find out more on the UKCISA website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There are also courses which include postgraduate-level study, known as integrated master's. Integrated master's being at undergraduate level, then continue for an extra year (or more) so you're awarded a master's degree at the end. These are most common in engineering or science subjects. If you're interested in an integrated master's, you'll need to include the term 'master's' when using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years</a:t>
            </a:r>
          </a:p>
          <a:p>
            <a:r>
              <a:rPr lang="en-US" sz="1200" b="0" i="0" kern="1200" dirty="0" smtClean="0">
                <a:solidFill>
                  <a:schemeClr val="tx1"/>
                </a:solidFill>
                <a:effectLst/>
                <a:latin typeface="+mn-lt"/>
                <a:ea typeface="+mn-ea"/>
                <a:cs typeface="+mn-cs"/>
              </a:rPr>
              <a:t>Some degrees offer a foundation or qualifying year as the first year, sometimes called ‘year zero’. They are generally one year, full-time courses delivered at a university or college, and can be offered as a 'standalone' course, or as part of a degree. You'll still be treated as a full-time undergraduate student.</a:t>
            </a:r>
          </a:p>
          <a:p>
            <a:r>
              <a:rPr lang="en-US" sz="1200" b="0" i="0" kern="1200" dirty="0" smtClean="0">
                <a:solidFill>
                  <a:schemeClr val="tx1"/>
                </a:solidFill>
                <a:effectLst/>
                <a:latin typeface="+mn-lt"/>
                <a:ea typeface="+mn-ea"/>
                <a:cs typeface="+mn-cs"/>
              </a:rPr>
              <a:t>Foundation years are designed to develop the skills and subject-specific knowledge required to undertake a degree course, and </a:t>
            </a:r>
            <a:r>
              <a:rPr lang="en-US" sz="1200" b="0" i="0" kern="1200" dirty="0" err="1" smtClean="0">
                <a:solidFill>
                  <a:schemeClr val="tx1"/>
                </a:solidFill>
                <a:effectLst/>
                <a:latin typeface="+mn-lt"/>
                <a:ea typeface="+mn-ea"/>
                <a:cs typeface="+mn-cs"/>
              </a:rPr>
              <a:t>specialise</a:t>
            </a:r>
            <a:r>
              <a:rPr lang="en-US" sz="1200" b="0" i="0" kern="1200" dirty="0" smtClean="0">
                <a:solidFill>
                  <a:schemeClr val="tx1"/>
                </a:solidFill>
                <a:effectLst/>
                <a:latin typeface="+mn-lt"/>
                <a:ea typeface="+mn-ea"/>
                <a:cs typeface="+mn-cs"/>
              </a:rPr>
              <a:t> in a subject area.</a:t>
            </a:r>
          </a:p>
          <a:p>
            <a:r>
              <a:rPr lang="en-US" sz="1200" b="0" i="0" kern="1200" dirty="0" smtClean="0">
                <a:solidFill>
                  <a:schemeClr val="tx1"/>
                </a:solidFill>
                <a:effectLst/>
                <a:latin typeface="+mn-lt"/>
                <a:ea typeface="+mn-ea"/>
                <a:cs typeface="+mn-cs"/>
              </a:rPr>
              <a:t>If your grades weren’t suitable, or you studied combinations of subjects at school or college that mean you don’t meet the entry requirements for your chosen course, a foundation year could be perfect. Not all universities and colleges offer foundation years.</a:t>
            </a:r>
          </a:p>
          <a:p>
            <a:r>
              <a:rPr lang="en-US" sz="1200" b="0" i="0" kern="1200" dirty="0" smtClean="0">
                <a:solidFill>
                  <a:schemeClr val="tx1"/>
                </a:solidFill>
                <a:effectLst/>
                <a:latin typeface="+mn-lt"/>
                <a:ea typeface="+mn-ea"/>
                <a:cs typeface="+mn-cs"/>
              </a:rPr>
              <a:t>Most students who take a foundation year choose to stay at the same university or college to complete their full degree, but it may be possible to apply for a full-time degree course elsewhere if you complete the course successfully. You will need to check this with the individual universities and colleges concerned. You will also pay tuition fees for your foundation year.</a:t>
            </a:r>
          </a:p>
          <a:p>
            <a:r>
              <a:rPr lang="en-US" sz="1200" b="0" i="0" kern="1200" dirty="0" smtClean="0">
                <a:solidFill>
                  <a:schemeClr val="tx1"/>
                </a:solidFill>
                <a:effectLst/>
                <a:latin typeface="+mn-lt"/>
                <a:ea typeface="+mn-ea"/>
                <a:cs typeface="+mn-cs"/>
              </a:rPr>
              <a:t>If you're interested in a foundation year, you'll need to include this in the undergraduate keyword field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Diploma in Foundation Studies (art and design)</a:t>
            </a:r>
          </a:p>
          <a:p>
            <a:r>
              <a:rPr lang="en-US" sz="1200" b="0" i="0" kern="1200" dirty="0" smtClean="0">
                <a:solidFill>
                  <a:schemeClr val="tx1"/>
                </a:solidFill>
                <a:effectLst/>
                <a:latin typeface="+mn-lt"/>
                <a:ea typeface="+mn-ea"/>
                <a:cs typeface="+mn-cs"/>
              </a:rPr>
              <a:t>This one-year qualification – often shortened to ‘Art Foundation’ – is widely </a:t>
            </a:r>
            <a:r>
              <a:rPr lang="en-US" sz="1200" b="0" i="0" kern="1200" dirty="0" err="1" smtClean="0">
                <a:solidFill>
                  <a:schemeClr val="tx1"/>
                </a:solidFill>
                <a:effectLst/>
                <a:latin typeface="+mn-lt"/>
                <a:ea typeface="+mn-ea"/>
                <a:cs typeface="+mn-cs"/>
              </a:rPr>
              <a:t>recognised</a:t>
            </a:r>
            <a:r>
              <a:rPr lang="en-US" sz="1200" b="0" i="0" kern="1200" dirty="0" smtClean="0">
                <a:solidFill>
                  <a:schemeClr val="tx1"/>
                </a:solidFill>
                <a:effectLst/>
                <a:latin typeface="+mn-lt"/>
                <a:ea typeface="+mn-ea"/>
                <a:cs typeface="+mn-cs"/>
              </a:rPr>
              <a:t> as a primary route to gain entry to some of the most prestigious art and design degree courses. The learning is tailored to a student’s specific area of art and design subject interest, so they can progress to study that area at degree level. For funding purposes, this course is classified as a further education course, so student loans (for tuition and living costs) are not available, even if you take the course at a university or college. However, UK/EU students under the age of 19 on 31 August of the year of entry will not be charged a tuition fee. As a result, many students choose to take this course straight after school or college, in their home town or city.</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degrees</a:t>
            </a:r>
          </a:p>
          <a:p>
            <a:r>
              <a:rPr lang="en-US" sz="1200" b="0" i="0" kern="1200" dirty="0" smtClean="0">
                <a:solidFill>
                  <a:schemeClr val="tx1"/>
                </a:solidFill>
                <a:effectLst/>
                <a:latin typeface="+mn-lt"/>
                <a:ea typeface="+mn-ea"/>
                <a:cs typeface="+mn-cs"/>
              </a:rPr>
              <a:t>Foundation degrees are usually two-year courses (longer if part-time), that are equivalent to the first two years of an undergraduate degree. They are not the same as a foundation year.</a:t>
            </a:r>
          </a:p>
          <a:p>
            <a:r>
              <a:rPr lang="en-US" sz="1200" b="0" i="0" kern="1200" dirty="0" smtClean="0">
                <a:solidFill>
                  <a:schemeClr val="tx1"/>
                </a:solidFill>
                <a:effectLst/>
                <a:latin typeface="+mn-lt"/>
                <a:ea typeface="+mn-ea"/>
                <a:cs typeface="+mn-cs"/>
              </a:rPr>
              <a:t>These can be a good destination for school leavers at 18, as they offer a qualification that can help gain degree entry. This route is a good option for students who need a course with lower entry requirements and fewer examinations, would prefer a vocational degree/to study while they work, or are not yet ready to commit to three years at university.</a:t>
            </a:r>
          </a:p>
          <a:p>
            <a:r>
              <a:rPr lang="en-US" sz="1200" b="0" i="0" kern="1200" dirty="0" smtClean="0">
                <a:solidFill>
                  <a:schemeClr val="tx1"/>
                </a:solidFill>
                <a:effectLst/>
                <a:latin typeface="+mn-lt"/>
                <a:ea typeface="+mn-ea"/>
                <a:cs typeface="+mn-cs"/>
              </a:rPr>
              <a:t>Foundation degrees often combine academic skills and knowledge with workplace performance and productivity. They may have been designed in partnership with employers, and therefore focus on a particular job role or profession, enabling you to gain professional and technical skills to further your career. They can be used as a standalone qualification for employment, but are more commonly used as the basis for progression to a final ‘top-up’ year, leading to a full bachelors degree. The final year may be taken at a different university or college.</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Degree or graduate level apprenticeship</a:t>
            </a:r>
          </a:p>
          <a:p>
            <a:r>
              <a:rPr lang="en-US" sz="1200" b="0" i="0" kern="1200" dirty="0" smtClean="0">
                <a:solidFill>
                  <a:schemeClr val="tx1"/>
                </a:solidFill>
                <a:effectLst/>
                <a:latin typeface="+mn-lt"/>
                <a:ea typeface="+mn-ea"/>
                <a:cs typeface="+mn-cs"/>
              </a:rPr>
              <a:t>This is a new type of higher level apprenticeship, which can lead to a bachelors degree as part of an apprenticeship. It is important to check the full details of a given job and apprenticeship with the employer and training provider. These courses are a good fit for students who want to gain work experience rather than studying full-time at university, but would like to achieve the same degree status.</a:t>
            </a:r>
          </a:p>
          <a:p>
            <a:r>
              <a:rPr lang="en-US" sz="1200" b="0" i="0" kern="1200" dirty="0" smtClean="0">
                <a:solidFill>
                  <a:schemeClr val="tx1"/>
                </a:solidFill>
                <a:effectLst/>
                <a:latin typeface="+mn-lt"/>
                <a:ea typeface="+mn-ea"/>
                <a:cs typeface="+mn-cs"/>
              </a:rPr>
              <a:t>Students need to be highly committed – competition can be fierce and entry qualifications can be high. If you’re considering this option, you may want to keep your options open by making an application to a full-time bachelors degree through UCAS at the same time.</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HNCs, HNDs, and other incremental routes</a:t>
            </a:r>
          </a:p>
          <a:p>
            <a:r>
              <a:rPr lang="en-US" sz="1200" b="0" i="0" kern="1200" dirty="0" smtClean="0">
                <a:solidFill>
                  <a:schemeClr val="tx1"/>
                </a:solidFill>
                <a:effectLst/>
                <a:latin typeface="+mn-lt"/>
                <a:ea typeface="+mn-ea"/>
                <a:cs typeface="+mn-cs"/>
              </a:rPr>
              <a:t>The Higher National Certificate (HNC), a one-year work-related course, is equivalent to the first year of a university degree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The Higher National Diploma (HND) is a two-year, work-related course, which is equivalent to the first two years of a bachelors degree. As with a foundation degree, it is possible to progress from these courses to complete a full bachelors degree at a university, either through a specific top-up course, or by directly entering a degree in year three.</a:t>
            </a:r>
          </a:p>
          <a:p>
            <a:r>
              <a:rPr lang="en-US" sz="1200" b="0" i="0" kern="1200" dirty="0" smtClean="0">
                <a:solidFill>
                  <a:schemeClr val="tx1"/>
                </a:solidFill>
                <a:effectLst/>
                <a:latin typeface="+mn-lt"/>
                <a:ea typeface="+mn-ea"/>
                <a:cs typeface="+mn-cs"/>
              </a:rPr>
              <a:t>If you wanted to study a degree in stages, or exit after one or two years of study, the following qualifications may also be suitable. They don’t directly lead to a degree, but you may be able go on and join the second or third year of a full degree (perhaps at the same university/college, or elsewhere) if you change your mind and want to graduate with a bachelors degree after all.</a:t>
            </a:r>
          </a:p>
          <a:p>
            <a:r>
              <a:rPr lang="en-US" sz="1200" b="0" i="0" kern="1200" dirty="0" smtClean="0">
                <a:solidFill>
                  <a:schemeClr val="tx1"/>
                </a:solidFill>
                <a:effectLst/>
                <a:latin typeface="+mn-lt"/>
                <a:ea typeface="+mn-ea"/>
                <a:cs typeface="+mn-cs"/>
              </a:rPr>
              <a:t>One year of a degree – a Certificate of Higher Education (</a:t>
            </a:r>
            <a:r>
              <a:rPr lang="en-US" sz="1200" b="0" i="0" kern="1200" dirty="0" err="1" smtClean="0">
                <a:solidFill>
                  <a:schemeClr val="tx1"/>
                </a:solidFill>
                <a:effectLst/>
                <a:latin typeface="+mn-lt"/>
                <a:ea typeface="+mn-ea"/>
                <a:cs typeface="+mn-cs"/>
              </a:rPr>
              <a:t>CertHE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Two years of a degree – a Diploma of Higher Education (</a:t>
            </a:r>
            <a:r>
              <a:rPr lang="en-US" sz="1200" b="0" i="0" kern="1200" dirty="0" err="1" smtClean="0">
                <a:solidFill>
                  <a:schemeClr val="tx1"/>
                </a:solidFill>
                <a:effectLst/>
                <a:latin typeface="+mn-lt"/>
                <a:ea typeface="+mn-ea"/>
                <a:cs typeface="+mn-cs"/>
              </a:rPr>
              <a:t>DipHE</a:t>
            </a:r>
            <a:r>
              <a:rPr lang="en-US" sz="1200" b="0" i="0" kern="1200" dirty="0" smtClean="0">
                <a:solidFill>
                  <a:schemeClr val="tx1"/>
                </a:solidFill>
                <a:effectLst/>
                <a:latin typeface="+mn-lt"/>
                <a:ea typeface="+mn-ea"/>
                <a:cs typeface="+mn-cs"/>
              </a:rPr>
              <a:t>) </a:t>
            </a:r>
          </a:p>
          <a:p>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If you need a visa to study in the UK</a:t>
            </a:r>
            <a:r>
              <a:rPr lang="en-US" sz="1200" b="0" i="0" kern="1200" dirty="0" smtClean="0">
                <a:solidFill>
                  <a:schemeClr val="tx1"/>
                </a:solidFill>
                <a:effectLst/>
                <a:latin typeface="+mn-lt"/>
                <a:ea typeface="+mn-ea"/>
                <a:cs typeface="+mn-cs"/>
              </a:rPr>
              <a:t>, you need to check your visa status allows you to do a part-time course, and/or work in the UK. </a:t>
            </a:r>
            <a:r>
              <a:rPr lang="en-US" sz="1200" b="0" i="0" u="none" strike="noStrike" kern="1200" dirty="0" smtClean="0">
                <a:solidFill>
                  <a:schemeClr val="tx1"/>
                </a:solidFill>
                <a:effectLst/>
                <a:latin typeface="+mn-lt"/>
                <a:ea typeface="+mn-ea"/>
                <a:cs typeface="+mn-cs"/>
                <a:hlinkClick r:id="rId8"/>
              </a:rPr>
              <a:t>Check if you need a visa</a:t>
            </a:r>
            <a:r>
              <a:rPr lang="en-US" sz="1200" b="0" i="0" kern="1200" dirty="0" smtClean="0">
                <a:solidFill>
                  <a:schemeClr val="tx1"/>
                </a:solidFill>
                <a:effectLst/>
                <a:latin typeface="+mn-lt"/>
                <a:ea typeface="+mn-ea"/>
                <a:cs typeface="+mn-cs"/>
              </a:rPr>
              <a:t> and find out if you’re eligible to work on </a:t>
            </a:r>
            <a:r>
              <a:rPr lang="en-US" sz="1200" b="0" i="0" u="none" strike="noStrike" kern="1200" dirty="0" smtClean="0">
                <a:solidFill>
                  <a:schemeClr val="tx1"/>
                </a:solidFill>
                <a:effectLst/>
                <a:latin typeface="+mn-lt"/>
                <a:ea typeface="+mn-ea"/>
                <a:cs typeface="+mn-cs"/>
                <a:hlinkClick r:id="rId7"/>
              </a:rPr>
              <a:t>UKCISA's ‘Can you work?’ website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Looking to study performing arts?</a:t>
            </a:r>
          </a:p>
          <a:p>
            <a:r>
              <a:rPr lang="en-US" sz="1200" b="0" i="0" kern="1200" dirty="0" smtClean="0">
                <a:solidFill>
                  <a:schemeClr val="tx1"/>
                </a:solidFill>
                <a:effectLst/>
                <a:latin typeface="+mn-lt"/>
                <a:ea typeface="+mn-ea"/>
                <a:cs typeface="+mn-cs"/>
              </a:rPr>
              <a:t>As well as university and college courses, you can also choose to study at a UK conservatoire. Courses at conservatoires are more performance-based than you will find at a </a:t>
            </a:r>
            <a:r>
              <a:rPr lang="en-US" sz="1200" b="0" i="0" kern="1200" dirty="0" err="1" smtClean="0">
                <a:solidFill>
                  <a:schemeClr val="tx1"/>
                </a:solidFill>
                <a:effectLst/>
                <a:latin typeface="+mn-lt"/>
                <a:ea typeface="+mn-ea"/>
                <a:cs typeface="+mn-cs"/>
              </a:rPr>
              <a:t>uni</a:t>
            </a:r>
            <a:r>
              <a:rPr lang="en-US" sz="1200" b="0" i="0" kern="1200" dirty="0" smtClean="0">
                <a:solidFill>
                  <a:schemeClr val="tx1"/>
                </a:solidFill>
                <a:effectLst/>
                <a:latin typeface="+mn-lt"/>
                <a:ea typeface="+mn-ea"/>
                <a:cs typeface="+mn-cs"/>
              </a:rPr>
              <a:t> or college. Conservatoires offer courses in music, dance, drama, and musical theatre.</a:t>
            </a:r>
          </a:p>
          <a:p>
            <a:r>
              <a:rPr lang="en-US" sz="1200" b="0" i="0" u="none" strike="noStrike" kern="1200" dirty="0" smtClean="0">
                <a:solidFill>
                  <a:schemeClr val="tx1"/>
                </a:solidFill>
                <a:effectLst/>
                <a:latin typeface="+mn-lt"/>
                <a:ea typeface="+mn-ea"/>
                <a:cs typeface="+mn-cs"/>
                <a:hlinkClick r:id="rId9"/>
              </a:rPr>
              <a:t>Find out more</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3. Choosing how to study</a:t>
            </a:r>
          </a:p>
          <a:p>
            <a:r>
              <a:rPr lang="en-US" sz="1200" b="0" i="0" kern="1200" dirty="0" smtClean="0">
                <a:solidFill>
                  <a:schemeClr val="tx1"/>
                </a:solidFill>
                <a:effectLst/>
                <a:latin typeface="+mn-lt"/>
                <a:ea typeface="+mn-ea"/>
                <a:cs typeface="+mn-cs"/>
              </a:rPr>
              <a:t>Most students study undergraduate courses full-time, however this is not the only way. There are lots of different modes of study, designed to fit around your own circumstances.</a:t>
            </a:r>
          </a:p>
          <a:p>
            <a:r>
              <a:rPr lang="en-US" sz="1200" b="1" i="0" u="none" strike="noStrike" kern="1200" dirty="0" smtClean="0">
                <a:solidFill>
                  <a:schemeClr val="tx1"/>
                </a:solidFill>
                <a:effectLst/>
                <a:latin typeface="+mn-lt"/>
                <a:ea typeface="+mn-ea"/>
                <a:cs typeface="+mn-cs"/>
              </a:rPr>
              <a:t>Part-time</a:t>
            </a:r>
          </a:p>
          <a:p>
            <a:r>
              <a:rPr lang="en-US" sz="1200" b="0" i="0" kern="1200" dirty="0" smtClean="0">
                <a:solidFill>
                  <a:schemeClr val="tx1"/>
                </a:solidFill>
                <a:effectLst/>
                <a:latin typeface="+mn-lt"/>
                <a:ea typeface="+mn-ea"/>
                <a:cs typeface="+mn-cs"/>
              </a:rPr>
              <a:t>Many universities and colleges offer part-time degree courses, which are normally taken over a longer period, so you can learn at a more relaxed pace, or work (if eligible) alongside your studies.</a:t>
            </a:r>
          </a:p>
          <a:p>
            <a:r>
              <a:rPr lang="en-US" sz="1200" b="0" i="0" kern="1200" dirty="0" smtClean="0">
                <a:solidFill>
                  <a:schemeClr val="tx1"/>
                </a:solidFill>
                <a:effectLst/>
                <a:latin typeface="+mn-lt"/>
                <a:ea typeface="+mn-ea"/>
                <a:cs typeface="+mn-cs"/>
              </a:rPr>
              <a:t>There are some real benefits to studying part-time:</a:t>
            </a:r>
          </a:p>
          <a:p>
            <a:r>
              <a:rPr lang="en-US" sz="1200" b="0" i="0" kern="1200" dirty="0" smtClean="0">
                <a:solidFill>
                  <a:schemeClr val="tx1"/>
                </a:solidFill>
                <a:effectLst/>
                <a:latin typeface="+mn-lt"/>
                <a:ea typeface="+mn-ea"/>
                <a:cs typeface="+mn-cs"/>
              </a:rPr>
              <a:t>It might be a challenge to work or take care of your family at the same time as studying, but if you're committed, it can be very rewarding.</a:t>
            </a:r>
          </a:p>
          <a:p>
            <a:r>
              <a:rPr lang="en-US" sz="1200" b="0" i="0" kern="1200" dirty="0" smtClean="0">
                <a:solidFill>
                  <a:schemeClr val="tx1"/>
                </a:solidFill>
                <a:effectLst/>
                <a:latin typeface="+mn-lt"/>
                <a:ea typeface="+mn-ea"/>
                <a:cs typeface="+mn-cs"/>
              </a:rPr>
              <a:t>These may be delivered via evening and weekend classes, day release, or study breaks, helping you manage study around your other commitments.</a:t>
            </a:r>
          </a:p>
          <a:p>
            <a:r>
              <a:rPr lang="en-US" sz="1200" b="0" i="0" kern="1200" dirty="0" smtClean="0">
                <a:solidFill>
                  <a:schemeClr val="tx1"/>
                </a:solidFill>
                <a:effectLst/>
                <a:latin typeface="+mn-lt"/>
                <a:ea typeface="+mn-ea"/>
                <a:cs typeface="+mn-cs"/>
              </a:rPr>
              <a:t>Some contain a combination of online and offline work, with regular assignments and tutor support.</a:t>
            </a:r>
          </a:p>
          <a:p>
            <a:r>
              <a:rPr lang="en-US" sz="1200" b="0" i="0" kern="1200" dirty="0" smtClean="0">
                <a:solidFill>
                  <a:schemeClr val="tx1"/>
                </a:solidFill>
                <a:effectLst/>
                <a:latin typeface="+mn-lt"/>
                <a:ea typeface="+mn-ea"/>
                <a:cs typeface="+mn-cs"/>
              </a:rPr>
              <a:t>Some course deadlines can be altered to fit around your other responsibilities too.</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Distance and blended learning</a:t>
            </a:r>
          </a:p>
          <a:p>
            <a:r>
              <a:rPr lang="en-US" sz="1200" b="0" i="0" kern="1200" dirty="0" smtClean="0">
                <a:solidFill>
                  <a:schemeClr val="tx1"/>
                </a:solidFill>
                <a:effectLst/>
                <a:latin typeface="+mn-lt"/>
                <a:ea typeface="+mn-ea"/>
                <a:cs typeface="+mn-cs"/>
              </a:rPr>
              <a:t>Distance learning means studying remotely, allowing you to learn in your own time. Blended learning combines face-to-face sessions with online learning, giving a good mix of learning from the experts and teaching yourself, with course materials available online.</a:t>
            </a:r>
          </a:p>
          <a:p>
            <a:r>
              <a:rPr lang="en-US" sz="1200" b="0" i="0" kern="1200" dirty="0" smtClean="0">
                <a:solidFill>
                  <a:schemeClr val="tx1"/>
                </a:solidFill>
                <a:effectLst/>
                <a:latin typeface="+mn-lt"/>
                <a:ea typeface="+mn-ea"/>
                <a:cs typeface="+mn-cs"/>
              </a:rPr>
              <a:t>Your course activities and assignments will be supported by a range of online learning resources, with regular support from your tutor, interacting with fellow students via email, online forums, phone, and virtual conferencing.</a:t>
            </a:r>
          </a:p>
          <a:p>
            <a:r>
              <a:rPr lang="en-US" sz="1200" b="0" i="0" kern="1200" dirty="0" smtClean="0">
                <a:solidFill>
                  <a:schemeClr val="tx1"/>
                </a:solidFill>
                <a:effectLst/>
                <a:latin typeface="+mn-lt"/>
                <a:ea typeface="+mn-ea"/>
                <a:cs typeface="+mn-cs"/>
              </a:rPr>
              <a:t>Courses often include day schools or residential weekends where you work with other students on a specific project, followed by continued contact with the team as you work together, resulting in another residential where results are presented and assessed.</a:t>
            </a:r>
          </a:p>
          <a:p>
            <a:r>
              <a:rPr lang="en-US" sz="1200" b="0" i="0" kern="1200" dirty="0" smtClean="0">
                <a:solidFill>
                  <a:schemeClr val="tx1"/>
                </a:solidFill>
                <a:effectLst/>
                <a:latin typeface="+mn-lt"/>
                <a:ea typeface="+mn-ea"/>
                <a:cs typeface="+mn-cs"/>
              </a:rPr>
              <a:t>You will find some distance and blended courses advertised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 and some on university or college websites. UCAS does not provide a central admissions service for distance or blended learning – you will need to apply directly to the university or college to be considered for the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Accelerated degrees</a:t>
            </a:r>
          </a:p>
          <a:p>
            <a:r>
              <a:rPr lang="en-US" sz="1200" b="0" i="0" kern="1200" dirty="0" smtClean="0">
                <a:solidFill>
                  <a:schemeClr val="tx1"/>
                </a:solidFill>
                <a:effectLst/>
                <a:latin typeface="+mn-lt"/>
                <a:ea typeface="+mn-ea"/>
                <a:cs typeface="+mn-cs"/>
              </a:rPr>
              <a:t>Accelerated degrees are offered by some universities and colleges, in some subject areas. Students on accelerated degrees undertake the same course content as students on typical degrees, but complete their degrees one year sooner. For example, accelerated degree students can complete the full content of a typical three-year degree, but graduate in two years.</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Work-based learning</a:t>
            </a:r>
          </a:p>
          <a:p>
            <a:r>
              <a:rPr lang="en-US" sz="1200" b="0" i="0" kern="1200" dirty="0" smtClean="0">
                <a:solidFill>
                  <a:schemeClr val="tx1"/>
                </a:solidFill>
                <a:effectLst/>
                <a:latin typeface="+mn-lt"/>
                <a:ea typeface="+mn-ea"/>
                <a:cs typeface="+mn-cs"/>
              </a:rPr>
              <a:t>If you are employed in the UK, it is also possible to study in the workplace. Some course providers partner with official </a:t>
            </a:r>
            <a:r>
              <a:rPr lang="en-US" sz="1200" b="0" i="0" kern="1200" dirty="0" err="1" smtClean="0">
                <a:solidFill>
                  <a:schemeClr val="tx1"/>
                </a:solidFill>
                <a:effectLst/>
                <a:latin typeface="+mn-lt"/>
                <a:ea typeface="+mn-ea"/>
                <a:cs typeface="+mn-cs"/>
              </a:rPr>
              <a:t>organisations</a:t>
            </a:r>
            <a:r>
              <a:rPr lang="en-US" sz="1200" b="0" i="0" kern="1200" dirty="0" smtClean="0">
                <a:solidFill>
                  <a:schemeClr val="tx1"/>
                </a:solidFill>
                <a:effectLst/>
                <a:latin typeface="+mn-lt"/>
                <a:ea typeface="+mn-ea"/>
                <a:cs typeface="+mn-cs"/>
              </a:rPr>
              <a:t> to create </a:t>
            </a:r>
            <a:r>
              <a:rPr lang="en-US" sz="1200" b="0" i="0" kern="1200" dirty="0" err="1" smtClean="0">
                <a:solidFill>
                  <a:schemeClr val="tx1"/>
                </a:solidFill>
                <a:effectLst/>
                <a:latin typeface="+mn-lt"/>
                <a:ea typeface="+mn-ea"/>
                <a:cs typeface="+mn-cs"/>
              </a:rPr>
              <a:t>customised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 right through from a Certificate to a doctorate-level qualification. For example, the Royal Institute of British Architects (RIBA) offers a flexible study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for those already working in the industry who want to qualify officially.</a:t>
            </a:r>
          </a:p>
          <a:p>
            <a:r>
              <a:rPr lang="en-US" sz="1200" b="0" i="0" kern="1200" dirty="0" smtClean="0">
                <a:solidFill>
                  <a:schemeClr val="tx1"/>
                </a:solidFill>
                <a:effectLst/>
                <a:latin typeface="+mn-lt"/>
                <a:ea typeface="+mn-ea"/>
                <a:cs typeface="+mn-cs"/>
              </a:rPr>
              <a:t>Higher and degree apprenticeships could also be an option for work-based learning – </a:t>
            </a:r>
            <a:r>
              <a:rPr lang="en-US" sz="1200" b="0" i="0" u="none" strike="noStrike" kern="1200" dirty="0" smtClean="0">
                <a:solidFill>
                  <a:schemeClr val="tx1"/>
                </a:solidFill>
                <a:effectLst/>
                <a:latin typeface="+mn-lt"/>
                <a:ea typeface="+mn-ea"/>
                <a:cs typeface="+mn-cs"/>
                <a:hlinkClick r:id="rId10"/>
              </a:rPr>
              <a:t>find out more about apprenticeships</a:t>
            </a:r>
            <a:r>
              <a:rPr lang="en-US" sz="1200" b="0" i="0" kern="1200" dirty="0" smtClean="0">
                <a:solidFill>
                  <a:schemeClr val="tx1"/>
                </a:solidFill>
                <a:effectLst/>
                <a:latin typeface="+mn-lt"/>
                <a:ea typeface="+mn-ea"/>
                <a:cs typeface="+mn-cs"/>
              </a:rPr>
              <a:t>.</a:t>
            </a:r>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4. Choosing where to study</a:t>
            </a:r>
          </a:p>
          <a:p>
            <a:r>
              <a:rPr lang="en-US" sz="1200" b="0" i="0" kern="1200" dirty="0" smtClean="0">
                <a:solidFill>
                  <a:schemeClr val="tx1"/>
                </a:solidFill>
                <a:effectLst/>
                <a:latin typeface="+mn-lt"/>
                <a:ea typeface="+mn-ea"/>
                <a:cs typeface="+mn-cs"/>
              </a:rPr>
              <a:t>Some students set their heart on a particular university, while others just want to choose the course they like the sound of best. Either way is fine, but make sure you do your research, as changing your university or college once you’ve started isn’t always easy.</a:t>
            </a:r>
          </a:p>
          <a:p>
            <a:r>
              <a:rPr lang="en-US" sz="1200" b="0" i="0" kern="1200" dirty="0" smtClean="0">
                <a:solidFill>
                  <a:schemeClr val="tx1"/>
                </a:solidFill>
                <a:effectLst/>
                <a:latin typeface="+mn-lt"/>
                <a:ea typeface="+mn-ea"/>
                <a:cs typeface="+mn-cs"/>
              </a:rPr>
              <a:t>You could choose to study at a UK higher education college instead of a university – </a:t>
            </a:r>
            <a:r>
              <a:rPr lang="en-US" sz="1200" b="0" i="0" u="none" strike="noStrike" kern="1200" dirty="0" smtClean="0">
                <a:solidFill>
                  <a:schemeClr val="tx1"/>
                </a:solidFill>
                <a:effectLst/>
                <a:latin typeface="+mn-lt"/>
                <a:ea typeface="+mn-ea"/>
                <a:cs typeface="+mn-cs"/>
                <a:hlinkClick r:id="rId11"/>
              </a:rPr>
              <a:t>find out more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Here are five top tips to help you when choosing where to study:</a:t>
            </a:r>
          </a:p>
          <a:p>
            <a:r>
              <a:rPr lang="en-US" sz="1200" b="0" i="0" u="none" strike="noStrike" kern="1200" dirty="0" smtClean="0">
                <a:solidFill>
                  <a:schemeClr val="tx1"/>
                </a:solidFill>
                <a:effectLst/>
                <a:latin typeface="+mn-lt"/>
                <a:ea typeface="+mn-ea"/>
                <a:cs typeface="+mn-cs"/>
                <a:hlinkClick r:id="rId12"/>
              </a:rPr>
              <a:t>Attend an open day</a:t>
            </a:r>
            <a:r>
              <a:rPr lang="en-US" sz="1200" b="0" i="0" kern="1200" dirty="0" smtClean="0">
                <a:solidFill>
                  <a:schemeClr val="tx1"/>
                </a:solidFill>
                <a:effectLst/>
                <a:latin typeface="+mn-lt"/>
                <a:ea typeface="+mn-ea"/>
                <a:cs typeface="+mn-cs"/>
              </a:rPr>
              <a:t> or if you can't visit in person, you can </a:t>
            </a:r>
            <a:r>
              <a:rPr lang="en-US" sz="1200" b="0" i="0" u="none" strike="noStrike" kern="1200" dirty="0" smtClean="0">
                <a:solidFill>
                  <a:schemeClr val="tx1"/>
                </a:solidFill>
                <a:effectLst/>
                <a:latin typeface="+mn-lt"/>
                <a:ea typeface="+mn-ea"/>
                <a:cs typeface="+mn-cs"/>
                <a:hlinkClick r:id="rId13"/>
              </a:rPr>
              <a:t>go to an online open day</a:t>
            </a:r>
            <a:r>
              <a:rPr lang="en-US" sz="1200" b="0" i="0" kern="1200" dirty="0" smtClean="0">
                <a:solidFill>
                  <a:schemeClr val="tx1"/>
                </a:solidFill>
                <a:effectLst/>
                <a:latin typeface="+mn-lt"/>
                <a:ea typeface="+mn-ea"/>
                <a:cs typeface="+mn-cs"/>
              </a:rPr>
              <a:t> – we cannot recommend this enough. It’s an opportunity for you to meet the course tutors, see the facilities, and explore the area.</a:t>
            </a:r>
          </a:p>
          <a:p>
            <a:r>
              <a:rPr lang="en-US" sz="1200" b="0" i="0" kern="1200" dirty="0" smtClean="0">
                <a:solidFill>
                  <a:schemeClr val="tx1"/>
                </a:solidFill>
                <a:effectLst/>
                <a:latin typeface="+mn-lt"/>
                <a:ea typeface="+mn-ea"/>
                <a:cs typeface="+mn-cs"/>
              </a:rPr>
              <a:t>If you can’t attend an open day, explore the campus with a </a:t>
            </a:r>
            <a:r>
              <a:rPr lang="en-US" sz="1200" b="0" i="0" u="none" strike="noStrike" kern="1200" dirty="0" smtClean="0">
                <a:solidFill>
                  <a:schemeClr val="tx1"/>
                </a:solidFill>
                <a:effectLst/>
                <a:latin typeface="+mn-lt"/>
                <a:ea typeface="+mn-ea"/>
                <a:cs typeface="+mn-cs"/>
                <a:hlinkClick r:id="rId14"/>
              </a:rPr>
              <a:t>virtual tour</a:t>
            </a:r>
            <a:r>
              <a:rPr lang="en-US" sz="1200" b="0" i="0"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hlinkClick r:id="rId15"/>
              </a:rPr>
              <a:t>Check the application deadline</a:t>
            </a:r>
            <a:r>
              <a:rPr lang="en-US" sz="1200" b="0" i="0" kern="1200" dirty="0" smtClean="0">
                <a:solidFill>
                  <a:schemeClr val="tx1"/>
                </a:solidFill>
                <a:effectLst/>
                <a:latin typeface="+mn-lt"/>
                <a:ea typeface="+mn-ea"/>
                <a:cs typeface="+mn-cs"/>
              </a:rPr>
              <a:t> – some universities and courses have a different application deadline, so make sure you know the deadline associated to your chosen course or </a:t>
            </a:r>
            <a:r>
              <a:rPr lang="en-US" sz="1200" b="0" i="0" kern="1200" dirty="0" err="1" smtClean="0">
                <a:solidFill>
                  <a:schemeClr val="tx1"/>
                </a:solidFill>
                <a:effectLst/>
                <a:latin typeface="+mn-lt"/>
                <a:ea typeface="+mn-ea"/>
                <a:cs typeface="+mn-cs"/>
              </a:rPr>
              <a:t>uni.</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16"/>
              </a:rPr>
              <a:t>Check the entry requirements</a:t>
            </a:r>
            <a:r>
              <a:rPr lang="en-US" sz="1200" b="0" i="0" kern="1200" dirty="0" smtClean="0">
                <a:solidFill>
                  <a:schemeClr val="tx1"/>
                </a:solidFill>
                <a:effectLst/>
                <a:latin typeface="+mn-lt"/>
                <a:ea typeface="+mn-ea"/>
                <a:cs typeface="+mn-cs"/>
              </a:rPr>
              <a:t> – different courses and universities will have different entry requirements, which you can check on the course listing in our search tool. Some universities and colleges make contextual offers. This is where the university or college considers any barriers you may face, and will either reduce their grade requirements or give extra consideration when deciding whether to give you an offer. </a:t>
            </a:r>
            <a:r>
              <a:rPr lang="en-US" sz="1200" b="0" i="0" u="none" strike="noStrike" kern="1200" dirty="0" smtClean="0">
                <a:solidFill>
                  <a:schemeClr val="tx1"/>
                </a:solidFill>
                <a:effectLst/>
                <a:latin typeface="+mn-lt"/>
                <a:ea typeface="+mn-ea"/>
                <a:cs typeface="+mn-cs"/>
                <a:hlinkClick r:id="rId17"/>
              </a:rPr>
              <a:t>Check out this blog for more information</a:t>
            </a:r>
            <a:r>
              <a:rPr lang="en-US" sz="1200" b="0" i="0" kern="1200" dirty="0" smtClean="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28D16B-0D52-494B-A5B3-8EDB8F68E694}" type="slidenum">
              <a:rPr lang="en-GB" smtClean="0"/>
              <a:t>14</a:t>
            </a:fld>
            <a:endParaRPr lang="en-GB"/>
          </a:p>
        </p:txBody>
      </p:sp>
    </p:spTree>
    <p:extLst>
      <p:ext uri="{BB962C8B-B14F-4D97-AF65-F5344CB8AC3E}">
        <p14:creationId xmlns:p14="http://schemas.microsoft.com/office/powerpoint/2010/main" val="73937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Choosing a university course is one of the first and most important decisions a student makes. Your enjoyment of your course has a huge bearing on your overall university experience and performance.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30,000 courses offered at UK university. While this vast array of choice means that the right course is out there for you, it can be challenging trying to find it. This section will walk you through the key steps in the decision-making process: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1. Choosing a subject</a:t>
            </a:r>
          </a:p>
          <a:p>
            <a:r>
              <a:rPr lang="en-US" sz="1200" b="0" i="0" kern="1200" dirty="0" smtClean="0">
                <a:solidFill>
                  <a:schemeClr val="tx1"/>
                </a:solidFill>
                <a:effectLst/>
                <a:latin typeface="+mn-lt"/>
                <a:ea typeface="+mn-ea"/>
                <a:cs typeface="+mn-cs"/>
              </a:rPr>
              <a:t>It’s important you choose a subject you enjoy and will help you reach your goals. Here are some things to help you choose the right subject for you:</a:t>
            </a:r>
          </a:p>
          <a:p>
            <a:r>
              <a:rPr lang="en-US" sz="1200" b="0" i="0" kern="1200" dirty="0" smtClean="0">
                <a:solidFill>
                  <a:schemeClr val="tx1"/>
                </a:solidFill>
                <a:effectLst/>
                <a:latin typeface="+mn-lt"/>
                <a:ea typeface="+mn-ea"/>
                <a:cs typeface="+mn-cs"/>
              </a:rPr>
              <a:t>Think about what you enjoy day-to-day – maybe this could be part of a future job role?</a:t>
            </a:r>
          </a:p>
          <a:p>
            <a:r>
              <a:rPr lang="en-US" sz="1200" b="0" i="0" kern="1200" dirty="0" smtClean="0">
                <a:solidFill>
                  <a:schemeClr val="tx1"/>
                </a:solidFill>
                <a:effectLst/>
                <a:latin typeface="+mn-lt"/>
                <a:ea typeface="+mn-ea"/>
                <a:cs typeface="+mn-cs"/>
              </a:rPr>
              <a:t>Explore different job sites and graduate career options to look for ideas on what you’d like to do once you've finished your studies.</a:t>
            </a:r>
          </a:p>
          <a:p>
            <a:r>
              <a:rPr lang="en-US" sz="1200" b="0" i="0" kern="1200" dirty="0" smtClean="0">
                <a:solidFill>
                  <a:schemeClr val="tx1"/>
                </a:solidFill>
                <a:effectLst/>
                <a:latin typeface="+mn-lt"/>
                <a:ea typeface="+mn-ea"/>
                <a:cs typeface="+mn-cs"/>
              </a:rPr>
              <a:t>Think about your career goals and the qualifications required as part of a person specification.</a:t>
            </a:r>
          </a:p>
          <a:p>
            <a:r>
              <a:rPr lang="en-US" sz="1200" b="0" i="0" u="none" strike="noStrike" kern="1200" dirty="0" smtClean="0">
                <a:solidFill>
                  <a:schemeClr val="tx1"/>
                </a:solidFill>
                <a:effectLst/>
                <a:latin typeface="+mn-lt"/>
                <a:ea typeface="+mn-ea"/>
                <a:cs typeface="+mn-cs"/>
                <a:hlinkClick r:id="rId3"/>
              </a:rPr>
              <a:t>Take a look at our subject guides</a:t>
            </a:r>
            <a:r>
              <a:rPr lang="en-US" sz="1200" b="0" i="0" kern="1200" dirty="0" smtClean="0">
                <a:solidFill>
                  <a:schemeClr val="tx1"/>
                </a:solidFill>
                <a:effectLst/>
                <a:latin typeface="+mn-lt"/>
                <a:ea typeface="+mn-ea"/>
                <a:cs typeface="+mn-cs"/>
              </a:rPr>
              <a:t> to get an idea of the types of subjects you could study, and the industries graduates go on to work in.</a:t>
            </a:r>
          </a:p>
          <a:p>
            <a:r>
              <a:rPr lang="en-US" sz="1200" b="0" i="0" u="none" strike="noStrike" kern="1200" dirty="0" smtClean="0">
                <a:solidFill>
                  <a:schemeClr val="tx1"/>
                </a:solidFill>
                <a:effectLst/>
                <a:latin typeface="+mn-lt"/>
                <a:ea typeface="+mn-ea"/>
                <a:cs typeface="+mn-cs"/>
                <a:hlinkClick r:id="rId4"/>
              </a:rPr>
              <a:t>Search for courses by subject</a:t>
            </a:r>
            <a:r>
              <a:rPr lang="en-US" sz="1200" b="0" i="0" kern="1200" dirty="0" smtClean="0">
                <a:solidFill>
                  <a:schemeClr val="tx1"/>
                </a:solidFill>
                <a:effectLst/>
                <a:latin typeface="+mn-lt"/>
                <a:ea typeface="+mn-ea"/>
                <a:cs typeface="+mn-cs"/>
              </a:rPr>
              <a:t> to see what's available.</a:t>
            </a:r>
          </a:p>
          <a:p>
            <a:r>
              <a:rPr lang="en-US" sz="1200" b="0" i="0" kern="1200" dirty="0" smtClean="0">
                <a:solidFill>
                  <a:schemeClr val="tx1"/>
                </a:solidFill>
                <a:effectLst/>
                <a:latin typeface="+mn-lt"/>
                <a:ea typeface="+mn-ea"/>
                <a:cs typeface="+mn-cs"/>
              </a:rPr>
              <a:t>UK degree courses tend to be very </a:t>
            </a:r>
            <a:r>
              <a:rPr lang="en-US" sz="1200" b="0" i="0" kern="1200" dirty="0" err="1" smtClean="0">
                <a:solidFill>
                  <a:schemeClr val="tx1"/>
                </a:solidFill>
                <a:effectLst/>
                <a:latin typeface="+mn-lt"/>
                <a:ea typeface="+mn-ea"/>
                <a:cs typeface="+mn-cs"/>
              </a:rPr>
              <a:t>specialised</a:t>
            </a:r>
            <a:r>
              <a:rPr lang="en-US" sz="1200" b="0" i="0" kern="1200" dirty="0" smtClean="0">
                <a:solidFill>
                  <a:schemeClr val="tx1"/>
                </a:solidFill>
                <a:effectLst/>
                <a:latin typeface="+mn-lt"/>
                <a:ea typeface="+mn-ea"/>
                <a:cs typeface="+mn-cs"/>
              </a:rPr>
              <a:t> from day one, allowing students to focus on their chosen subject. However, there are others that allow you more flexibility in what you study. Make sure you read the course descriptions carefully, and click through to university websites for further information.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Thinking about more than one course or subject?</a:t>
            </a:r>
          </a:p>
          <a:p>
            <a:r>
              <a:rPr lang="en-US" sz="1200" b="0" i="0" kern="1200" dirty="0" smtClean="0">
                <a:solidFill>
                  <a:schemeClr val="tx1"/>
                </a:solidFill>
                <a:effectLst/>
                <a:latin typeface="+mn-lt"/>
                <a:ea typeface="+mn-ea"/>
                <a:cs typeface="+mn-cs"/>
              </a:rPr>
              <a:t>To increase your chances of getting a place on a course we give you the option of applying to up to five courses at once, usually all in a similar subject so that your application is relevant to all of them.</a:t>
            </a:r>
          </a:p>
          <a:p>
            <a:r>
              <a:rPr lang="en-US" sz="1200" b="0" i="0" kern="1200" dirty="0" smtClean="0">
                <a:solidFill>
                  <a:schemeClr val="tx1"/>
                </a:solidFill>
                <a:effectLst/>
                <a:latin typeface="+mn-lt"/>
                <a:ea typeface="+mn-ea"/>
                <a:cs typeface="+mn-cs"/>
              </a:rPr>
              <a:t>Please note, there are a couple of restrictions though:</a:t>
            </a:r>
          </a:p>
          <a:p>
            <a:r>
              <a:rPr lang="en-US" sz="1200" b="0" i="0" kern="1200" dirty="0" smtClean="0">
                <a:solidFill>
                  <a:schemeClr val="tx1"/>
                </a:solidFill>
                <a:effectLst/>
                <a:latin typeface="+mn-lt"/>
                <a:ea typeface="+mn-ea"/>
                <a:cs typeface="+mn-cs"/>
              </a:rPr>
              <a:t>You can only apply maximum of four courses in any one of medicine, dentistry, veterinary medicine or veterinary science.</a:t>
            </a:r>
          </a:p>
          <a:p>
            <a:r>
              <a:rPr lang="en-US" sz="1200" b="0" i="0" kern="1200" dirty="0" smtClean="0">
                <a:solidFill>
                  <a:schemeClr val="tx1"/>
                </a:solidFill>
                <a:effectLst/>
                <a:latin typeface="+mn-lt"/>
                <a:ea typeface="+mn-ea"/>
                <a:cs typeface="+mn-cs"/>
              </a:rPr>
              <a:t>Usually you can only apply to one course at either the University of Oxford or the University of Cambridge. There are exceptions though – if you'll be a graduate at the start of the course, and you're applying for graduate medicine (course code A101) at the University of Cambridge, you could then also apply to medicine (course code A100) at Cambridge, as well as graduate medicine (course code A101) at the University of Oxford. (Some applicants will need to complete an additional application form to apply – visit the </a:t>
            </a:r>
            <a:r>
              <a:rPr lang="en-US" sz="1200" b="0" i="0" u="none" strike="noStrike" kern="1200" dirty="0" smtClean="0">
                <a:solidFill>
                  <a:schemeClr val="tx1"/>
                </a:solidFill>
                <a:effectLst/>
                <a:latin typeface="+mn-lt"/>
                <a:ea typeface="+mn-ea"/>
                <a:cs typeface="+mn-cs"/>
                <a:hlinkClick r:id="rId5"/>
              </a:rPr>
              <a:t>University of Oxford</a:t>
            </a:r>
            <a:r>
              <a:rPr lang="en-US" sz="1200" b="0" i="0" kern="1200" dirty="0" smtClean="0">
                <a:solidFill>
                  <a:schemeClr val="tx1"/>
                </a:solidFill>
                <a:effectLst/>
                <a:latin typeface="+mn-lt"/>
                <a:ea typeface="+mn-ea"/>
                <a:cs typeface="+mn-cs"/>
              </a:rPr>
              <a:t> and the </a:t>
            </a:r>
            <a:r>
              <a:rPr lang="en-US" sz="1200" b="0" i="0" u="none" strike="noStrike" kern="1200" dirty="0" smtClean="0">
                <a:solidFill>
                  <a:schemeClr val="tx1"/>
                </a:solidFill>
                <a:effectLst/>
                <a:latin typeface="+mn-lt"/>
                <a:ea typeface="+mn-ea"/>
                <a:cs typeface="+mn-cs"/>
                <a:hlinkClick r:id="rId6"/>
              </a:rPr>
              <a:t>University of Cambridge</a:t>
            </a:r>
            <a:r>
              <a:rPr lang="en-US" sz="1200" b="0" i="0" kern="1200" dirty="0" smtClean="0">
                <a:solidFill>
                  <a:schemeClr val="tx1"/>
                </a:solidFill>
                <a:effectLst/>
                <a:latin typeface="+mn-lt"/>
                <a:ea typeface="+mn-ea"/>
                <a:cs typeface="+mn-cs"/>
              </a:rPr>
              <a:t> websites for more information.)</a:t>
            </a:r>
          </a:p>
          <a:p>
            <a:r>
              <a:rPr lang="en-US" sz="1200" b="1" i="0" kern="1200" dirty="0" smtClean="0">
                <a:solidFill>
                  <a:schemeClr val="tx1"/>
                </a:solidFill>
                <a:effectLst/>
                <a:latin typeface="+mn-lt"/>
                <a:ea typeface="+mn-ea"/>
                <a:cs typeface="+mn-cs"/>
              </a:rPr>
              <a:t>2. Types of undergraduate course</a:t>
            </a:r>
          </a:p>
          <a:p>
            <a:r>
              <a:rPr lang="en-US" sz="1200" b="0" i="0" kern="1200" dirty="0" smtClean="0">
                <a:solidFill>
                  <a:schemeClr val="tx1"/>
                </a:solidFill>
                <a:effectLst/>
                <a:latin typeface="+mn-lt"/>
                <a:ea typeface="+mn-ea"/>
                <a:cs typeface="+mn-cs"/>
              </a:rPr>
              <a:t>After leaving school, most students going onto university or college study for an undergraduate degree. These are usually made up of modules (some compulsory and some optional) that add up to a full degree.</a:t>
            </a:r>
          </a:p>
          <a:p>
            <a:r>
              <a:rPr lang="en-US" sz="1200" b="0" i="0" kern="1200" dirty="0" smtClean="0">
                <a:solidFill>
                  <a:schemeClr val="tx1"/>
                </a:solidFill>
                <a:effectLst/>
                <a:latin typeface="+mn-lt"/>
                <a:ea typeface="+mn-ea"/>
                <a:cs typeface="+mn-cs"/>
              </a:rPr>
              <a:t>Here are some examples of the types of undergraduate courses you can do.</a:t>
            </a:r>
          </a:p>
          <a:p>
            <a:r>
              <a:rPr lang="en-US" sz="1200" b="1" i="0" u="none" strike="noStrike" kern="1200" dirty="0" smtClean="0">
                <a:solidFill>
                  <a:schemeClr val="tx1"/>
                </a:solidFill>
                <a:effectLst/>
                <a:latin typeface="+mn-lt"/>
                <a:ea typeface="+mn-ea"/>
                <a:cs typeface="+mn-cs"/>
              </a:rPr>
              <a:t>Bachelor degree courses</a:t>
            </a:r>
          </a:p>
          <a:p>
            <a:r>
              <a:rPr lang="en-US" sz="1200" b="0" i="0" kern="1200" dirty="0" smtClean="0">
                <a:solidFill>
                  <a:schemeClr val="tx1"/>
                </a:solidFill>
                <a:effectLst/>
                <a:latin typeface="+mn-lt"/>
                <a:ea typeface="+mn-ea"/>
                <a:cs typeface="+mn-cs"/>
              </a:rPr>
              <a:t>Bachelor degrees usually last either three or four years if studied full-time (although some courses are longer). You can concentrate on a single subject, combine two subjects in a single course (often called dual or joint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courses), or choose several subjects (combined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Most courses have core modules which everyone studies, and many courses allow you to choose options or modules to make up a course that suits you.</a:t>
            </a:r>
          </a:p>
          <a:p>
            <a:r>
              <a:rPr lang="en-US" sz="1200" b="0" i="0" kern="1200" dirty="0" smtClean="0">
                <a:solidFill>
                  <a:schemeClr val="tx1"/>
                </a:solidFill>
                <a:effectLst/>
                <a:latin typeface="+mn-lt"/>
                <a:ea typeface="+mn-ea"/>
                <a:cs typeface="+mn-cs"/>
              </a:rPr>
              <a:t>Some bachelor degrees offer a sandwich year, involving an additional placement or year in industry, which forms part of the course. If you're an international student, you'll need to check you're eligible to work in the UK, or that your visa allows you to do a placement course. Most international students on a tier 4 visa will be eligible for a year in industry or work placements as part of their course, but there may be some conditions. Check with the university or college before making this choice in your application. You can </a:t>
            </a:r>
            <a:r>
              <a:rPr lang="en-US" sz="1200" b="0" i="0" u="none" strike="noStrike" kern="1200" dirty="0" smtClean="0">
                <a:solidFill>
                  <a:schemeClr val="tx1"/>
                </a:solidFill>
                <a:effectLst/>
                <a:latin typeface="+mn-lt"/>
                <a:ea typeface="+mn-ea"/>
                <a:cs typeface="+mn-cs"/>
                <a:hlinkClick r:id="rId7"/>
              </a:rPr>
              <a:t>find out more on the UKCISA website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There are also courses which include postgraduate-level study, known as integrated master's. Integrated master's being at undergraduate level, then continue for an extra year (or more) so you're awarded a master's degree at the end. These are most common in engineering or science subjects. If you're interested in an integrated master's, you'll need to include the term 'master's' when using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years</a:t>
            </a:r>
          </a:p>
          <a:p>
            <a:r>
              <a:rPr lang="en-US" sz="1200" b="0" i="0" kern="1200" dirty="0" smtClean="0">
                <a:solidFill>
                  <a:schemeClr val="tx1"/>
                </a:solidFill>
                <a:effectLst/>
                <a:latin typeface="+mn-lt"/>
                <a:ea typeface="+mn-ea"/>
                <a:cs typeface="+mn-cs"/>
              </a:rPr>
              <a:t>Some degrees offer a foundation or qualifying year as the first year, sometimes called ‘year zero’. They are generally one year, full-time courses delivered at a university or college, and can be offered as a 'standalone' course, or as part of a degree. You'll still be treated as a full-time undergraduate student.</a:t>
            </a:r>
          </a:p>
          <a:p>
            <a:r>
              <a:rPr lang="en-US" sz="1200" b="0" i="0" kern="1200" dirty="0" smtClean="0">
                <a:solidFill>
                  <a:schemeClr val="tx1"/>
                </a:solidFill>
                <a:effectLst/>
                <a:latin typeface="+mn-lt"/>
                <a:ea typeface="+mn-ea"/>
                <a:cs typeface="+mn-cs"/>
              </a:rPr>
              <a:t>Foundation years are designed to develop the skills and subject-specific knowledge required to undertake a degree course, and </a:t>
            </a:r>
            <a:r>
              <a:rPr lang="en-US" sz="1200" b="0" i="0" kern="1200" dirty="0" err="1" smtClean="0">
                <a:solidFill>
                  <a:schemeClr val="tx1"/>
                </a:solidFill>
                <a:effectLst/>
                <a:latin typeface="+mn-lt"/>
                <a:ea typeface="+mn-ea"/>
                <a:cs typeface="+mn-cs"/>
              </a:rPr>
              <a:t>specialise</a:t>
            </a:r>
            <a:r>
              <a:rPr lang="en-US" sz="1200" b="0" i="0" kern="1200" dirty="0" smtClean="0">
                <a:solidFill>
                  <a:schemeClr val="tx1"/>
                </a:solidFill>
                <a:effectLst/>
                <a:latin typeface="+mn-lt"/>
                <a:ea typeface="+mn-ea"/>
                <a:cs typeface="+mn-cs"/>
              </a:rPr>
              <a:t> in a subject area.</a:t>
            </a:r>
          </a:p>
          <a:p>
            <a:r>
              <a:rPr lang="en-US" sz="1200" b="0" i="0" kern="1200" dirty="0" smtClean="0">
                <a:solidFill>
                  <a:schemeClr val="tx1"/>
                </a:solidFill>
                <a:effectLst/>
                <a:latin typeface="+mn-lt"/>
                <a:ea typeface="+mn-ea"/>
                <a:cs typeface="+mn-cs"/>
              </a:rPr>
              <a:t>If your grades weren’t suitable, or you studied combinations of subjects at school or college that mean you don’t meet the entry requirements for your chosen course, a foundation year could be perfect. Not all universities and colleges offer foundation years.</a:t>
            </a:r>
          </a:p>
          <a:p>
            <a:r>
              <a:rPr lang="en-US" sz="1200" b="0" i="0" kern="1200" dirty="0" smtClean="0">
                <a:solidFill>
                  <a:schemeClr val="tx1"/>
                </a:solidFill>
                <a:effectLst/>
                <a:latin typeface="+mn-lt"/>
                <a:ea typeface="+mn-ea"/>
                <a:cs typeface="+mn-cs"/>
              </a:rPr>
              <a:t>Most students who take a foundation year choose to stay at the same university or college to complete their full degree, but it may be possible to apply for a full-time degree course elsewhere if you complete the course successfully. You will need to check this with the individual universities and colleges concerned. You will also pay tuition fees for your foundation year.</a:t>
            </a:r>
          </a:p>
          <a:p>
            <a:r>
              <a:rPr lang="en-US" sz="1200" b="0" i="0" kern="1200" dirty="0" smtClean="0">
                <a:solidFill>
                  <a:schemeClr val="tx1"/>
                </a:solidFill>
                <a:effectLst/>
                <a:latin typeface="+mn-lt"/>
                <a:ea typeface="+mn-ea"/>
                <a:cs typeface="+mn-cs"/>
              </a:rPr>
              <a:t>If you're interested in a foundation year, you'll need to include this in the undergraduate keyword field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Diploma in Foundation Studies (art and design)</a:t>
            </a:r>
          </a:p>
          <a:p>
            <a:r>
              <a:rPr lang="en-US" sz="1200" b="0" i="0" kern="1200" dirty="0" smtClean="0">
                <a:solidFill>
                  <a:schemeClr val="tx1"/>
                </a:solidFill>
                <a:effectLst/>
                <a:latin typeface="+mn-lt"/>
                <a:ea typeface="+mn-ea"/>
                <a:cs typeface="+mn-cs"/>
              </a:rPr>
              <a:t>This one-year qualification – often shortened to ‘Art Foundation’ – is widely </a:t>
            </a:r>
            <a:r>
              <a:rPr lang="en-US" sz="1200" b="0" i="0" kern="1200" dirty="0" err="1" smtClean="0">
                <a:solidFill>
                  <a:schemeClr val="tx1"/>
                </a:solidFill>
                <a:effectLst/>
                <a:latin typeface="+mn-lt"/>
                <a:ea typeface="+mn-ea"/>
                <a:cs typeface="+mn-cs"/>
              </a:rPr>
              <a:t>recognised</a:t>
            </a:r>
            <a:r>
              <a:rPr lang="en-US" sz="1200" b="0" i="0" kern="1200" dirty="0" smtClean="0">
                <a:solidFill>
                  <a:schemeClr val="tx1"/>
                </a:solidFill>
                <a:effectLst/>
                <a:latin typeface="+mn-lt"/>
                <a:ea typeface="+mn-ea"/>
                <a:cs typeface="+mn-cs"/>
              </a:rPr>
              <a:t> as a primary route to gain entry to some of the most prestigious art and design degree courses. The learning is tailored to a student’s specific area of art and design subject interest, so they can progress to study that area at degree level. For funding purposes, this course is classified as a further education course, so student loans (for tuition and living costs) are not available, even if you take the course at a university or college. However, UK/EU students under the age of 19 on 31 August of the year of entry will not be charged a tuition fee. As a result, many students choose to take this course straight after school or college, in their home town or city.</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degrees</a:t>
            </a:r>
          </a:p>
          <a:p>
            <a:r>
              <a:rPr lang="en-US" sz="1200" b="0" i="0" kern="1200" dirty="0" smtClean="0">
                <a:solidFill>
                  <a:schemeClr val="tx1"/>
                </a:solidFill>
                <a:effectLst/>
                <a:latin typeface="+mn-lt"/>
                <a:ea typeface="+mn-ea"/>
                <a:cs typeface="+mn-cs"/>
              </a:rPr>
              <a:t>Foundation degrees are usually two-year courses (longer if part-time), that are equivalent to the first two years of an undergraduate degree. They are not the same as a foundation year.</a:t>
            </a:r>
          </a:p>
          <a:p>
            <a:r>
              <a:rPr lang="en-US" sz="1200" b="0" i="0" kern="1200" dirty="0" smtClean="0">
                <a:solidFill>
                  <a:schemeClr val="tx1"/>
                </a:solidFill>
                <a:effectLst/>
                <a:latin typeface="+mn-lt"/>
                <a:ea typeface="+mn-ea"/>
                <a:cs typeface="+mn-cs"/>
              </a:rPr>
              <a:t>These can be a good destination for school leavers at 18, as they offer a qualification that can help gain degree entry. This route is a good option for students who need a course with lower entry requirements and fewer examinations, would prefer a vocational degree/to study while they work, or are not yet ready to commit to three years at university.</a:t>
            </a:r>
          </a:p>
          <a:p>
            <a:r>
              <a:rPr lang="en-US" sz="1200" b="0" i="0" kern="1200" dirty="0" smtClean="0">
                <a:solidFill>
                  <a:schemeClr val="tx1"/>
                </a:solidFill>
                <a:effectLst/>
                <a:latin typeface="+mn-lt"/>
                <a:ea typeface="+mn-ea"/>
                <a:cs typeface="+mn-cs"/>
              </a:rPr>
              <a:t>Foundation degrees often combine academic skills and knowledge with workplace performance and productivity. They may have been designed in partnership with employers, and therefore focus on a particular job role or profession, enabling you to gain professional and technical skills to further your career. They can be used as a standalone qualification for employment, but are more commonly used as the basis for progression to a final ‘top-up’ year, leading to a full bachelors degree. The final year may be taken at a different university or college.</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Degree or graduate level apprenticeship</a:t>
            </a:r>
          </a:p>
          <a:p>
            <a:r>
              <a:rPr lang="en-US" sz="1200" b="0" i="0" kern="1200" dirty="0" smtClean="0">
                <a:solidFill>
                  <a:schemeClr val="tx1"/>
                </a:solidFill>
                <a:effectLst/>
                <a:latin typeface="+mn-lt"/>
                <a:ea typeface="+mn-ea"/>
                <a:cs typeface="+mn-cs"/>
              </a:rPr>
              <a:t>This is a new type of higher level apprenticeship, which can lead to a bachelors degree as part of an apprenticeship. It is important to check the full details of a given job and apprenticeship with the employer and training provider. These courses are a good fit for students who want to gain work experience rather than studying full-time at university, but would like to achieve the same degree status.</a:t>
            </a:r>
          </a:p>
          <a:p>
            <a:r>
              <a:rPr lang="en-US" sz="1200" b="0" i="0" kern="1200" dirty="0" smtClean="0">
                <a:solidFill>
                  <a:schemeClr val="tx1"/>
                </a:solidFill>
                <a:effectLst/>
                <a:latin typeface="+mn-lt"/>
                <a:ea typeface="+mn-ea"/>
                <a:cs typeface="+mn-cs"/>
              </a:rPr>
              <a:t>Students need to be highly committed – competition can be fierce and entry qualifications can be high. If you’re considering this option, you may want to keep your options open by making an application to a full-time bachelors degree through UCAS at the same time.</a:t>
            </a:r>
          </a:p>
          <a:p>
            <a:endParaRPr lang="en-US" sz="1200" b="1" i="0" u="none" strike="noStrike" kern="1200" dirty="0" smtClean="0">
              <a:solidFill>
                <a:schemeClr val="tx1"/>
              </a:solidFill>
              <a:effectLst/>
              <a:latin typeface="+mn-lt"/>
              <a:ea typeface="+mn-ea"/>
              <a:cs typeface="+mn-cs"/>
            </a:endParaRPr>
          </a:p>
          <a:p>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If you need a visa to study in the UK</a:t>
            </a:r>
            <a:r>
              <a:rPr lang="en-US" sz="1200" b="0" i="0" kern="1200" dirty="0" smtClean="0">
                <a:solidFill>
                  <a:schemeClr val="tx1"/>
                </a:solidFill>
                <a:effectLst/>
                <a:latin typeface="+mn-lt"/>
                <a:ea typeface="+mn-ea"/>
                <a:cs typeface="+mn-cs"/>
              </a:rPr>
              <a:t>, you need to check your visa status allows you to do a part-time course, and/or work in the UK. </a:t>
            </a:r>
            <a:r>
              <a:rPr lang="en-US" sz="1200" b="0" i="0" u="none" strike="noStrike" kern="1200" dirty="0" smtClean="0">
                <a:solidFill>
                  <a:schemeClr val="tx1"/>
                </a:solidFill>
                <a:effectLst/>
                <a:latin typeface="+mn-lt"/>
                <a:ea typeface="+mn-ea"/>
                <a:cs typeface="+mn-cs"/>
                <a:hlinkClick r:id="rId8"/>
              </a:rPr>
              <a:t>Check if you need a visa</a:t>
            </a:r>
            <a:r>
              <a:rPr lang="en-US" sz="1200" b="0" i="0" kern="1200" dirty="0" smtClean="0">
                <a:solidFill>
                  <a:schemeClr val="tx1"/>
                </a:solidFill>
                <a:effectLst/>
                <a:latin typeface="+mn-lt"/>
                <a:ea typeface="+mn-ea"/>
                <a:cs typeface="+mn-cs"/>
              </a:rPr>
              <a:t> and find out if you’re eligible to work on </a:t>
            </a:r>
            <a:r>
              <a:rPr lang="en-US" sz="1200" b="0" i="0" u="none" strike="noStrike" kern="1200" dirty="0" smtClean="0">
                <a:solidFill>
                  <a:schemeClr val="tx1"/>
                </a:solidFill>
                <a:effectLst/>
                <a:latin typeface="+mn-lt"/>
                <a:ea typeface="+mn-ea"/>
                <a:cs typeface="+mn-cs"/>
                <a:hlinkClick r:id="rId7"/>
              </a:rPr>
              <a:t>UKCISA's ‘Can you work?’ website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Looking to study performing arts?</a:t>
            </a:r>
          </a:p>
          <a:p>
            <a:r>
              <a:rPr lang="en-US" sz="1200" b="0" i="0" kern="1200" dirty="0" smtClean="0">
                <a:solidFill>
                  <a:schemeClr val="tx1"/>
                </a:solidFill>
                <a:effectLst/>
                <a:latin typeface="+mn-lt"/>
                <a:ea typeface="+mn-ea"/>
                <a:cs typeface="+mn-cs"/>
              </a:rPr>
              <a:t>As well as university and college courses, you can also choose to study at a UK conservatoire. Courses at conservatoires are more performance-based than you will find at a </a:t>
            </a:r>
            <a:r>
              <a:rPr lang="en-US" sz="1200" b="0" i="0" kern="1200" dirty="0" err="1" smtClean="0">
                <a:solidFill>
                  <a:schemeClr val="tx1"/>
                </a:solidFill>
                <a:effectLst/>
                <a:latin typeface="+mn-lt"/>
                <a:ea typeface="+mn-ea"/>
                <a:cs typeface="+mn-cs"/>
              </a:rPr>
              <a:t>uni</a:t>
            </a:r>
            <a:r>
              <a:rPr lang="en-US" sz="1200" b="0" i="0" kern="1200" dirty="0" smtClean="0">
                <a:solidFill>
                  <a:schemeClr val="tx1"/>
                </a:solidFill>
                <a:effectLst/>
                <a:latin typeface="+mn-lt"/>
                <a:ea typeface="+mn-ea"/>
                <a:cs typeface="+mn-cs"/>
              </a:rPr>
              <a:t> or college. Conservatoires offer courses in music, dance, drama, and musical theatre.</a:t>
            </a:r>
          </a:p>
          <a:p>
            <a:r>
              <a:rPr lang="en-US" sz="1200" b="0" i="0" u="none" strike="noStrike" kern="1200" dirty="0" smtClean="0">
                <a:solidFill>
                  <a:schemeClr val="tx1"/>
                </a:solidFill>
                <a:effectLst/>
                <a:latin typeface="+mn-lt"/>
                <a:ea typeface="+mn-ea"/>
                <a:cs typeface="+mn-cs"/>
                <a:hlinkClick r:id="rId9"/>
              </a:rPr>
              <a:t>Find out more</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3. Choosing how to study</a:t>
            </a:r>
          </a:p>
          <a:p>
            <a:r>
              <a:rPr lang="en-US" sz="1200" b="0" i="0" kern="1200" dirty="0" smtClean="0">
                <a:solidFill>
                  <a:schemeClr val="tx1"/>
                </a:solidFill>
                <a:effectLst/>
                <a:latin typeface="+mn-lt"/>
                <a:ea typeface="+mn-ea"/>
                <a:cs typeface="+mn-cs"/>
              </a:rPr>
              <a:t>Most students study undergraduate courses full-time, however this is not the only way. There are lots of different modes of study, designed to fit around your own circumstances.</a:t>
            </a:r>
          </a:p>
          <a:p>
            <a:r>
              <a:rPr lang="en-US" sz="1200" b="1" i="0" u="none" strike="noStrike" kern="1200" dirty="0" smtClean="0">
                <a:solidFill>
                  <a:schemeClr val="tx1"/>
                </a:solidFill>
                <a:effectLst/>
                <a:latin typeface="+mn-lt"/>
                <a:ea typeface="+mn-ea"/>
                <a:cs typeface="+mn-cs"/>
              </a:rPr>
              <a:t>Part-time</a:t>
            </a:r>
          </a:p>
          <a:p>
            <a:r>
              <a:rPr lang="en-US" sz="1200" b="0" i="0" kern="1200" dirty="0" smtClean="0">
                <a:solidFill>
                  <a:schemeClr val="tx1"/>
                </a:solidFill>
                <a:effectLst/>
                <a:latin typeface="+mn-lt"/>
                <a:ea typeface="+mn-ea"/>
                <a:cs typeface="+mn-cs"/>
              </a:rPr>
              <a:t>Many universities and colleges offer part-time degree courses, which are normally taken over a longer period, so you can learn at a more relaxed pace, or work (if eligible) alongside your studies.</a:t>
            </a:r>
          </a:p>
          <a:p>
            <a:r>
              <a:rPr lang="en-US" sz="1200" b="0" i="0" kern="1200" dirty="0" smtClean="0">
                <a:solidFill>
                  <a:schemeClr val="tx1"/>
                </a:solidFill>
                <a:effectLst/>
                <a:latin typeface="+mn-lt"/>
                <a:ea typeface="+mn-ea"/>
                <a:cs typeface="+mn-cs"/>
              </a:rPr>
              <a:t>There are some real benefits to studying part-time:</a:t>
            </a:r>
          </a:p>
          <a:p>
            <a:r>
              <a:rPr lang="en-US" sz="1200" b="0" i="0" kern="1200" dirty="0" smtClean="0">
                <a:solidFill>
                  <a:schemeClr val="tx1"/>
                </a:solidFill>
                <a:effectLst/>
                <a:latin typeface="+mn-lt"/>
                <a:ea typeface="+mn-ea"/>
                <a:cs typeface="+mn-cs"/>
              </a:rPr>
              <a:t>It might be a challenge to work or take care of your family at the same time as studying, but if you're committed, it can be very rewarding.</a:t>
            </a:r>
          </a:p>
          <a:p>
            <a:r>
              <a:rPr lang="en-US" sz="1200" b="0" i="0" kern="1200" dirty="0" smtClean="0">
                <a:solidFill>
                  <a:schemeClr val="tx1"/>
                </a:solidFill>
                <a:effectLst/>
                <a:latin typeface="+mn-lt"/>
                <a:ea typeface="+mn-ea"/>
                <a:cs typeface="+mn-cs"/>
              </a:rPr>
              <a:t>These may be delivered via evening and weekend classes, day release, or study breaks, helping you manage study around your other commitments.</a:t>
            </a:r>
          </a:p>
          <a:p>
            <a:r>
              <a:rPr lang="en-US" sz="1200" b="0" i="0" kern="1200" dirty="0" smtClean="0">
                <a:solidFill>
                  <a:schemeClr val="tx1"/>
                </a:solidFill>
                <a:effectLst/>
                <a:latin typeface="+mn-lt"/>
                <a:ea typeface="+mn-ea"/>
                <a:cs typeface="+mn-cs"/>
              </a:rPr>
              <a:t>Some contain a combination of online and offline work, with regular assignments and tutor support.</a:t>
            </a:r>
          </a:p>
          <a:p>
            <a:r>
              <a:rPr lang="en-US" sz="1200" b="0" i="0" kern="1200" dirty="0" smtClean="0">
                <a:solidFill>
                  <a:schemeClr val="tx1"/>
                </a:solidFill>
                <a:effectLst/>
                <a:latin typeface="+mn-lt"/>
                <a:ea typeface="+mn-ea"/>
                <a:cs typeface="+mn-cs"/>
              </a:rPr>
              <a:t>Some course deadlines can be altered to fit around your other responsibilities too.</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Distance and blended learning</a:t>
            </a:r>
          </a:p>
          <a:p>
            <a:r>
              <a:rPr lang="en-US" sz="1200" b="0" i="0" kern="1200" dirty="0" smtClean="0">
                <a:solidFill>
                  <a:schemeClr val="tx1"/>
                </a:solidFill>
                <a:effectLst/>
                <a:latin typeface="+mn-lt"/>
                <a:ea typeface="+mn-ea"/>
                <a:cs typeface="+mn-cs"/>
              </a:rPr>
              <a:t>Distance learning means studying remotely, allowing you to learn in your own time. Blended learning combines face-to-face sessions with online learning, giving a good mix of learning from the experts and teaching yourself, with course materials available online.</a:t>
            </a:r>
          </a:p>
          <a:p>
            <a:r>
              <a:rPr lang="en-US" sz="1200" b="0" i="0" kern="1200" dirty="0" smtClean="0">
                <a:solidFill>
                  <a:schemeClr val="tx1"/>
                </a:solidFill>
                <a:effectLst/>
                <a:latin typeface="+mn-lt"/>
                <a:ea typeface="+mn-ea"/>
                <a:cs typeface="+mn-cs"/>
              </a:rPr>
              <a:t>Your course activities and assignments will be supported by a range of online learning resources, with regular support from your tutor, interacting with fellow students via email, online forums, phone, and virtual conferencing.</a:t>
            </a:r>
          </a:p>
          <a:p>
            <a:r>
              <a:rPr lang="en-US" sz="1200" b="0" i="0" kern="1200" dirty="0" smtClean="0">
                <a:solidFill>
                  <a:schemeClr val="tx1"/>
                </a:solidFill>
                <a:effectLst/>
                <a:latin typeface="+mn-lt"/>
                <a:ea typeface="+mn-ea"/>
                <a:cs typeface="+mn-cs"/>
              </a:rPr>
              <a:t>Courses often include day schools or residential weekends where you work with other students on a specific project, followed by continued contact with the team as you work together, resulting in another residential where results are presented and assessed.</a:t>
            </a:r>
          </a:p>
          <a:p>
            <a:r>
              <a:rPr lang="en-US" sz="1200" b="0" i="0" kern="1200" dirty="0" smtClean="0">
                <a:solidFill>
                  <a:schemeClr val="tx1"/>
                </a:solidFill>
                <a:effectLst/>
                <a:latin typeface="+mn-lt"/>
                <a:ea typeface="+mn-ea"/>
                <a:cs typeface="+mn-cs"/>
              </a:rPr>
              <a:t>You will find some distance and blended courses advertised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 and some on university or college websites. UCAS does not provide a central admissions service for distance or blended learning – you will need to apply directly to the university or college to be considered for the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Accelerated degrees</a:t>
            </a:r>
          </a:p>
          <a:p>
            <a:r>
              <a:rPr lang="en-US" sz="1200" b="0" i="0" kern="1200" dirty="0" smtClean="0">
                <a:solidFill>
                  <a:schemeClr val="tx1"/>
                </a:solidFill>
                <a:effectLst/>
                <a:latin typeface="+mn-lt"/>
                <a:ea typeface="+mn-ea"/>
                <a:cs typeface="+mn-cs"/>
              </a:rPr>
              <a:t>Accelerated degrees are offered by some universities and colleges, in some subject areas. Students on accelerated degrees undertake the same course content as students on typical degrees, but complete their degrees one year sooner. For example, accelerated degree students can complete the full content of a typical three-year degree, but graduate in two years.</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Work-based learning</a:t>
            </a:r>
          </a:p>
          <a:p>
            <a:r>
              <a:rPr lang="en-US" sz="1200" b="0" i="0" kern="1200" dirty="0" smtClean="0">
                <a:solidFill>
                  <a:schemeClr val="tx1"/>
                </a:solidFill>
                <a:effectLst/>
                <a:latin typeface="+mn-lt"/>
                <a:ea typeface="+mn-ea"/>
                <a:cs typeface="+mn-cs"/>
              </a:rPr>
              <a:t>If you are employed in the UK, it is also possible to study in the workplace. Some course providers partner with official </a:t>
            </a:r>
            <a:r>
              <a:rPr lang="en-US" sz="1200" b="0" i="0" kern="1200" dirty="0" err="1" smtClean="0">
                <a:solidFill>
                  <a:schemeClr val="tx1"/>
                </a:solidFill>
                <a:effectLst/>
                <a:latin typeface="+mn-lt"/>
                <a:ea typeface="+mn-ea"/>
                <a:cs typeface="+mn-cs"/>
              </a:rPr>
              <a:t>organisations</a:t>
            </a:r>
            <a:r>
              <a:rPr lang="en-US" sz="1200" b="0" i="0" kern="1200" dirty="0" smtClean="0">
                <a:solidFill>
                  <a:schemeClr val="tx1"/>
                </a:solidFill>
                <a:effectLst/>
                <a:latin typeface="+mn-lt"/>
                <a:ea typeface="+mn-ea"/>
                <a:cs typeface="+mn-cs"/>
              </a:rPr>
              <a:t> to create </a:t>
            </a:r>
            <a:r>
              <a:rPr lang="en-US" sz="1200" b="0" i="0" kern="1200" dirty="0" err="1" smtClean="0">
                <a:solidFill>
                  <a:schemeClr val="tx1"/>
                </a:solidFill>
                <a:effectLst/>
                <a:latin typeface="+mn-lt"/>
                <a:ea typeface="+mn-ea"/>
                <a:cs typeface="+mn-cs"/>
              </a:rPr>
              <a:t>customised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 right through from a Certificate to a doctorate-level qualification. For example, the Royal Institute of British Architects (RIBA) offers a flexible study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for those already working in the industry who want to qualify officially.</a:t>
            </a:r>
          </a:p>
          <a:p>
            <a:r>
              <a:rPr lang="en-US" sz="1200" b="0" i="0" kern="1200" dirty="0" smtClean="0">
                <a:solidFill>
                  <a:schemeClr val="tx1"/>
                </a:solidFill>
                <a:effectLst/>
                <a:latin typeface="+mn-lt"/>
                <a:ea typeface="+mn-ea"/>
                <a:cs typeface="+mn-cs"/>
              </a:rPr>
              <a:t>Higher and degree apprenticeships could also be an option for work-based learning – </a:t>
            </a:r>
            <a:r>
              <a:rPr lang="en-US" sz="1200" b="0" i="0" u="none" strike="noStrike" kern="1200" dirty="0" smtClean="0">
                <a:solidFill>
                  <a:schemeClr val="tx1"/>
                </a:solidFill>
                <a:effectLst/>
                <a:latin typeface="+mn-lt"/>
                <a:ea typeface="+mn-ea"/>
                <a:cs typeface="+mn-cs"/>
                <a:hlinkClick r:id="rId10"/>
              </a:rPr>
              <a:t>find out more about apprenticeships</a:t>
            </a:r>
            <a:r>
              <a:rPr lang="en-US" sz="1200" b="0" i="0" kern="1200" dirty="0" smtClean="0">
                <a:solidFill>
                  <a:schemeClr val="tx1"/>
                </a:solidFill>
                <a:effectLst/>
                <a:latin typeface="+mn-lt"/>
                <a:ea typeface="+mn-ea"/>
                <a:cs typeface="+mn-cs"/>
              </a:rPr>
              <a:t>.</a:t>
            </a:r>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4. Choosing where to study</a:t>
            </a:r>
          </a:p>
          <a:p>
            <a:r>
              <a:rPr lang="en-US" sz="1200" b="0" i="0" kern="1200" dirty="0" smtClean="0">
                <a:solidFill>
                  <a:schemeClr val="tx1"/>
                </a:solidFill>
                <a:effectLst/>
                <a:latin typeface="+mn-lt"/>
                <a:ea typeface="+mn-ea"/>
                <a:cs typeface="+mn-cs"/>
              </a:rPr>
              <a:t>Some students set their heart on a particular university, while others just want to choose the course they like the sound of best. Either way is fine, but make sure you do your research, as changing your university or college once you’ve started isn’t always easy.</a:t>
            </a:r>
          </a:p>
          <a:p>
            <a:r>
              <a:rPr lang="en-US" sz="1200" b="0" i="0" kern="1200" dirty="0" smtClean="0">
                <a:solidFill>
                  <a:schemeClr val="tx1"/>
                </a:solidFill>
                <a:effectLst/>
                <a:latin typeface="+mn-lt"/>
                <a:ea typeface="+mn-ea"/>
                <a:cs typeface="+mn-cs"/>
              </a:rPr>
              <a:t>You could choose to study at a UK higher education college instead of a university – </a:t>
            </a:r>
            <a:r>
              <a:rPr lang="en-US" sz="1200" b="0" i="0" u="none" strike="noStrike" kern="1200" dirty="0" smtClean="0">
                <a:solidFill>
                  <a:schemeClr val="tx1"/>
                </a:solidFill>
                <a:effectLst/>
                <a:latin typeface="+mn-lt"/>
                <a:ea typeface="+mn-ea"/>
                <a:cs typeface="+mn-cs"/>
                <a:hlinkClick r:id="rId11"/>
              </a:rPr>
              <a:t>find out more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Here are five top tips to help you when choosing where to study:</a:t>
            </a:r>
          </a:p>
          <a:p>
            <a:r>
              <a:rPr lang="en-US" sz="1200" b="0" i="0" u="none" strike="noStrike" kern="1200" dirty="0" smtClean="0">
                <a:solidFill>
                  <a:schemeClr val="tx1"/>
                </a:solidFill>
                <a:effectLst/>
                <a:latin typeface="+mn-lt"/>
                <a:ea typeface="+mn-ea"/>
                <a:cs typeface="+mn-cs"/>
                <a:hlinkClick r:id="rId12"/>
              </a:rPr>
              <a:t>Attend an open day</a:t>
            </a:r>
            <a:r>
              <a:rPr lang="en-US" sz="1200" b="0" i="0" kern="1200" dirty="0" smtClean="0">
                <a:solidFill>
                  <a:schemeClr val="tx1"/>
                </a:solidFill>
                <a:effectLst/>
                <a:latin typeface="+mn-lt"/>
                <a:ea typeface="+mn-ea"/>
                <a:cs typeface="+mn-cs"/>
              </a:rPr>
              <a:t> or if you can't visit in person, you can </a:t>
            </a:r>
            <a:r>
              <a:rPr lang="en-US" sz="1200" b="0" i="0" u="none" strike="noStrike" kern="1200" dirty="0" smtClean="0">
                <a:solidFill>
                  <a:schemeClr val="tx1"/>
                </a:solidFill>
                <a:effectLst/>
                <a:latin typeface="+mn-lt"/>
                <a:ea typeface="+mn-ea"/>
                <a:cs typeface="+mn-cs"/>
                <a:hlinkClick r:id="rId13"/>
              </a:rPr>
              <a:t>go to an online open day</a:t>
            </a:r>
            <a:r>
              <a:rPr lang="en-US" sz="1200" b="0" i="0" kern="1200" dirty="0" smtClean="0">
                <a:solidFill>
                  <a:schemeClr val="tx1"/>
                </a:solidFill>
                <a:effectLst/>
                <a:latin typeface="+mn-lt"/>
                <a:ea typeface="+mn-ea"/>
                <a:cs typeface="+mn-cs"/>
              </a:rPr>
              <a:t> – we cannot recommend this enough. It’s an opportunity for you to meet the course tutors, see the facilities, and explore the area.</a:t>
            </a:r>
          </a:p>
          <a:p>
            <a:r>
              <a:rPr lang="en-US" sz="1200" b="0" i="0" kern="1200" dirty="0" smtClean="0">
                <a:solidFill>
                  <a:schemeClr val="tx1"/>
                </a:solidFill>
                <a:effectLst/>
                <a:latin typeface="+mn-lt"/>
                <a:ea typeface="+mn-ea"/>
                <a:cs typeface="+mn-cs"/>
              </a:rPr>
              <a:t>If you can’t attend an open day, explore the campus with a </a:t>
            </a:r>
            <a:r>
              <a:rPr lang="en-US" sz="1200" b="0" i="0" u="none" strike="noStrike" kern="1200" dirty="0" smtClean="0">
                <a:solidFill>
                  <a:schemeClr val="tx1"/>
                </a:solidFill>
                <a:effectLst/>
                <a:latin typeface="+mn-lt"/>
                <a:ea typeface="+mn-ea"/>
                <a:cs typeface="+mn-cs"/>
                <a:hlinkClick r:id="rId14"/>
              </a:rPr>
              <a:t>virtual tour</a:t>
            </a:r>
            <a:r>
              <a:rPr lang="en-US" sz="1200" b="0" i="0"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hlinkClick r:id="rId15"/>
              </a:rPr>
              <a:t>Check the application deadline</a:t>
            </a:r>
            <a:r>
              <a:rPr lang="en-US" sz="1200" b="0" i="0" kern="1200" dirty="0" smtClean="0">
                <a:solidFill>
                  <a:schemeClr val="tx1"/>
                </a:solidFill>
                <a:effectLst/>
                <a:latin typeface="+mn-lt"/>
                <a:ea typeface="+mn-ea"/>
                <a:cs typeface="+mn-cs"/>
              </a:rPr>
              <a:t> – some universities and courses have a different application deadline, so make sure you know the deadline associated to your chosen course or </a:t>
            </a:r>
            <a:r>
              <a:rPr lang="en-US" sz="1200" b="0" i="0" kern="1200" dirty="0" err="1" smtClean="0">
                <a:solidFill>
                  <a:schemeClr val="tx1"/>
                </a:solidFill>
                <a:effectLst/>
                <a:latin typeface="+mn-lt"/>
                <a:ea typeface="+mn-ea"/>
                <a:cs typeface="+mn-cs"/>
              </a:rPr>
              <a:t>uni.</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16"/>
              </a:rPr>
              <a:t>Check the entry requirements</a:t>
            </a:r>
            <a:r>
              <a:rPr lang="en-US" sz="1200" b="0" i="0" kern="1200" dirty="0" smtClean="0">
                <a:solidFill>
                  <a:schemeClr val="tx1"/>
                </a:solidFill>
                <a:effectLst/>
                <a:latin typeface="+mn-lt"/>
                <a:ea typeface="+mn-ea"/>
                <a:cs typeface="+mn-cs"/>
              </a:rPr>
              <a:t> – different courses and universities will have different entry requirements, which you can check on the course listing in our search tool. Some universities and colleges make contextual offers. This is where the university or college considers any barriers you may face, and will either reduce their grade requirements or give extra consideration when deciding whether to give you an offer. </a:t>
            </a:r>
            <a:r>
              <a:rPr lang="en-US" sz="1200" b="0" i="0" u="none" strike="noStrike" kern="1200" dirty="0" smtClean="0">
                <a:solidFill>
                  <a:schemeClr val="tx1"/>
                </a:solidFill>
                <a:effectLst/>
                <a:latin typeface="+mn-lt"/>
                <a:ea typeface="+mn-ea"/>
                <a:cs typeface="+mn-cs"/>
                <a:hlinkClick r:id="rId17"/>
              </a:rPr>
              <a:t>Check out this blog for more information</a:t>
            </a:r>
            <a:r>
              <a:rPr lang="en-US" sz="1200" b="0" i="0" kern="1200" dirty="0" smtClean="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28D16B-0D52-494B-A5B3-8EDB8F68E694}" type="slidenum">
              <a:rPr lang="en-GB" smtClean="0"/>
              <a:t>15</a:t>
            </a:fld>
            <a:endParaRPr lang="en-GB"/>
          </a:p>
        </p:txBody>
      </p:sp>
    </p:spTree>
    <p:extLst>
      <p:ext uri="{BB962C8B-B14F-4D97-AF65-F5344CB8AC3E}">
        <p14:creationId xmlns:p14="http://schemas.microsoft.com/office/powerpoint/2010/main" val="190936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Choosing a university course is one of the first and most important decisions a student makes. Your enjoyment of your course has a huge bearing on your overall university experience and performance.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30,000 courses offered at UK university. While this vast array of choice means that the right course is out there for you, it can be challenging trying to find it. This section will walk you through the key steps in the decision-making process: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1. Choosing a subject</a:t>
            </a:r>
          </a:p>
          <a:p>
            <a:r>
              <a:rPr lang="en-US" sz="1200" b="0" i="0" kern="1200" dirty="0" smtClean="0">
                <a:solidFill>
                  <a:schemeClr val="tx1"/>
                </a:solidFill>
                <a:effectLst/>
                <a:latin typeface="+mn-lt"/>
                <a:ea typeface="+mn-ea"/>
                <a:cs typeface="+mn-cs"/>
              </a:rPr>
              <a:t>It’s important you choose a subject you enjoy and will help you reach your goals. Here are some things to help you choose the right subject for you:</a:t>
            </a:r>
          </a:p>
          <a:p>
            <a:r>
              <a:rPr lang="en-US" sz="1200" b="0" i="0" kern="1200" dirty="0" smtClean="0">
                <a:solidFill>
                  <a:schemeClr val="tx1"/>
                </a:solidFill>
                <a:effectLst/>
                <a:latin typeface="+mn-lt"/>
                <a:ea typeface="+mn-ea"/>
                <a:cs typeface="+mn-cs"/>
              </a:rPr>
              <a:t>Think about what you enjoy day-to-day – maybe this could be part of a future job role?</a:t>
            </a:r>
          </a:p>
          <a:p>
            <a:r>
              <a:rPr lang="en-US" sz="1200" b="0" i="0" kern="1200" dirty="0" smtClean="0">
                <a:solidFill>
                  <a:schemeClr val="tx1"/>
                </a:solidFill>
                <a:effectLst/>
                <a:latin typeface="+mn-lt"/>
                <a:ea typeface="+mn-ea"/>
                <a:cs typeface="+mn-cs"/>
              </a:rPr>
              <a:t>Explore different job sites and graduate career options to look for ideas on what you’d like to do once you've finished your studies.</a:t>
            </a:r>
          </a:p>
          <a:p>
            <a:r>
              <a:rPr lang="en-US" sz="1200" b="0" i="0" kern="1200" dirty="0" smtClean="0">
                <a:solidFill>
                  <a:schemeClr val="tx1"/>
                </a:solidFill>
                <a:effectLst/>
                <a:latin typeface="+mn-lt"/>
                <a:ea typeface="+mn-ea"/>
                <a:cs typeface="+mn-cs"/>
              </a:rPr>
              <a:t>Think about your career goals and the qualifications required as part of a person specification.</a:t>
            </a:r>
          </a:p>
          <a:p>
            <a:r>
              <a:rPr lang="en-US" sz="1200" b="0" i="0" u="none" strike="noStrike" kern="1200" dirty="0" smtClean="0">
                <a:solidFill>
                  <a:schemeClr val="tx1"/>
                </a:solidFill>
                <a:effectLst/>
                <a:latin typeface="+mn-lt"/>
                <a:ea typeface="+mn-ea"/>
                <a:cs typeface="+mn-cs"/>
                <a:hlinkClick r:id="rId3"/>
              </a:rPr>
              <a:t>Take a look at our subject guides</a:t>
            </a:r>
            <a:r>
              <a:rPr lang="en-US" sz="1200" b="0" i="0" kern="1200" dirty="0" smtClean="0">
                <a:solidFill>
                  <a:schemeClr val="tx1"/>
                </a:solidFill>
                <a:effectLst/>
                <a:latin typeface="+mn-lt"/>
                <a:ea typeface="+mn-ea"/>
                <a:cs typeface="+mn-cs"/>
              </a:rPr>
              <a:t> to get an idea of the types of subjects you could study, and the industries graduates go on to work in.</a:t>
            </a:r>
          </a:p>
          <a:p>
            <a:r>
              <a:rPr lang="en-US" sz="1200" b="0" i="0" u="none" strike="noStrike" kern="1200" dirty="0" smtClean="0">
                <a:solidFill>
                  <a:schemeClr val="tx1"/>
                </a:solidFill>
                <a:effectLst/>
                <a:latin typeface="+mn-lt"/>
                <a:ea typeface="+mn-ea"/>
                <a:cs typeface="+mn-cs"/>
                <a:hlinkClick r:id="rId4"/>
              </a:rPr>
              <a:t>Search for courses by subject</a:t>
            </a:r>
            <a:r>
              <a:rPr lang="en-US" sz="1200" b="0" i="0" kern="1200" dirty="0" smtClean="0">
                <a:solidFill>
                  <a:schemeClr val="tx1"/>
                </a:solidFill>
                <a:effectLst/>
                <a:latin typeface="+mn-lt"/>
                <a:ea typeface="+mn-ea"/>
                <a:cs typeface="+mn-cs"/>
              </a:rPr>
              <a:t> to see what's available.</a:t>
            </a:r>
          </a:p>
          <a:p>
            <a:r>
              <a:rPr lang="en-US" sz="1200" b="0" i="0" kern="1200" dirty="0" smtClean="0">
                <a:solidFill>
                  <a:schemeClr val="tx1"/>
                </a:solidFill>
                <a:effectLst/>
                <a:latin typeface="+mn-lt"/>
                <a:ea typeface="+mn-ea"/>
                <a:cs typeface="+mn-cs"/>
              </a:rPr>
              <a:t>UK degree courses tend to be very </a:t>
            </a:r>
            <a:r>
              <a:rPr lang="en-US" sz="1200" b="0" i="0" kern="1200" dirty="0" err="1" smtClean="0">
                <a:solidFill>
                  <a:schemeClr val="tx1"/>
                </a:solidFill>
                <a:effectLst/>
                <a:latin typeface="+mn-lt"/>
                <a:ea typeface="+mn-ea"/>
                <a:cs typeface="+mn-cs"/>
              </a:rPr>
              <a:t>specialised</a:t>
            </a:r>
            <a:r>
              <a:rPr lang="en-US" sz="1200" b="0" i="0" kern="1200" dirty="0" smtClean="0">
                <a:solidFill>
                  <a:schemeClr val="tx1"/>
                </a:solidFill>
                <a:effectLst/>
                <a:latin typeface="+mn-lt"/>
                <a:ea typeface="+mn-ea"/>
                <a:cs typeface="+mn-cs"/>
              </a:rPr>
              <a:t> from day one, allowing students to focus on their chosen subject. However, there are others that allow you more flexibility in what you study. Make sure you read the course descriptions carefully, and click through to university websites for further information.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Thinking about more than one course or subject?</a:t>
            </a:r>
          </a:p>
          <a:p>
            <a:r>
              <a:rPr lang="en-US" sz="1200" b="0" i="0" kern="1200" dirty="0" smtClean="0">
                <a:solidFill>
                  <a:schemeClr val="tx1"/>
                </a:solidFill>
                <a:effectLst/>
                <a:latin typeface="+mn-lt"/>
                <a:ea typeface="+mn-ea"/>
                <a:cs typeface="+mn-cs"/>
              </a:rPr>
              <a:t>To increase your chances of getting a place on a course we give you the option of applying to up to five courses at once, usually all in a similar subject so that your application is relevant to all of them.</a:t>
            </a:r>
          </a:p>
          <a:p>
            <a:r>
              <a:rPr lang="en-US" sz="1200" b="0" i="0" kern="1200" dirty="0" smtClean="0">
                <a:solidFill>
                  <a:schemeClr val="tx1"/>
                </a:solidFill>
                <a:effectLst/>
                <a:latin typeface="+mn-lt"/>
                <a:ea typeface="+mn-ea"/>
                <a:cs typeface="+mn-cs"/>
              </a:rPr>
              <a:t>Please note, there are a couple of restrictions though:</a:t>
            </a:r>
          </a:p>
          <a:p>
            <a:r>
              <a:rPr lang="en-US" sz="1200" b="0" i="0" kern="1200" dirty="0" smtClean="0">
                <a:solidFill>
                  <a:schemeClr val="tx1"/>
                </a:solidFill>
                <a:effectLst/>
                <a:latin typeface="+mn-lt"/>
                <a:ea typeface="+mn-ea"/>
                <a:cs typeface="+mn-cs"/>
              </a:rPr>
              <a:t>You can only apply maximum of four courses in any one of medicine, dentistry, veterinary medicine or veterinary science.</a:t>
            </a:r>
          </a:p>
          <a:p>
            <a:r>
              <a:rPr lang="en-US" sz="1200" b="0" i="0" kern="1200" dirty="0" smtClean="0">
                <a:solidFill>
                  <a:schemeClr val="tx1"/>
                </a:solidFill>
                <a:effectLst/>
                <a:latin typeface="+mn-lt"/>
                <a:ea typeface="+mn-ea"/>
                <a:cs typeface="+mn-cs"/>
              </a:rPr>
              <a:t>Usually you can only apply to one course at either the University of Oxford or the University of Cambridge. There are exceptions though – if you'll be a graduate at the start of the course, and you're applying for graduate medicine (course code A101) at the University of Cambridge, you could then also apply to medicine (course code A100) at Cambridge, as well as graduate medicine (course code A101) at the University of Oxford. (Some applicants will need to complete an additional application form to apply – visit the </a:t>
            </a:r>
            <a:r>
              <a:rPr lang="en-US" sz="1200" b="0" i="0" u="none" strike="noStrike" kern="1200" dirty="0" smtClean="0">
                <a:solidFill>
                  <a:schemeClr val="tx1"/>
                </a:solidFill>
                <a:effectLst/>
                <a:latin typeface="+mn-lt"/>
                <a:ea typeface="+mn-ea"/>
                <a:cs typeface="+mn-cs"/>
                <a:hlinkClick r:id="rId5"/>
              </a:rPr>
              <a:t>University of Oxford</a:t>
            </a:r>
            <a:r>
              <a:rPr lang="en-US" sz="1200" b="0" i="0" kern="1200" dirty="0" smtClean="0">
                <a:solidFill>
                  <a:schemeClr val="tx1"/>
                </a:solidFill>
                <a:effectLst/>
                <a:latin typeface="+mn-lt"/>
                <a:ea typeface="+mn-ea"/>
                <a:cs typeface="+mn-cs"/>
              </a:rPr>
              <a:t> and the </a:t>
            </a:r>
            <a:r>
              <a:rPr lang="en-US" sz="1200" b="0" i="0" u="none" strike="noStrike" kern="1200" dirty="0" smtClean="0">
                <a:solidFill>
                  <a:schemeClr val="tx1"/>
                </a:solidFill>
                <a:effectLst/>
                <a:latin typeface="+mn-lt"/>
                <a:ea typeface="+mn-ea"/>
                <a:cs typeface="+mn-cs"/>
                <a:hlinkClick r:id="rId6"/>
              </a:rPr>
              <a:t>University of Cambridge</a:t>
            </a:r>
            <a:r>
              <a:rPr lang="en-US" sz="1200" b="0" i="0" kern="1200" dirty="0" smtClean="0">
                <a:solidFill>
                  <a:schemeClr val="tx1"/>
                </a:solidFill>
                <a:effectLst/>
                <a:latin typeface="+mn-lt"/>
                <a:ea typeface="+mn-ea"/>
                <a:cs typeface="+mn-cs"/>
              </a:rPr>
              <a:t> websites for more information.)</a:t>
            </a:r>
          </a:p>
          <a:p>
            <a:r>
              <a:rPr lang="en-US" sz="1200" b="1" i="0" kern="1200" dirty="0" smtClean="0">
                <a:solidFill>
                  <a:schemeClr val="tx1"/>
                </a:solidFill>
                <a:effectLst/>
                <a:latin typeface="+mn-lt"/>
                <a:ea typeface="+mn-ea"/>
                <a:cs typeface="+mn-cs"/>
              </a:rPr>
              <a:t>2. Types of undergraduate course</a:t>
            </a:r>
          </a:p>
          <a:p>
            <a:r>
              <a:rPr lang="en-US" sz="1200" b="0" i="0" kern="1200" dirty="0" smtClean="0">
                <a:solidFill>
                  <a:schemeClr val="tx1"/>
                </a:solidFill>
                <a:effectLst/>
                <a:latin typeface="+mn-lt"/>
                <a:ea typeface="+mn-ea"/>
                <a:cs typeface="+mn-cs"/>
              </a:rPr>
              <a:t>After leaving school, most students going onto university or college study for an undergraduate degree. These are usually made up of modules (some compulsory and some optional) that add up to a full degree.</a:t>
            </a:r>
          </a:p>
          <a:p>
            <a:r>
              <a:rPr lang="en-US" sz="1200" b="0" i="0" kern="1200" dirty="0" smtClean="0">
                <a:solidFill>
                  <a:schemeClr val="tx1"/>
                </a:solidFill>
                <a:effectLst/>
                <a:latin typeface="+mn-lt"/>
                <a:ea typeface="+mn-ea"/>
                <a:cs typeface="+mn-cs"/>
              </a:rPr>
              <a:t>Here are some examples of the types of undergraduate courses you can do.</a:t>
            </a:r>
          </a:p>
          <a:p>
            <a:r>
              <a:rPr lang="en-US" sz="1200" b="1" i="0" u="none" strike="noStrike" kern="1200" dirty="0" smtClean="0">
                <a:solidFill>
                  <a:schemeClr val="tx1"/>
                </a:solidFill>
                <a:effectLst/>
                <a:latin typeface="+mn-lt"/>
                <a:ea typeface="+mn-ea"/>
                <a:cs typeface="+mn-cs"/>
              </a:rPr>
              <a:t>Bachelor degree courses</a:t>
            </a:r>
          </a:p>
          <a:p>
            <a:r>
              <a:rPr lang="en-US" sz="1200" b="0" i="0" kern="1200" dirty="0" smtClean="0">
                <a:solidFill>
                  <a:schemeClr val="tx1"/>
                </a:solidFill>
                <a:effectLst/>
                <a:latin typeface="+mn-lt"/>
                <a:ea typeface="+mn-ea"/>
                <a:cs typeface="+mn-cs"/>
              </a:rPr>
              <a:t>Bachelor degrees usually last either three or four years if studied full-time (although some courses are longer). You can concentrate on a single subject, combine two subjects in a single course (often called dual or joint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courses), or choose several subjects (combined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Most courses have core modules which everyone studies, and many courses allow you to choose options or modules to make up a course that suits you.</a:t>
            </a:r>
          </a:p>
          <a:p>
            <a:r>
              <a:rPr lang="en-US" sz="1200" b="0" i="0" kern="1200" dirty="0" smtClean="0">
                <a:solidFill>
                  <a:schemeClr val="tx1"/>
                </a:solidFill>
                <a:effectLst/>
                <a:latin typeface="+mn-lt"/>
                <a:ea typeface="+mn-ea"/>
                <a:cs typeface="+mn-cs"/>
              </a:rPr>
              <a:t>Some bachelor degrees offer a sandwich year, involving an additional placement or year in industry, which forms part of the course. If you're an international student, you'll need to check you're eligible to work in the UK, or that your visa allows you to do a placement course. Most international students on a tier 4 visa will be eligible for a year in industry or work placements as part of their course, but there may be some conditions. Check with the university or college before making this choice in your application. You can </a:t>
            </a:r>
            <a:r>
              <a:rPr lang="en-US" sz="1200" b="0" i="0" u="none" strike="noStrike" kern="1200" dirty="0" smtClean="0">
                <a:solidFill>
                  <a:schemeClr val="tx1"/>
                </a:solidFill>
                <a:effectLst/>
                <a:latin typeface="+mn-lt"/>
                <a:ea typeface="+mn-ea"/>
                <a:cs typeface="+mn-cs"/>
                <a:hlinkClick r:id="rId7"/>
              </a:rPr>
              <a:t>find out more on the UKCISA website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There are also courses which include postgraduate-level study, known as integrated master's. Integrated master's being at undergraduate level, then continue for an extra year (or more) so you're awarded a master's degree at the end. These are most common in engineering or science subjects. If you're interested in an integrated master's, you'll need to include the term 'master's' when using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years</a:t>
            </a:r>
          </a:p>
          <a:p>
            <a:r>
              <a:rPr lang="en-US" sz="1200" b="0" i="0" kern="1200" dirty="0" smtClean="0">
                <a:solidFill>
                  <a:schemeClr val="tx1"/>
                </a:solidFill>
                <a:effectLst/>
                <a:latin typeface="+mn-lt"/>
                <a:ea typeface="+mn-ea"/>
                <a:cs typeface="+mn-cs"/>
              </a:rPr>
              <a:t>Some degrees offer a foundation or qualifying year as the first year, sometimes called ‘year zero’. They are generally one year, full-time courses delivered at a university or college, and can be offered as a 'standalone' course, or as part of a degree. You'll still be treated as a full-time undergraduate student.</a:t>
            </a:r>
          </a:p>
          <a:p>
            <a:r>
              <a:rPr lang="en-US" sz="1200" b="0" i="0" kern="1200" dirty="0" smtClean="0">
                <a:solidFill>
                  <a:schemeClr val="tx1"/>
                </a:solidFill>
                <a:effectLst/>
                <a:latin typeface="+mn-lt"/>
                <a:ea typeface="+mn-ea"/>
                <a:cs typeface="+mn-cs"/>
              </a:rPr>
              <a:t>Foundation years are designed to develop the skills and subject-specific knowledge required to undertake a degree course, and </a:t>
            </a:r>
            <a:r>
              <a:rPr lang="en-US" sz="1200" b="0" i="0" kern="1200" dirty="0" err="1" smtClean="0">
                <a:solidFill>
                  <a:schemeClr val="tx1"/>
                </a:solidFill>
                <a:effectLst/>
                <a:latin typeface="+mn-lt"/>
                <a:ea typeface="+mn-ea"/>
                <a:cs typeface="+mn-cs"/>
              </a:rPr>
              <a:t>specialise</a:t>
            </a:r>
            <a:r>
              <a:rPr lang="en-US" sz="1200" b="0" i="0" kern="1200" dirty="0" smtClean="0">
                <a:solidFill>
                  <a:schemeClr val="tx1"/>
                </a:solidFill>
                <a:effectLst/>
                <a:latin typeface="+mn-lt"/>
                <a:ea typeface="+mn-ea"/>
                <a:cs typeface="+mn-cs"/>
              </a:rPr>
              <a:t> in a subject area.</a:t>
            </a:r>
          </a:p>
          <a:p>
            <a:r>
              <a:rPr lang="en-US" sz="1200" b="0" i="0" kern="1200" dirty="0" smtClean="0">
                <a:solidFill>
                  <a:schemeClr val="tx1"/>
                </a:solidFill>
                <a:effectLst/>
                <a:latin typeface="+mn-lt"/>
                <a:ea typeface="+mn-ea"/>
                <a:cs typeface="+mn-cs"/>
              </a:rPr>
              <a:t>If your grades weren’t suitable, or you studied combinations of subjects at school or college that mean you don’t meet the entry requirements for your chosen course, a foundation year could be perfect. Not all universities and colleges offer foundation years.</a:t>
            </a:r>
          </a:p>
          <a:p>
            <a:r>
              <a:rPr lang="en-US" sz="1200" b="0" i="0" kern="1200" dirty="0" smtClean="0">
                <a:solidFill>
                  <a:schemeClr val="tx1"/>
                </a:solidFill>
                <a:effectLst/>
                <a:latin typeface="+mn-lt"/>
                <a:ea typeface="+mn-ea"/>
                <a:cs typeface="+mn-cs"/>
              </a:rPr>
              <a:t>Most students who take a foundation year choose to stay at the same university or college to complete their full degree, but it may be possible to apply for a full-time degree course elsewhere if you complete the course successfully. You will need to check this with the individual universities and colleges concerned. You will also pay tuition fees for your foundation year.</a:t>
            </a:r>
          </a:p>
          <a:p>
            <a:r>
              <a:rPr lang="en-US" sz="1200" b="0" i="0" kern="1200" dirty="0" smtClean="0">
                <a:solidFill>
                  <a:schemeClr val="tx1"/>
                </a:solidFill>
                <a:effectLst/>
                <a:latin typeface="+mn-lt"/>
                <a:ea typeface="+mn-ea"/>
                <a:cs typeface="+mn-cs"/>
              </a:rPr>
              <a:t>If you're interested in a foundation year, you'll need to include this in the undergraduate keyword field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Diploma in Foundation Studies (art and design)</a:t>
            </a:r>
          </a:p>
          <a:p>
            <a:r>
              <a:rPr lang="en-US" sz="1200" b="0" i="0" kern="1200" dirty="0" smtClean="0">
                <a:solidFill>
                  <a:schemeClr val="tx1"/>
                </a:solidFill>
                <a:effectLst/>
                <a:latin typeface="+mn-lt"/>
                <a:ea typeface="+mn-ea"/>
                <a:cs typeface="+mn-cs"/>
              </a:rPr>
              <a:t>This one-year qualification – often shortened to ‘Art Foundation’ – is widely </a:t>
            </a:r>
            <a:r>
              <a:rPr lang="en-US" sz="1200" b="0" i="0" kern="1200" dirty="0" err="1" smtClean="0">
                <a:solidFill>
                  <a:schemeClr val="tx1"/>
                </a:solidFill>
                <a:effectLst/>
                <a:latin typeface="+mn-lt"/>
                <a:ea typeface="+mn-ea"/>
                <a:cs typeface="+mn-cs"/>
              </a:rPr>
              <a:t>recognised</a:t>
            </a:r>
            <a:r>
              <a:rPr lang="en-US" sz="1200" b="0" i="0" kern="1200" dirty="0" smtClean="0">
                <a:solidFill>
                  <a:schemeClr val="tx1"/>
                </a:solidFill>
                <a:effectLst/>
                <a:latin typeface="+mn-lt"/>
                <a:ea typeface="+mn-ea"/>
                <a:cs typeface="+mn-cs"/>
              </a:rPr>
              <a:t> as a primary route to gain entry to some of the most prestigious art and design degree courses. The learning is tailored to a student’s specific area of art and design subject interest, so they can progress to study that area at degree level. For funding purposes, this course is classified as a further education course, so student loans (for tuition and living costs) are not available, even if you take the course at a university or college. However, UK/EU students under the age of 19 on 31 August of the year of entry will not be charged a tuition fee. As a result, many students choose to take this course straight after school or college, in their home town or city.</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degrees</a:t>
            </a:r>
          </a:p>
          <a:p>
            <a:r>
              <a:rPr lang="en-US" sz="1200" b="0" i="0" kern="1200" dirty="0" smtClean="0">
                <a:solidFill>
                  <a:schemeClr val="tx1"/>
                </a:solidFill>
                <a:effectLst/>
                <a:latin typeface="+mn-lt"/>
                <a:ea typeface="+mn-ea"/>
                <a:cs typeface="+mn-cs"/>
              </a:rPr>
              <a:t>Foundation degrees are usually two-year courses (longer if part-time), that are equivalent to the first two years of an undergraduate degree. They are not the same as a foundation year.</a:t>
            </a:r>
          </a:p>
          <a:p>
            <a:r>
              <a:rPr lang="en-US" sz="1200" b="0" i="0" kern="1200" dirty="0" smtClean="0">
                <a:solidFill>
                  <a:schemeClr val="tx1"/>
                </a:solidFill>
                <a:effectLst/>
                <a:latin typeface="+mn-lt"/>
                <a:ea typeface="+mn-ea"/>
                <a:cs typeface="+mn-cs"/>
              </a:rPr>
              <a:t>These can be a good destination for school leavers at 18, as they offer a qualification that can help gain degree entry. This route is a good option for students who need a course with lower entry requirements and fewer examinations, would prefer a vocational degree/to study while they work, or are not yet ready to commit to three years at university.</a:t>
            </a:r>
          </a:p>
          <a:p>
            <a:r>
              <a:rPr lang="en-US" sz="1200" b="0" i="0" kern="1200" dirty="0" smtClean="0">
                <a:solidFill>
                  <a:schemeClr val="tx1"/>
                </a:solidFill>
                <a:effectLst/>
                <a:latin typeface="+mn-lt"/>
                <a:ea typeface="+mn-ea"/>
                <a:cs typeface="+mn-cs"/>
              </a:rPr>
              <a:t>Foundation degrees often combine academic skills and knowledge with workplace performance and productivity. They may have been designed in partnership with employers, and therefore focus on a particular job role or profession, enabling you to gain professional and technical skills to further your career. They can be used as a standalone qualification for employment, but are more commonly used as the basis for progression to a final ‘top-up’ year, leading to a full bachelors degree. The final year may be taken at a different university or college.</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Degree or graduate level apprenticeship</a:t>
            </a:r>
          </a:p>
          <a:p>
            <a:r>
              <a:rPr lang="en-US" sz="1200" b="0" i="0" kern="1200" dirty="0" smtClean="0">
                <a:solidFill>
                  <a:schemeClr val="tx1"/>
                </a:solidFill>
                <a:effectLst/>
                <a:latin typeface="+mn-lt"/>
                <a:ea typeface="+mn-ea"/>
                <a:cs typeface="+mn-cs"/>
              </a:rPr>
              <a:t>This is a new type of higher level apprenticeship, which can lead to a bachelors degree as part of an apprenticeship. It is important to check the full details of a given job and apprenticeship with the employer and training provider. These courses are a good fit for students who want to gain work experience rather than studying full-time at university, but would like to achieve the same degree status.</a:t>
            </a:r>
          </a:p>
          <a:p>
            <a:r>
              <a:rPr lang="en-US" sz="1200" b="0" i="0" kern="1200" dirty="0" smtClean="0">
                <a:solidFill>
                  <a:schemeClr val="tx1"/>
                </a:solidFill>
                <a:effectLst/>
                <a:latin typeface="+mn-lt"/>
                <a:ea typeface="+mn-ea"/>
                <a:cs typeface="+mn-cs"/>
              </a:rPr>
              <a:t>Students need to be highly committed – competition can be fierce and entry qualifications can be high. If you’re considering this option, you may want to keep your options open by making an application to a full-time bachelors degree through UCAS at the same time.</a:t>
            </a:r>
          </a:p>
          <a:p>
            <a:endParaRPr lang="en-US" sz="1200" b="1" i="0" u="none" strike="noStrike" kern="1200" dirty="0" smtClean="0">
              <a:solidFill>
                <a:schemeClr val="tx1"/>
              </a:solidFill>
              <a:effectLst/>
              <a:latin typeface="+mn-lt"/>
              <a:ea typeface="+mn-ea"/>
              <a:cs typeface="+mn-cs"/>
            </a:endParaRPr>
          </a:p>
          <a:p>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If you need a visa to study in the UK</a:t>
            </a:r>
            <a:r>
              <a:rPr lang="en-US" sz="1200" b="0" i="0" kern="1200" dirty="0" smtClean="0">
                <a:solidFill>
                  <a:schemeClr val="tx1"/>
                </a:solidFill>
                <a:effectLst/>
                <a:latin typeface="+mn-lt"/>
                <a:ea typeface="+mn-ea"/>
                <a:cs typeface="+mn-cs"/>
              </a:rPr>
              <a:t>, you need to check your visa status allows you to do a part-time course, and/or work in the UK. </a:t>
            </a:r>
            <a:r>
              <a:rPr lang="en-US" sz="1200" b="0" i="0" u="none" strike="noStrike" kern="1200" dirty="0" smtClean="0">
                <a:solidFill>
                  <a:schemeClr val="tx1"/>
                </a:solidFill>
                <a:effectLst/>
                <a:latin typeface="+mn-lt"/>
                <a:ea typeface="+mn-ea"/>
                <a:cs typeface="+mn-cs"/>
                <a:hlinkClick r:id="rId8"/>
              </a:rPr>
              <a:t>Check if you need a visa</a:t>
            </a:r>
            <a:r>
              <a:rPr lang="en-US" sz="1200" b="0" i="0" kern="1200" dirty="0" smtClean="0">
                <a:solidFill>
                  <a:schemeClr val="tx1"/>
                </a:solidFill>
                <a:effectLst/>
                <a:latin typeface="+mn-lt"/>
                <a:ea typeface="+mn-ea"/>
                <a:cs typeface="+mn-cs"/>
              </a:rPr>
              <a:t> and find out if you’re eligible to work on </a:t>
            </a:r>
            <a:r>
              <a:rPr lang="en-US" sz="1200" b="0" i="0" u="none" strike="noStrike" kern="1200" dirty="0" smtClean="0">
                <a:solidFill>
                  <a:schemeClr val="tx1"/>
                </a:solidFill>
                <a:effectLst/>
                <a:latin typeface="+mn-lt"/>
                <a:ea typeface="+mn-ea"/>
                <a:cs typeface="+mn-cs"/>
                <a:hlinkClick r:id="rId7"/>
              </a:rPr>
              <a:t>UKCISA's ‘Can you work?’ website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Looking to study performing arts?</a:t>
            </a:r>
          </a:p>
          <a:p>
            <a:r>
              <a:rPr lang="en-US" sz="1200" b="0" i="0" kern="1200" dirty="0" smtClean="0">
                <a:solidFill>
                  <a:schemeClr val="tx1"/>
                </a:solidFill>
                <a:effectLst/>
                <a:latin typeface="+mn-lt"/>
                <a:ea typeface="+mn-ea"/>
                <a:cs typeface="+mn-cs"/>
              </a:rPr>
              <a:t>As well as university and college courses, you can also choose to study at a UK conservatoire. Courses at conservatoires are more performance-based than you will find at a </a:t>
            </a:r>
            <a:r>
              <a:rPr lang="en-US" sz="1200" b="0" i="0" kern="1200" dirty="0" err="1" smtClean="0">
                <a:solidFill>
                  <a:schemeClr val="tx1"/>
                </a:solidFill>
                <a:effectLst/>
                <a:latin typeface="+mn-lt"/>
                <a:ea typeface="+mn-ea"/>
                <a:cs typeface="+mn-cs"/>
              </a:rPr>
              <a:t>uni</a:t>
            </a:r>
            <a:r>
              <a:rPr lang="en-US" sz="1200" b="0" i="0" kern="1200" dirty="0" smtClean="0">
                <a:solidFill>
                  <a:schemeClr val="tx1"/>
                </a:solidFill>
                <a:effectLst/>
                <a:latin typeface="+mn-lt"/>
                <a:ea typeface="+mn-ea"/>
                <a:cs typeface="+mn-cs"/>
              </a:rPr>
              <a:t> or college. Conservatoires offer courses in music, dance, drama, and musical theatre.</a:t>
            </a:r>
          </a:p>
          <a:p>
            <a:r>
              <a:rPr lang="en-US" sz="1200" b="0" i="0" u="none" strike="noStrike" kern="1200" dirty="0" smtClean="0">
                <a:solidFill>
                  <a:schemeClr val="tx1"/>
                </a:solidFill>
                <a:effectLst/>
                <a:latin typeface="+mn-lt"/>
                <a:ea typeface="+mn-ea"/>
                <a:cs typeface="+mn-cs"/>
                <a:hlinkClick r:id="rId9"/>
              </a:rPr>
              <a:t>Find out more</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3. Choosing how to study</a:t>
            </a:r>
          </a:p>
          <a:p>
            <a:r>
              <a:rPr lang="en-US" sz="1200" b="0" i="0" kern="1200" dirty="0" smtClean="0">
                <a:solidFill>
                  <a:schemeClr val="tx1"/>
                </a:solidFill>
                <a:effectLst/>
                <a:latin typeface="+mn-lt"/>
                <a:ea typeface="+mn-ea"/>
                <a:cs typeface="+mn-cs"/>
              </a:rPr>
              <a:t>Most students study undergraduate courses full-time, however this is not the only way. There are lots of different modes of study, designed to fit around your own circumstances.</a:t>
            </a:r>
          </a:p>
          <a:p>
            <a:r>
              <a:rPr lang="en-US" sz="1200" b="1" i="0" u="none" strike="noStrike" kern="1200" dirty="0" smtClean="0">
                <a:solidFill>
                  <a:schemeClr val="tx1"/>
                </a:solidFill>
                <a:effectLst/>
                <a:latin typeface="+mn-lt"/>
                <a:ea typeface="+mn-ea"/>
                <a:cs typeface="+mn-cs"/>
              </a:rPr>
              <a:t>Part-time</a:t>
            </a:r>
          </a:p>
          <a:p>
            <a:r>
              <a:rPr lang="en-US" sz="1200" b="0" i="0" kern="1200" dirty="0" smtClean="0">
                <a:solidFill>
                  <a:schemeClr val="tx1"/>
                </a:solidFill>
                <a:effectLst/>
                <a:latin typeface="+mn-lt"/>
                <a:ea typeface="+mn-ea"/>
                <a:cs typeface="+mn-cs"/>
              </a:rPr>
              <a:t>Many universities and colleges offer part-time degree courses, which are normally taken over a longer period, so you can learn at a more relaxed pace, or work (if eligible) alongside your studies.</a:t>
            </a:r>
          </a:p>
          <a:p>
            <a:r>
              <a:rPr lang="en-US" sz="1200" b="0" i="0" kern="1200" dirty="0" smtClean="0">
                <a:solidFill>
                  <a:schemeClr val="tx1"/>
                </a:solidFill>
                <a:effectLst/>
                <a:latin typeface="+mn-lt"/>
                <a:ea typeface="+mn-ea"/>
                <a:cs typeface="+mn-cs"/>
              </a:rPr>
              <a:t>There are some real benefits to studying part-time:</a:t>
            </a:r>
          </a:p>
          <a:p>
            <a:r>
              <a:rPr lang="en-US" sz="1200" b="0" i="0" kern="1200" dirty="0" smtClean="0">
                <a:solidFill>
                  <a:schemeClr val="tx1"/>
                </a:solidFill>
                <a:effectLst/>
                <a:latin typeface="+mn-lt"/>
                <a:ea typeface="+mn-ea"/>
                <a:cs typeface="+mn-cs"/>
              </a:rPr>
              <a:t>It might be a challenge to work or take care of your family at the same time as studying, but if you're committed, it can be very rewarding.</a:t>
            </a:r>
          </a:p>
          <a:p>
            <a:r>
              <a:rPr lang="en-US" sz="1200" b="0" i="0" kern="1200" dirty="0" smtClean="0">
                <a:solidFill>
                  <a:schemeClr val="tx1"/>
                </a:solidFill>
                <a:effectLst/>
                <a:latin typeface="+mn-lt"/>
                <a:ea typeface="+mn-ea"/>
                <a:cs typeface="+mn-cs"/>
              </a:rPr>
              <a:t>These may be delivered via evening and weekend classes, day release, or study breaks, helping you manage study around your other commitments.</a:t>
            </a:r>
          </a:p>
          <a:p>
            <a:r>
              <a:rPr lang="en-US" sz="1200" b="0" i="0" kern="1200" dirty="0" smtClean="0">
                <a:solidFill>
                  <a:schemeClr val="tx1"/>
                </a:solidFill>
                <a:effectLst/>
                <a:latin typeface="+mn-lt"/>
                <a:ea typeface="+mn-ea"/>
                <a:cs typeface="+mn-cs"/>
              </a:rPr>
              <a:t>Some contain a combination of online and offline work, with regular assignments and tutor support.</a:t>
            </a:r>
          </a:p>
          <a:p>
            <a:r>
              <a:rPr lang="en-US" sz="1200" b="0" i="0" kern="1200" dirty="0" smtClean="0">
                <a:solidFill>
                  <a:schemeClr val="tx1"/>
                </a:solidFill>
                <a:effectLst/>
                <a:latin typeface="+mn-lt"/>
                <a:ea typeface="+mn-ea"/>
                <a:cs typeface="+mn-cs"/>
              </a:rPr>
              <a:t>Some course deadlines can be altered to fit around your other responsibilities too.</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Distance and blended learning</a:t>
            </a:r>
          </a:p>
          <a:p>
            <a:r>
              <a:rPr lang="en-US" sz="1200" b="0" i="0" kern="1200" dirty="0" smtClean="0">
                <a:solidFill>
                  <a:schemeClr val="tx1"/>
                </a:solidFill>
                <a:effectLst/>
                <a:latin typeface="+mn-lt"/>
                <a:ea typeface="+mn-ea"/>
                <a:cs typeface="+mn-cs"/>
              </a:rPr>
              <a:t>Distance learning means studying remotely, allowing you to learn in your own time. Blended learning combines face-to-face sessions with online learning, giving a good mix of learning from the experts and teaching yourself, with course materials available online.</a:t>
            </a:r>
          </a:p>
          <a:p>
            <a:r>
              <a:rPr lang="en-US" sz="1200" b="0" i="0" kern="1200" dirty="0" smtClean="0">
                <a:solidFill>
                  <a:schemeClr val="tx1"/>
                </a:solidFill>
                <a:effectLst/>
                <a:latin typeface="+mn-lt"/>
                <a:ea typeface="+mn-ea"/>
                <a:cs typeface="+mn-cs"/>
              </a:rPr>
              <a:t>Your course activities and assignments will be supported by a range of online learning resources, with regular support from your tutor, interacting with fellow students via email, online forums, phone, and virtual conferencing.</a:t>
            </a:r>
          </a:p>
          <a:p>
            <a:r>
              <a:rPr lang="en-US" sz="1200" b="0" i="0" kern="1200" dirty="0" smtClean="0">
                <a:solidFill>
                  <a:schemeClr val="tx1"/>
                </a:solidFill>
                <a:effectLst/>
                <a:latin typeface="+mn-lt"/>
                <a:ea typeface="+mn-ea"/>
                <a:cs typeface="+mn-cs"/>
              </a:rPr>
              <a:t>Courses often include day schools or residential weekends where you work with other students on a specific project, followed by continued contact with the team as you work together, resulting in another residential where results are presented and assessed.</a:t>
            </a:r>
          </a:p>
          <a:p>
            <a:r>
              <a:rPr lang="en-US" sz="1200" b="0" i="0" kern="1200" dirty="0" smtClean="0">
                <a:solidFill>
                  <a:schemeClr val="tx1"/>
                </a:solidFill>
                <a:effectLst/>
                <a:latin typeface="+mn-lt"/>
                <a:ea typeface="+mn-ea"/>
                <a:cs typeface="+mn-cs"/>
              </a:rPr>
              <a:t>You will find some distance and blended courses advertised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 and some on university or college websites. UCAS does not provide a central admissions service for distance or blended learning – you will need to apply directly to the university or college to be considered for the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Accelerated degrees</a:t>
            </a:r>
          </a:p>
          <a:p>
            <a:r>
              <a:rPr lang="en-US" sz="1200" b="0" i="0" kern="1200" dirty="0" smtClean="0">
                <a:solidFill>
                  <a:schemeClr val="tx1"/>
                </a:solidFill>
                <a:effectLst/>
                <a:latin typeface="+mn-lt"/>
                <a:ea typeface="+mn-ea"/>
                <a:cs typeface="+mn-cs"/>
              </a:rPr>
              <a:t>Accelerated degrees are offered by some universities and colleges, in some subject areas. Students on accelerated degrees undertake the same course content as students on typical degrees, but complete their degrees one year sooner. For example, accelerated degree students can complete the full content of a typical three-year degree, but graduate in two years.</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Work-based learning</a:t>
            </a:r>
          </a:p>
          <a:p>
            <a:r>
              <a:rPr lang="en-US" sz="1200" b="0" i="0" kern="1200" dirty="0" smtClean="0">
                <a:solidFill>
                  <a:schemeClr val="tx1"/>
                </a:solidFill>
                <a:effectLst/>
                <a:latin typeface="+mn-lt"/>
                <a:ea typeface="+mn-ea"/>
                <a:cs typeface="+mn-cs"/>
              </a:rPr>
              <a:t>If you are employed in the UK, it is also possible to study in the workplace. Some course providers partner with official </a:t>
            </a:r>
            <a:r>
              <a:rPr lang="en-US" sz="1200" b="0" i="0" kern="1200" dirty="0" err="1" smtClean="0">
                <a:solidFill>
                  <a:schemeClr val="tx1"/>
                </a:solidFill>
                <a:effectLst/>
                <a:latin typeface="+mn-lt"/>
                <a:ea typeface="+mn-ea"/>
                <a:cs typeface="+mn-cs"/>
              </a:rPr>
              <a:t>organisations</a:t>
            </a:r>
            <a:r>
              <a:rPr lang="en-US" sz="1200" b="0" i="0" kern="1200" dirty="0" smtClean="0">
                <a:solidFill>
                  <a:schemeClr val="tx1"/>
                </a:solidFill>
                <a:effectLst/>
                <a:latin typeface="+mn-lt"/>
                <a:ea typeface="+mn-ea"/>
                <a:cs typeface="+mn-cs"/>
              </a:rPr>
              <a:t> to create </a:t>
            </a:r>
            <a:r>
              <a:rPr lang="en-US" sz="1200" b="0" i="0" kern="1200" dirty="0" err="1" smtClean="0">
                <a:solidFill>
                  <a:schemeClr val="tx1"/>
                </a:solidFill>
                <a:effectLst/>
                <a:latin typeface="+mn-lt"/>
                <a:ea typeface="+mn-ea"/>
                <a:cs typeface="+mn-cs"/>
              </a:rPr>
              <a:t>customised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 right through from a Certificate to a doctorate-level qualification. For example, the Royal Institute of British Architects (RIBA) offers a flexible study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for those already working in the industry who want to qualify officially.</a:t>
            </a:r>
          </a:p>
          <a:p>
            <a:r>
              <a:rPr lang="en-US" sz="1200" b="0" i="0" kern="1200" dirty="0" smtClean="0">
                <a:solidFill>
                  <a:schemeClr val="tx1"/>
                </a:solidFill>
                <a:effectLst/>
                <a:latin typeface="+mn-lt"/>
                <a:ea typeface="+mn-ea"/>
                <a:cs typeface="+mn-cs"/>
              </a:rPr>
              <a:t>Higher and degree apprenticeships could also be an option for work-based learning – </a:t>
            </a:r>
            <a:r>
              <a:rPr lang="en-US" sz="1200" b="0" i="0" u="none" strike="noStrike" kern="1200" dirty="0" smtClean="0">
                <a:solidFill>
                  <a:schemeClr val="tx1"/>
                </a:solidFill>
                <a:effectLst/>
                <a:latin typeface="+mn-lt"/>
                <a:ea typeface="+mn-ea"/>
                <a:cs typeface="+mn-cs"/>
                <a:hlinkClick r:id="rId10"/>
              </a:rPr>
              <a:t>find out more about apprenticeships</a:t>
            </a:r>
            <a:r>
              <a:rPr lang="en-US" sz="1200" b="0" i="0" kern="1200" dirty="0" smtClean="0">
                <a:solidFill>
                  <a:schemeClr val="tx1"/>
                </a:solidFill>
                <a:effectLst/>
                <a:latin typeface="+mn-lt"/>
                <a:ea typeface="+mn-ea"/>
                <a:cs typeface="+mn-cs"/>
              </a:rPr>
              <a:t>.</a:t>
            </a:r>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4. Choosing where to study</a:t>
            </a:r>
          </a:p>
          <a:p>
            <a:r>
              <a:rPr lang="en-US" sz="1200" b="0" i="0" kern="1200" dirty="0" smtClean="0">
                <a:solidFill>
                  <a:schemeClr val="tx1"/>
                </a:solidFill>
                <a:effectLst/>
                <a:latin typeface="+mn-lt"/>
                <a:ea typeface="+mn-ea"/>
                <a:cs typeface="+mn-cs"/>
              </a:rPr>
              <a:t>Some students set their heart on a particular university, while others just want to choose the course they like the sound of best. Either way is fine, but make sure you do your research, as changing your university or college once you’ve started isn’t always easy.</a:t>
            </a:r>
          </a:p>
          <a:p>
            <a:r>
              <a:rPr lang="en-US" sz="1200" b="0" i="0" kern="1200" dirty="0" smtClean="0">
                <a:solidFill>
                  <a:schemeClr val="tx1"/>
                </a:solidFill>
                <a:effectLst/>
                <a:latin typeface="+mn-lt"/>
                <a:ea typeface="+mn-ea"/>
                <a:cs typeface="+mn-cs"/>
              </a:rPr>
              <a:t>You could choose to study at a UK higher education college instead of a university – </a:t>
            </a:r>
            <a:r>
              <a:rPr lang="en-US" sz="1200" b="0" i="0" u="none" strike="noStrike" kern="1200" dirty="0" smtClean="0">
                <a:solidFill>
                  <a:schemeClr val="tx1"/>
                </a:solidFill>
                <a:effectLst/>
                <a:latin typeface="+mn-lt"/>
                <a:ea typeface="+mn-ea"/>
                <a:cs typeface="+mn-cs"/>
                <a:hlinkClick r:id="rId11"/>
              </a:rPr>
              <a:t>find out more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Here are five top tips to help you when choosing where to study:</a:t>
            </a:r>
          </a:p>
          <a:p>
            <a:r>
              <a:rPr lang="en-US" sz="1200" b="0" i="0" u="none" strike="noStrike" kern="1200" dirty="0" smtClean="0">
                <a:solidFill>
                  <a:schemeClr val="tx1"/>
                </a:solidFill>
                <a:effectLst/>
                <a:latin typeface="+mn-lt"/>
                <a:ea typeface="+mn-ea"/>
                <a:cs typeface="+mn-cs"/>
                <a:hlinkClick r:id="rId12"/>
              </a:rPr>
              <a:t>Attend an open day</a:t>
            </a:r>
            <a:r>
              <a:rPr lang="en-US" sz="1200" b="0" i="0" kern="1200" dirty="0" smtClean="0">
                <a:solidFill>
                  <a:schemeClr val="tx1"/>
                </a:solidFill>
                <a:effectLst/>
                <a:latin typeface="+mn-lt"/>
                <a:ea typeface="+mn-ea"/>
                <a:cs typeface="+mn-cs"/>
              </a:rPr>
              <a:t> or if you can't visit in person, you can </a:t>
            </a:r>
            <a:r>
              <a:rPr lang="en-US" sz="1200" b="0" i="0" u="none" strike="noStrike" kern="1200" dirty="0" smtClean="0">
                <a:solidFill>
                  <a:schemeClr val="tx1"/>
                </a:solidFill>
                <a:effectLst/>
                <a:latin typeface="+mn-lt"/>
                <a:ea typeface="+mn-ea"/>
                <a:cs typeface="+mn-cs"/>
                <a:hlinkClick r:id="rId13"/>
              </a:rPr>
              <a:t>go to an online open day</a:t>
            </a:r>
            <a:r>
              <a:rPr lang="en-US" sz="1200" b="0" i="0" kern="1200" dirty="0" smtClean="0">
                <a:solidFill>
                  <a:schemeClr val="tx1"/>
                </a:solidFill>
                <a:effectLst/>
                <a:latin typeface="+mn-lt"/>
                <a:ea typeface="+mn-ea"/>
                <a:cs typeface="+mn-cs"/>
              </a:rPr>
              <a:t> – we cannot recommend this enough. It’s an opportunity for you to meet the course tutors, see the facilities, and explore the area.</a:t>
            </a:r>
          </a:p>
          <a:p>
            <a:r>
              <a:rPr lang="en-US" sz="1200" b="0" i="0" kern="1200" dirty="0" smtClean="0">
                <a:solidFill>
                  <a:schemeClr val="tx1"/>
                </a:solidFill>
                <a:effectLst/>
                <a:latin typeface="+mn-lt"/>
                <a:ea typeface="+mn-ea"/>
                <a:cs typeface="+mn-cs"/>
              </a:rPr>
              <a:t>If you can’t attend an open day, explore the campus with a </a:t>
            </a:r>
            <a:r>
              <a:rPr lang="en-US" sz="1200" b="0" i="0" u="none" strike="noStrike" kern="1200" dirty="0" smtClean="0">
                <a:solidFill>
                  <a:schemeClr val="tx1"/>
                </a:solidFill>
                <a:effectLst/>
                <a:latin typeface="+mn-lt"/>
                <a:ea typeface="+mn-ea"/>
                <a:cs typeface="+mn-cs"/>
                <a:hlinkClick r:id="rId14"/>
              </a:rPr>
              <a:t>virtual tour</a:t>
            </a:r>
            <a:r>
              <a:rPr lang="en-US" sz="1200" b="0" i="0"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hlinkClick r:id="rId15"/>
              </a:rPr>
              <a:t>Check the application deadline</a:t>
            </a:r>
            <a:r>
              <a:rPr lang="en-US" sz="1200" b="0" i="0" kern="1200" dirty="0" smtClean="0">
                <a:solidFill>
                  <a:schemeClr val="tx1"/>
                </a:solidFill>
                <a:effectLst/>
                <a:latin typeface="+mn-lt"/>
                <a:ea typeface="+mn-ea"/>
                <a:cs typeface="+mn-cs"/>
              </a:rPr>
              <a:t> – some universities and courses have a different application deadline, so make sure you know the deadline associated to your chosen course or </a:t>
            </a:r>
            <a:r>
              <a:rPr lang="en-US" sz="1200" b="0" i="0" kern="1200" dirty="0" err="1" smtClean="0">
                <a:solidFill>
                  <a:schemeClr val="tx1"/>
                </a:solidFill>
                <a:effectLst/>
                <a:latin typeface="+mn-lt"/>
                <a:ea typeface="+mn-ea"/>
                <a:cs typeface="+mn-cs"/>
              </a:rPr>
              <a:t>uni.</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16"/>
              </a:rPr>
              <a:t>Check the entry requirements</a:t>
            </a:r>
            <a:r>
              <a:rPr lang="en-US" sz="1200" b="0" i="0" kern="1200" dirty="0" smtClean="0">
                <a:solidFill>
                  <a:schemeClr val="tx1"/>
                </a:solidFill>
                <a:effectLst/>
                <a:latin typeface="+mn-lt"/>
                <a:ea typeface="+mn-ea"/>
                <a:cs typeface="+mn-cs"/>
              </a:rPr>
              <a:t> – different courses and universities will have different entry requirements, which you can check on the course listing in our search tool. Some universities and colleges make contextual offers. This is where the university or college considers any barriers you may face, and will either reduce their grade requirements or give extra consideration when deciding whether to give you an offer. </a:t>
            </a:r>
            <a:r>
              <a:rPr lang="en-US" sz="1200" b="0" i="0" u="none" strike="noStrike" kern="1200" dirty="0" smtClean="0">
                <a:solidFill>
                  <a:schemeClr val="tx1"/>
                </a:solidFill>
                <a:effectLst/>
                <a:latin typeface="+mn-lt"/>
                <a:ea typeface="+mn-ea"/>
                <a:cs typeface="+mn-cs"/>
                <a:hlinkClick r:id="rId17"/>
              </a:rPr>
              <a:t>Check out this blog for more information</a:t>
            </a:r>
            <a:r>
              <a:rPr lang="en-US" sz="1200" b="0" i="0" kern="1200" dirty="0" smtClean="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28D16B-0D52-494B-A5B3-8EDB8F68E694}" type="slidenum">
              <a:rPr lang="en-GB" smtClean="0"/>
              <a:t>16</a:t>
            </a:fld>
            <a:endParaRPr lang="en-GB"/>
          </a:p>
        </p:txBody>
      </p:sp>
    </p:spTree>
    <p:extLst>
      <p:ext uri="{BB962C8B-B14F-4D97-AF65-F5344CB8AC3E}">
        <p14:creationId xmlns:p14="http://schemas.microsoft.com/office/powerpoint/2010/main" val="116636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Choosing a university course is one of the first and most important decisions a student makes. Your enjoyment of your course has a huge bearing on your overall university experience and performance.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30,000 courses offered at UK university. While this vast array of choice means that the right course is out there for you, it can be challenging trying to find it. This section will walk you through the key steps in the decision-making process: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1. Choosing a subject</a:t>
            </a:r>
          </a:p>
          <a:p>
            <a:r>
              <a:rPr lang="en-US" sz="1200" b="0" i="0" kern="1200" dirty="0" smtClean="0">
                <a:solidFill>
                  <a:schemeClr val="tx1"/>
                </a:solidFill>
                <a:effectLst/>
                <a:latin typeface="+mn-lt"/>
                <a:ea typeface="+mn-ea"/>
                <a:cs typeface="+mn-cs"/>
              </a:rPr>
              <a:t>It’s important you choose a subject you enjoy and will help you reach your goals. Here are some things to help you choose the right subject for you:</a:t>
            </a:r>
          </a:p>
          <a:p>
            <a:r>
              <a:rPr lang="en-US" sz="1200" b="0" i="0" kern="1200" dirty="0" smtClean="0">
                <a:solidFill>
                  <a:schemeClr val="tx1"/>
                </a:solidFill>
                <a:effectLst/>
                <a:latin typeface="+mn-lt"/>
                <a:ea typeface="+mn-ea"/>
                <a:cs typeface="+mn-cs"/>
              </a:rPr>
              <a:t>Think about what you enjoy day-to-day – maybe this could be part of a future job role?</a:t>
            </a:r>
          </a:p>
          <a:p>
            <a:r>
              <a:rPr lang="en-US" sz="1200" b="0" i="0" kern="1200" dirty="0" smtClean="0">
                <a:solidFill>
                  <a:schemeClr val="tx1"/>
                </a:solidFill>
                <a:effectLst/>
                <a:latin typeface="+mn-lt"/>
                <a:ea typeface="+mn-ea"/>
                <a:cs typeface="+mn-cs"/>
              </a:rPr>
              <a:t>Explore different job sites and graduate career options to look for ideas on what you’d like to do once you've finished your studies.</a:t>
            </a:r>
          </a:p>
          <a:p>
            <a:r>
              <a:rPr lang="en-US" sz="1200" b="0" i="0" kern="1200" dirty="0" smtClean="0">
                <a:solidFill>
                  <a:schemeClr val="tx1"/>
                </a:solidFill>
                <a:effectLst/>
                <a:latin typeface="+mn-lt"/>
                <a:ea typeface="+mn-ea"/>
                <a:cs typeface="+mn-cs"/>
              </a:rPr>
              <a:t>Think about your career goals and the qualifications required as part of a person specification.</a:t>
            </a:r>
          </a:p>
          <a:p>
            <a:r>
              <a:rPr lang="en-US" sz="1200" b="0" i="0" u="none" strike="noStrike" kern="1200" dirty="0" smtClean="0">
                <a:solidFill>
                  <a:schemeClr val="tx1"/>
                </a:solidFill>
                <a:effectLst/>
                <a:latin typeface="+mn-lt"/>
                <a:ea typeface="+mn-ea"/>
                <a:cs typeface="+mn-cs"/>
                <a:hlinkClick r:id="rId3"/>
              </a:rPr>
              <a:t>Take a look at our subject guides</a:t>
            </a:r>
            <a:r>
              <a:rPr lang="en-US" sz="1200" b="0" i="0" kern="1200" dirty="0" smtClean="0">
                <a:solidFill>
                  <a:schemeClr val="tx1"/>
                </a:solidFill>
                <a:effectLst/>
                <a:latin typeface="+mn-lt"/>
                <a:ea typeface="+mn-ea"/>
                <a:cs typeface="+mn-cs"/>
              </a:rPr>
              <a:t> to get an idea of the types of subjects you could study, and the industries graduates go on to work in.</a:t>
            </a:r>
          </a:p>
          <a:p>
            <a:r>
              <a:rPr lang="en-US" sz="1200" b="0" i="0" u="none" strike="noStrike" kern="1200" dirty="0" smtClean="0">
                <a:solidFill>
                  <a:schemeClr val="tx1"/>
                </a:solidFill>
                <a:effectLst/>
                <a:latin typeface="+mn-lt"/>
                <a:ea typeface="+mn-ea"/>
                <a:cs typeface="+mn-cs"/>
                <a:hlinkClick r:id="rId4"/>
              </a:rPr>
              <a:t>Search for courses by subject</a:t>
            </a:r>
            <a:r>
              <a:rPr lang="en-US" sz="1200" b="0" i="0" kern="1200" dirty="0" smtClean="0">
                <a:solidFill>
                  <a:schemeClr val="tx1"/>
                </a:solidFill>
                <a:effectLst/>
                <a:latin typeface="+mn-lt"/>
                <a:ea typeface="+mn-ea"/>
                <a:cs typeface="+mn-cs"/>
              </a:rPr>
              <a:t> to see what's available.</a:t>
            </a:r>
          </a:p>
          <a:p>
            <a:r>
              <a:rPr lang="en-US" sz="1200" b="0" i="0" kern="1200" dirty="0" smtClean="0">
                <a:solidFill>
                  <a:schemeClr val="tx1"/>
                </a:solidFill>
                <a:effectLst/>
                <a:latin typeface="+mn-lt"/>
                <a:ea typeface="+mn-ea"/>
                <a:cs typeface="+mn-cs"/>
              </a:rPr>
              <a:t>UK degree courses tend to be very </a:t>
            </a:r>
            <a:r>
              <a:rPr lang="en-US" sz="1200" b="0" i="0" kern="1200" dirty="0" err="1" smtClean="0">
                <a:solidFill>
                  <a:schemeClr val="tx1"/>
                </a:solidFill>
                <a:effectLst/>
                <a:latin typeface="+mn-lt"/>
                <a:ea typeface="+mn-ea"/>
                <a:cs typeface="+mn-cs"/>
              </a:rPr>
              <a:t>specialised</a:t>
            </a:r>
            <a:r>
              <a:rPr lang="en-US" sz="1200" b="0" i="0" kern="1200" dirty="0" smtClean="0">
                <a:solidFill>
                  <a:schemeClr val="tx1"/>
                </a:solidFill>
                <a:effectLst/>
                <a:latin typeface="+mn-lt"/>
                <a:ea typeface="+mn-ea"/>
                <a:cs typeface="+mn-cs"/>
              </a:rPr>
              <a:t> from day one, allowing students to focus on their chosen subject. However, there are others that allow you more flexibility in what you study. Make sure you read the course descriptions carefully, and click through to university websites for further information.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Thinking about more than one course or subject?</a:t>
            </a:r>
          </a:p>
          <a:p>
            <a:r>
              <a:rPr lang="en-US" sz="1200" b="0" i="0" kern="1200" dirty="0" smtClean="0">
                <a:solidFill>
                  <a:schemeClr val="tx1"/>
                </a:solidFill>
                <a:effectLst/>
                <a:latin typeface="+mn-lt"/>
                <a:ea typeface="+mn-ea"/>
                <a:cs typeface="+mn-cs"/>
              </a:rPr>
              <a:t>To increase your chances of getting a place on a course we give you the option of applying to up to five courses at once, usually all in a similar subject so that your application is relevant to all of them.</a:t>
            </a:r>
          </a:p>
          <a:p>
            <a:r>
              <a:rPr lang="en-US" sz="1200" b="0" i="0" kern="1200" dirty="0" smtClean="0">
                <a:solidFill>
                  <a:schemeClr val="tx1"/>
                </a:solidFill>
                <a:effectLst/>
                <a:latin typeface="+mn-lt"/>
                <a:ea typeface="+mn-ea"/>
                <a:cs typeface="+mn-cs"/>
              </a:rPr>
              <a:t>Please note, there are a couple of restrictions though:</a:t>
            </a:r>
          </a:p>
          <a:p>
            <a:r>
              <a:rPr lang="en-US" sz="1200" b="0" i="0" kern="1200" dirty="0" smtClean="0">
                <a:solidFill>
                  <a:schemeClr val="tx1"/>
                </a:solidFill>
                <a:effectLst/>
                <a:latin typeface="+mn-lt"/>
                <a:ea typeface="+mn-ea"/>
                <a:cs typeface="+mn-cs"/>
              </a:rPr>
              <a:t>You can only apply maximum of four courses in any one of medicine, dentistry, veterinary medicine or veterinary science.</a:t>
            </a:r>
          </a:p>
          <a:p>
            <a:r>
              <a:rPr lang="en-US" sz="1200" b="0" i="0" kern="1200" dirty="0" smtClean="0">
                <a:solidFill>
                  <a:schemeClr val="tx1"/>
                </a:solidFill>
                <a:effectLst/>
                <a:latin typeface="+mn-lt"/>
                <a:ea typeface="+mn-ea"/>
                <a:cs typeface="+mn-cs"/>
              </a:rPr>
              <a:t>Usually you can only apply to one course at either the University of Oxford or the University of Cambridge. There are exceptions though – if you'll be a graduate at the start of the course, and you're applying for graduate medicine (course code A101) at the University of Cambridge, you could then also apply to medicine (course code A100) at Cambridge, as well as graduate medicine (course code A101) at the University of Oxford. (Some applicants will need to complete an additional application form to apply – visit the </a:t>
            </a:r>
            <a:r>
              <a:rPr lang="en-US" sz="1200" b="0" i="0" u="none" strike="noStrike" kern="1200" dirty="0" smtClean="0">
                <a:solidFill>
                  <a:schemeClr val="tx1"/>
                </a:solidFill>
                <a:effectLst/>
                <a:latin typeface="+mn-lt"/>
                <a:ea typeface="+mn-ea"/>
                <a:cs typeface="+mn-cs"/>
                <a:hlinkClick r:id="rId5"/>
              </a:rPr>
              <a:t>University of Oxford</a:t>
            </a:r>
            <a:r>
              <a:rPr lang="en-US" sz="1200" b="0" i="0" kern="1200" dirty="0" smtClean="0">
                <a:solidFill>
                  <a:schemeClr val="tx1"/>
                </a:solidFill>
                <a:effectLst/>
                <a:latin typeface="+mn-lt"/>
                <a:ea typeface="+mn-ea"/>
                <a:cs typeface="+mn-cs"/>
              </a:rPr>
              <a:t> and the </a:t>
            </a:r>
            <a:r>
              <a:rPr lang="en-US" sz="1200" b="0" i="0" u="none" strike="noStrike" kern="1200" dirty="0" smtClean="0">
                <a:solidFill>
                  <a:schemeClr val="tx1"/>
                </a:solidFill>
                <a:effectLst/>
                <a:latin typeface="+mn-lt"/>
                <a:ea typeface="+mn-ea"/>
                <a:cs typeface="+mn-cs"/>
                <a:hlinkClick r:id="rId6"/>
              </a:rPr>
              <a:t>University of Cambridge</a:t>
            </a:r>
            <a:r>
              <a:rPr lang="en-US" sz="1200" b="0" i="0" kern="1200" dirty="0" smtClean="0">
                <a:solidFill>
                  <a:schemeClr val="tx1"/>
                </a:solidFill>
                <a:effectLst/>
                <a:latin typeface="+mn-lt"/>
                <a:ea typeface="+mn-ea"/>
                <a:cs typeface="+mn-cs"/>
              </a:rPr>
              <a:t> websites for more information.)</a:t>
            </a:r>
          </a:p>
          <a:p>
            <a:r>
              <a:rPr lang="en-US" sz="1200" b="1" i="0" kern="1200" dirty="0" smtClean="0">
                <a:solidFill>
                  <a:schemeClr val="tx1"/>
                </a:solidFill>
                <a:effectLst/>
                <a:latin typeface="+mn-lt"/>
                <a:ea typeface="+mn-ea"/>
                <a:cs typeface="+mn-cs"/>
              </a:rPr>
              <a:t>2. Types of undergraduate course</a:t>
            </a:r>
          </a:p>
          <a:p>
            <a:r>
              <a:rPr lang="en-US" sz="1200" b="0" i="0" kern="1200" dirty="0" smtClean="0">
                <a:solidFill>
                  <a:schemeClr val="tx1"/>
                </a:solidFill>
                <a:effectLst/>
                <a:latin typeface="+mn-lt"/>
                <a:ea typeface="+mn-ea"/>
                <a:cs typeface="+mn-cs"/>
              </a:rPr>
              <a:t>After leaving school, most students going onto university or college study for an undergraduate degree. These are usually made up of modules (some compulsory and some optional) that add up to a full degree.</a:t>
            </a:r>
          </a:p>
          <a:p>
            <a:r>
              <a:rPr lang="en-US" sz="1200" b="0" i="0" kern="1200" dirty="0" smtClean="0">
                <a:solidFill>
                  <a:schemeClr val="tx1"/>
                </a:solidFill>
                <a:effectLst/>
                <a:latin typeface="+mn-lt"/>
                <a:ea typeface="+mn-ea"/>
                <a:cs typeface="+mn-cs"/>
              </a:rPr>
              <a:t>Here are some examples of the types of undergraduate courses you can do.</a:t>
            </a:r>
          </a:p>
          <a:p>
            <a:r>
              <a:rPr lang="en-US" sz="1200" b="1" i="0" u="none" strike="noStrike" kern="1200" dirty="0" smtClean="0">
                <a:solidFill>
                  <a:schemeClr val="tx1"/>
                </a:solidFill>
                <a:effectLst/>
                <a:latin typeface="+mn-lt"/>
                <a:ea typeface="+mn-ea"/>
                <a:cs typeface="+mn-cs"/>
              </a:rPr>
              <a:t>Bachelor degree courses</a:t>
            </a:r>
          </a:p>
          <a:p>
            <a:r>
              <a:rPr lang="en-US" sz="1200" b="0" i="0" kern="1200" dirty="0" smtClean="0">
                <a:solidFill>
                  <a:schemeClr val="tx1"/>
                </a:solidFill>
                <a:effectLst/>
                <a:latin typeface="+mn-lt"/>
                <a:ea typeface="+mn-ea"/>
                <a:cs typeface="+mn-cs"/>
              </a:rPr>
              <a:t>Bachelor degrees usually last either three or four years if studied full-time (although some courses are longer). You can concentrate on a single subject, combine two subjects in a single course (often called dual or joint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courses), or choose several subjects (combined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Most courses have core modules which everyone studies, and many courses allow you to choose options or modules to make up a course that suits you.</a:t>
            </a:r>
          </a:p>
          <a:p>
            <a:r>
              <a:rPr lang="en-US" sz="1200" b="0" i="0" kern="1200" dirty="0" smtClean="0">
                <a:solidFill>
                  <a:schemeClr val="tx1"/>
                </a:solidFill>
                <a:effectLst/>
                <a:latin typeface="+mn-lt"/>
                <a:ea typeface="+mn-ea"/>
                <a:cs typeface="+mn-cs"/>
              </a:rPr>
              <a:t>Some bachelor degrees offer a sandwich year, involving an additional placement or year in industry, which forms part of the course. If you're an international student, you'll need to check you're eligible to work in the UK, or that your visa allows you to do a placement course. Most international students on a tier 4 visa will be eligible for a year in industry or work placements as part of their course, but there may be some conditions. Check with the university or college before making this choice in your application. You can </a:t>
            </a:r>
            <a:r>
              <a:rPr lang="en-US" sz="1200" b="0" i="0" u="none" strike="noStrike" kern="1200" dirty="0" smtClean="0">
                <a:solidFill>
                  <a:schemeClr val="tx1"/>
                </a:solidFill>
                <a:effectLst/>
                <a:latin typeface="+mn-lt"/>
                <a:ea typeface="+mn-ea"/>
                <a:cs typeface="+mn-cs"/>
                <a:hlinkClick r:id="rId7"/>
              </a:rPr>
              <a:t>find out more on the UKCISA website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There are also courses which include postgraduate-level study, known as integrated master's. Integrated master's being at undergraduate level, then continue for an extra year (or more) so you're awarded a master's degree at the end. These are most common in engineering or science subjects. If you're interested in an integrated master's, you'll need to include the term 'master's' when using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years</a:t>
            </a:r>
          </a:p>
          <a:p>
            <a:r>
              <a:rPr lang="en-US" sz="1200" b="0" i="0" kern="1200" dirty="0" smtClean="0">
                <a:solidFill>
                  <a:schemeClr val="tx1"/>
                </a:solidFill>
                <a:effectLst/>
                <a:latin typeface="+mn-lt"/>
                <a:ea typeface="+mn-ea"/>
                <a:cs typeface="+mn-cs"/>
              </a:rPr>
              <a:t>Some degrees offer a foundation or qualifying year as the first year, sometimes called ‘year zero’. They are generally one year, full-time courses delivered at a university or college, and can be offered as a 'standalone' course, or as part of a degree. You'll still be treated as a full-time undergraduate student.</a:t>
            </a:r>
          </a:p>
          <a:p>
            <a:r>
              <a:rPr lang="en-US" sz="1200" b="0" i="0" kern="1200" dirty="0" smtClean="0">
                <a:solidFill>
                  <a:schemeClr val="tx1"/>
                </a:solidFill>
                <a:effectLst/>
                <a:latin typeface="+mn-lt"/>
                <a:ea typeface="+mn-ea"/>
                <a:cs typeface="+mn-cs"/>
              </a:rPr>
              <a:t>Foundation years are designed to develop the skills and subject-specific knowledge required to undertake a degree course, and </a:t>
            </a:r>
            <a:r>
              <a:rPr lang="en-US" sz="1200" b="0" i="0" kern="1200" dirty="0" err="1" smtClean="0">
                <a:solidFill>
                  <a:schemeClr val="tx1"/>
                </a:solidFill>
                <a:effectLst/>
                <a:latin typeface="+mn-lt"/>
                <a:ea typeface="+mn-ea"/>
                <a:cs typeface="+mn-cs"/>
              </a:rPr>
              <a:t>specialise</a:t>
            </a:r>
            <a:r>
              <a:rPr lang="en-US" sz="1200" b="0" i="0" kern="1200" dirty="0" smtClean="0">
                <a:solidFill>
                  <a:schemeClr val="tx1"/>
                </a:solidFill>
                <a:effectLst/>
                <a:latin typeface="+mn-lt"/>
                <a:ea typeface="+mn-ea"/>
                <a:cs typeface="+mn-cs"/>
              </a:rPr>
              <a:t> in a subject area.</a:t>
            </a:r>
          </a:p>
          <a:p>
            <a:r>
              <a:rPr lang="en-US" sz="1200" b="0" i="0" kern="1200" dirty="0" smtClean="0">
                <a:solidFill>
                  <a:schemeClr val="tx1"/>
                </a:solidFill>
                <a:effectLst/>
                <a:latin typeface="+mn-lt"/>
                <a:ea typeface="+mn-ea"/>
                <a:cs typeface="+mn-cs"/>
              </a:rPr>
              <a:t>If your grades weren’t suitable, or you studied combinations of subjects at school or college that mean you don’t meet the entry requirements for your chosen course, a foundation year could be perfect. Not all universities and colleges offer foundation years.</a:t>
            </a:r>
          </a:p>
          <a:p>
            <a:r>
              <a:rPr lang="en-US" sz="1200" b="0" i="0" kern="1200" dirty="0" smtClean="0">
                <a:solidFill>
                  <a:schemeClr val="tx1"/>
                </a:solidFill>
                <a:effectLst/>
                <a:latin typeface="+mn-lt"/>
                <a:ea typeface="+mn-ea"/>
                <a:cs typeface="+mn-cs"/>
              </a:rPr>
              <a:t>Most students who take a foundation year choose to stay at the same university or college to complete their full degree, but it may be possible to apply for a full-time degree course elsewhere if you complete the course successfully. You will need to check this with the individual universities and colleges concerned. You will also pay tuition fees for your foundation year.</a:t>
            </a:r>
          </a:p>
          <a:p>
            <a:r>
              <a:rPr lang="en-US" sz="1200" b="0" i="0" kern="1200" dirty="0" smtClean="0">
                <a:solidFill>
                  <a:schemeClr val="tx1"/>
                </a:solidFill>
                <a:effectLst/>
                <a:latin typeface="+mn-lt"/>
                <a:ea typeface="+mn-ea"/>
                <a:cs typeface="+mn-cs"/>
              </a:rPr>
              <a:t>If you're interested in a foundation year, you'll need to include this in the undergraduate keyword field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Diploma in Foundation Studies (art and design)</a:t>
            </a:r>
          </a:p>
          <a:p>
            <a:r>
              <a:rPr lang="en-US" sz="1200" b="0" i="0" kern="1200" dirty="0" smtClean="0">
                <a:solidFill>
                  <a:schemeClr val="tx1"/>
                </a:solidFill>
                <a:effectLst/>
                <a:latin typeface="+mn-lt"/>
                <a:ea typeface="+mn-ea"/>
                <a:cs typeface="+mn-cs"/>
              </a:rPr>
              <a:t>This one-year qualification – often shortened to ‘Art Foundation’ – is widely </a:t>
            </a:r>
            <a:r>
              <a:rPr lang="en-US" sz="1200" b="0" i="0" kern="1200" dirty="0" err="1" smtClean="0">
                <a:solidFill>
                  <a:schemeClr val="tx1"/>
                </a:solidFill>
                <a:effectLst/>
                <a:latin typeface="+mn-lt"/>
                <a:ea typeface="+mn-ea"/>
                <a:cs typeface="+mn-cs"/>
              </a:rPr>
              <a:t>recognised</a:t>
            </a:r>
            <a:r>
              <a:rPr lang="en-US" sz="1200" b="0" i="0" kern="1200" dirty="0" smtClean="0">
                <a:solidFill>
                  <a:schemeClr val="tx1"/>
                </a:solidFill>
                <a:effectLst/>
                <a:latin typeface="+mn-lt"/>
                <a:ea typeface="+mn-ea"/>
                <a:cs typeface="+mn-cs"/>
              </a:rPr>
              <a:t> as a primary route to gain entry to some of the most prestigious art and design degree courses. The learning is tailored to a student’s specific area of art and design subject interest, so they can progress to study that area at degree level. For funding purposes, this course is classified as a further education course, so student loans (for tuition and living costs) are not available, even if you take the course at a university or college. However, UK/EU students under the age of 19 on 31 August of the year of entry will not be charged a tuition fee. As a result, many students choose to take this course straight after school or college, in their home town or city.</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degrees</a:t>
            </a:r>
          </a:p>
          <a:p>
            <a:r>
              <a:rPr lang="en-US" sz="1200" b="0" i="0" kern="1200" dirty="0" smtClean="0">
                <a:solidFill>
                  <a:schemeClr val="tx1"/>
                </a:solidFill>
                <a:effectLst/>
                <a:latin typeface="+mn-lt"/>
                <a:ea typeface="+mn-ea"/>
                <a:cs typeface="+mn-cs"/>
              </a:rPr>
              <a:t>Foundation degrees are usually two-year courses (longer if part-time), that are equivalent to the first two years of an undergraduate degree. They are not the same as a foundation year.</a:t>
            </a:r>
          </a:p>
          <a:p>
            <a:r>
              <a:rPr lang="en-US" sz="1200" b="0" i="0" kern="1200" dirty="0" smtClean="0">
                <a:solidFill>
                  <a:schemeClr val="tx1"/>
                </a:solidFill>
                <a:effectLst/>
                <a:latin typeface="+mn-lt"/>
                <a:ea typeface="+mn-ea"/>
                <a:cs typeface="+mn-cs"/>
              </a:rPr>
              <a:t>These can be a good destination for school leavers at 18, as they offer a qualification that can help gain degree entry. This route is a good option for students who need a course with lower entry requirements and fewer examinations, would prefer a vocational degree/to study while they work, or are not yet ready to commit to three years at university.</a:t>
            </a:r>
          </a:p>
          <a:p>
            <a:r>
              <a:rPr lang="en-US" sz="1200" b="0" i="0" kern="1200" dirty="0" smtClean="0">
                <a:solidFill>
                  <a:schemeClr val="tx1"/>
                </a:solidFill>
                <a:effectLst/>
                <a:latin typeface="+mn-lt"/>
                <a:ea typeface="+mn-ea"/>
                <a:cs typeface="+mn-cs"/>
              </a:rPr>
              <a:t>Foundation degrees often combine academic skills and knowledge with workplace performance and productivity. They may have been designed in partnership with employers, and therefore focus on a particular job role or profession, enabling you to gain professional and technical skills to further your career. They can be used as a standalone qualification for employment, but are more commonly used as the basis for progression to a final ‘top-up’ year, leading to a full bachelors degree. The final year may be taken at a different university or college.</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Degree or graduate level apprenticeship</a:t>
            </a:r>
          </a:p>
          <a:p>
            <a:r>
              <a:rPr lang="en-US" sz="1200" b="0" i="0" kern="1200" dirty="0" smtClean="0">
                <a:solidFill>
                  <a:schemeClr val="tx1"/>
                </a:solidFill>
                <a:effectLst/>
                <a:latin typeface="+mn-lt"/>
                <a:ea typeface="+mn-ea"/>
                <a:cs typeface="+mn-cs"/>
              </a:rPr>
              <a:t>This is a new type of higher level apprenticeship, which can lead to a bachelors degree as part of an apprenticeship. It is important to check the full details of a given job and apprenticeship with the employer and training provider. These courses are a good fit for students who want to gain work experience rather than studying full-time at university, but would like to achieve the same degree status.</a:t>
            </a:r>
          </a:p>
          <a:p>
            <a:r>
              <a:rPr lang="en-US" sz="1200" b="0" i="0" kern="1200" dirty="0" smtClean="0">
                <a:solidFill>
                  <a:schemeClr val="tx1"/>
                </a:solidFill>
                <a:effectLst/>
                <a:latin typeface="+mn-lt"/>
                <a:ea typeface="+mn-ea"/>
                <a:cs typeface="+mn-cs"/>
              </a:rPr>
              <a:t>Students need to be highly committed – competition can be fierce and entry qualifications can be high. If you’re considering this option, you may want to keep your options open by making an application to a full-time bachelors degree through UCAS at the same time.</a:t>
            </a:r>
          </a:p>
          <a:p>
            <a:endParaRPr lang="en-US" sz="1200" b="1" i="0" u="none" strike="noStrike" kern="1200" dirty="0" smtClean="0">
              <a:solidFill>
                <a:schemeClr val="tx1"/>
              </a:solidFill>
              <a:effectLst/>
              <a:latin typeface="+mn-lt"/>
              <a:ea typeface="+mn-ea"/>
              <a:cs typeface="+mn-cs"/>
            </a:endParaRPr>
          </a:p>
          <a:p>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If you need a visa to study in the UK</a:t>
            </a:r>
            <a:r>
              <a:rPr lang="en-US" sz="1200" b="0" i="0" kern="1200" dirty="0" smtClean="0">
                <a:solidFill>
                  <a:schemeClr val="tx1"/>
                </a:solidFill>
                <a:effectLst/>
                <a:latin typeface="+mn-lt"/>
                <a:ea typeface="+mn-ea"/>
                <a:cs typeface="+mn-cs"/>
              </a:rPr>
              <a:t>, you need to check your visa status allows you to do a part-time course, and/or work in the UK. </a:t>
            </a:r>
            <a:r>
              <a:rPr lang="en-US" sz="1200" b="0" i="0" u="none" strike="noStrike" kern="1200" dirty="0" smtClean="0">
                <a:solidFill>
                  <a:schemeClr val="tx1"/>
                </a:solidFill>
                <a:effectLst/>
                <a:latin typeface="+mn-lt"/>
                <a:ea typeface="+mn-ea"/>
                <a:cs typeface="+mn-cs"/>
                <a:hlinkClick r:id="rId8"/>
              </a:rPr>
              <a:t>Check if you need a visa</a:t>
            </a:r>
            <a:r>
              <a:rPr lang="en-US" sz="1200" b="0" i="0" kern="1200" dirty="0" smtClean="0">
                <a:solidFill>
                  <a:schemeClr val="tx1"/>
                </a:solidFill>
                <a:effectLst/>
                <a:latin typeface="+mn-lt"/>
                <a:ea typeface="+mn-ea"/>
                <a:cs typeface="+mn-cs"/>
              </a:rPr>
              <a:t> and find out if you’re eligible to work on </a:t>
            </a:r>
            <a:r>
              <a:rPr lang="en-US" sz="1200" b="0" i="0" u="none" strike="noStrike" kern="1200" dirty="0" smtClean="0">
                <a:solidFill>
                  <a:schemeClr val="tx1"/>
                </a:solidFill>
                <a:effectLst/>
                <a:latin typeface="+mn-lt"/>
                <a:ea typeface="+mn-ea"/>
                <a:cs typeface="+mn-cs"/>
                <a:hlinkClick r:id="rId7"/>
              </a:rPr>
              <a:t>UKCISA's ‘Can you work?’ website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Looking to study performing arts?</a:t>
            </a:r>
          </a:p>
          <a:p>
            <a:r>
              <a:rPr lang="en-US" sz="1200" b="0" i="0" kern="1200" dirty="0" smtClean="0">
                <a:solidFill>
                  <a:schemeClr val="tx1"/>
                </a:solidFill>
                <a:effectLst/>
                <a:latin typeface="+mn-lt"/>
                <a:ea typeface="+mn-ea"/>
                <a:cs typeface="+mn-cs"/>
              </a:rPr>
              <a:t>As well as university and college courses, you can also choose to study at a UK conservatoire. Courses at conservatoires are more performance-based than you will find at a </a:t>
            </a:r>
            <a:r>
              <a:rPr lang="en-US" sz="1200" b="0" i="0" kern="1200" dirty="0" err="1" smtClean="0">
                <a:solidFill>
                  <a:schemeClr val="tx1"/>
                </a:solidFill>
                <a:effectLst/>
                <a:latin typeface="+mn-lt"/>
                <a:ea typeface="+mn-ea"/>
                <a:cs typeface="+mn-cs"/>
              </a:rPr>
              <a:t>uni</a:t>
            </a:r>
            <a:r>
              <a:rPr lang="en-US" sz="1200" b="0" i="0" kern="1200" dirty="0" smtClean="0">
                <a:solidFill>
                  <a:schemeClr val="tx1"/>
                </a:solidFill>
                <a:effectLst/>
                <a:latin typeface="+mn-lt"/>
                <a:ea typeface="+mn-ea"/>
                <a:cs typeface="+mn-cs"/>
              </a:rPr>
              <a:t> or college. Conservatoires offer courses in music, dance, drama, and musical theatre.</a:t>
            </a:r>
          </a:p>
          <a:p>
            <a:r>
              <a:rPr lang="en-US" sz="1200" b="0" i="0" u="none" strike="noStrike" kern="1200" dirty="0" smtClean="0">
                <a:solidFill>
                  <a:schemeClr val="tx1"/>
                </a:solidFill>
                <a:effectLst/>
                <a:latin typeface="+mn-lt"/>
                <a:ea typeface="+mn-ea"/>
                <a:cs typeface="+mn-cs"/>
                <a:hlinkClick r:id="rId9"/>
              </a:rPr>
              <a:t>Find out more</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3. Choosing how to study</a:t>
            </a:r>
          </a:p>
          <a:p>
            <a:r>
              <a:rPr lang="en-US" sz="1200" b="0" i="0" kern="1200" dirty="0" smtClean="0">
                <a:solidFill>
                  <a:schemeClr val="tx1"/>
                </a:solidFill>
                <a:effectLst/>
                <a:latin typeface="+mn-lt"/>
                <a:ea typeface="+mn-ea"/>
                <a:cs typeface="+mn-cs"/>
              </a:rPr>
              <a:t>Most students study undergraduate courses full-time, however this is not the only way. There are lots of different modes of study, designed to fit around your own circumstances.</a:t>
            </a:r>
          </a:p>
          <a:p>
            <a:r>
              <a:rPr lang="en-US" sz="1200" b="1" i="0" u="none" strike="noStrike" kern="1200" dirty="0" smtClean="0">
                <a:solidFill>
                  <a:schemeClr val="tx1"/>
                </a:solidFill>
                <a:effectLst/>
                <a:latin typeface="+mn-lt"/>
                <a:ea typeface="+mn-ea"/>
                <a:cs typeface="+mn-cs"/>
              </a:rPr>
              <a:t>Part-time</a:t>
            </a:r>
          </a:p>
          <a:p>
            <a:r>
              <a:rPr lang="en-US" sz="1200" b="0" i="0" kern="1200" dirty="0" smtClean="0">
                <a:solidFill>
                  <a:schemeClr val="tx1"/>
                </a:solidFill>
                <a:effectLst/>
                <a:latin typeface="+mn-lt"/>
                <a:ea typeface="+mn-ea"/>
                <a:cs typeface="+mn-cs"/>
              </a:rPr>
              <a:t>Many universities and colleges offer part-time degree courses, which are normally taken over a longer period, so you can learn at a more relaxed pace, or work (if eligible) alongside your studies.</a:t>
            </a:r>
          </a:p>
          <a:p>
            <a:r>
              <a:rPr lang="en-US" sz="1200" b="0" i="0" kern="1200" dirty="0" smtClean="0">
                <a:solidFill>
                  <a:schemeClr val="tx1"/>
                </a:solidFill>
                <a:effectLst/>
                <a:latin typeface="+mn-lt"/>
                <a:ea typeface="+mn-ea"/>
                <a:cs typeface="+mn-cs"/>
              </a:rPr>
              <a:t>There are some real benefits to studying part-time:</a:t>
            </a:r>
          </a:p>
          <a:p>
            <a:r>
              <a:rPr lang="en-US" sz="1200" b="0" i="0" kern="1200" dirty="0" smtClean="0">
                <a:solidFill>
                  <a:schemeClr val="tx1"/>
                </a:solidFill>
                <a:effectLst/>
                <a:latin typeface="+mn-lt"/>
                <a:ea typeface="+mn-ea"/>
                <a:cs typeface="+mn-cs"/>
              </a:rPr>
              <a:t>It might be a challenge to work or take care of your family at the same time as studying, but if you're committed, it can be very rewarding.</a:t>
            </a:r>
          </a:p>
          <a:p>
            <a:r>
              <a:rPr lang="en-US" sz="1200" b="0" i="0" kern="1200" dirty="0" smtClean="0">
                <a:solidFill>
                  <a:schemeClr val="tx1"/>
                </a:solidFill>
                <a:effectLst/>
                <a:latin typeface="+mn-lt"/>
                <a:ea typeface="+mn-ea"/>
                <a:cs typeface="+mn-cs"/>
              </a:rPr>
              <a:t>These may be delivered via evening and weekend classes, day release, or study breaks, helping you manage study around your other commitments.</a:t>
            </a:r>
          </a:p>
          <a:p>
            <a:r>
              <a:rPr lang="en-US" sz="1200" b="0" i="0" kern="1200" dirty="0" smtClean="0">
                <a:solidFill>
                  <a:schemeClr val="tx1"/>
                </a:solidFill>
                <a:effectLst/>
                <a:latin typeface="+mn-lt"/>
                <a:ea typeface="+mn-ea"/>
                <a:cs typeface="+mn-cs"/>
              </a:rPr>
              <a:t>Some contain a combination of online and offline work, with regular assignments and tutor support.</a:t>
            </a:r>
          </a:p>
          <a:p>
            <a:r>
              <a:rPr lang="en-US" sz="1200" b="0" i="0" kern="1200" dirty="0" smtClean="0">
                <a:solidFill>
                  <a:schemeClr val="tx1"/>
                </a:solidFill>
                <a:effectLst/>
                <a:latin typeface="+mn-lt"/>
                <a:ea typeface="+mn-ea"/>
                <a:cs typeface="+mn-cs"/>
              </a:rPr>
              <a:t>Some course deadlines can be altered to fit around your other responsibilities too.</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Distance and blended learning</a:t>
            </a:r>
          </a:p>
          <a:p>
            <a:r>
              <a:rPr lang="en-US" sz="1200" b="0" i="0" kern="1200" dirty="0" smtClean="0">
                <a:solidFill>
                  <a:schemeClr val="tx1"/>
                </a:solidFill>
                <a:effectLst/>
                <a:latin typeface="+mn-lt"/>
                <a:ea typeface="+mn-ea"/>
                <a:cs typeface="+mn-cs"/>
              </a:rPr>
              <a:t>Distance learning means studying remotely, allowing you to learn in your own time. Blended learning combines face-to-face sessions with online learning, giving a good mix of learning from the experts and teaching yourself, with course materials available online.</a:t>
            </a:r>
          </a:p>
          <a:p>
            <a:r>
              <a:rPr lang="en-US" sz="1200" b="0" i="0" kern="1200" dirty="0" smtClean="0">
                <a:solidFill>
                  <a:schemeClr val="tx1"/>
                </a:solidFill>
                <a:effectLst/>
                <a:latin typeface="+mn-lt"/>
                <a:ea typeface="+mn-ea"/>
                <a:cs typeface="+mn-cs"/>
              </a:rPr>
              <a:t>Your course activities and assignments will be supported by a range of online learning resources, with regular support from your tutor, interacting with fellow students via email, online forums, phone, and virtual conferencing.</a:t>
            </a:r>
          </a:p>
          <a:p>
            <a:r>
              <a:rPr lang="en-US" sz="1200" b="0" i="0" kern="1200" dirty="0" smtClean="0">
                <a:solidFill>
                  <a:schemeClr val="tx1"/>
                </a:solidFill>
                <a:effectLst/>
                <a:latin typeface="+mn-lt"/>
                <a:ea typeface="+mn-ea"/>
                <a:cs typeface="+mn-cs"/>
              </a:rPr>
              <a:t>Courses often include day schools or residential weekends where you work with other students on a specific project, followed by continued contact with the team as you work together, resulting in another residential where results are presented and assessed.</a:t>
            </a:r>
          </a:p>
          <a:p>
            <a:r>
              <a:rPr lang="en-US" sz="1200" b="0" i="0" kern="1200" dirty="0" smtClean="0">
                <a:solidFill>
                  <a:schemeClr val="tx1"/>
                </a:solidFill>
                <a:effectLst/>
                <a:latin typeface="+mn-lt"/>
                <a:ea typeface="+mn-ea"/>
                <a:cs typeface="+mn-cs"/>
              </a:rPr>
              <a:t>You will find some distance and blended courses advertised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 and some on university or college websites. UCAS does not provide a central admissions service for distance or blended learning – you will need to apply directly to the university or college to be considered for the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Accelerated degrees</a:t>
            </a:r>
          </a:p>
          <a:p>
            <a:r>
              <a:rPr lang="en-US" sz="1200" b="0" i="0" kern="1200" dirty="0" smtClean="0">
                <a:solidFill>
                  <a:schemeClr val="tx1"/>
                </a:solidFill>
                <a:effectLst/>
                <a:latin typeface="+mn-lt"/>
                <a:ea typeface="+mn-ea"/>
                <a:cs typeface="+mn-cs"/>
              </a:rPr>
              <a:t>Accelerated degrees are offered by some universities and colleges, in some subject areas. Students on accelerated degrees undertake the same course content as students on typical degrees, but complete their degrees one year sooner. For example, accelerated degree students can complete the full content of a typical three-year degree, but graduate in two years.</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Work-based learning</a:t>
            </a:r>
          </a:p>
          <a:p>
            <a:r>
              <a:rPr lang="en-US" sz="1200" b="0" i="0" kern="1200" dirty="0" smtClean="0">
                <a:solidFill>
                  <a:schemeClr val="tx1"/>
                </a:solidFill>
                <a:effectLst/>
                <a:latin typeface="+mn-lt"/>
                <a:ea typeface="+mn-ea"/>
                <a:cs typeface="+mn-cs"/>
              </a:rPr>
              <a:t>If you are employed in the UK, it is also possible to study in the workplace. Some course providers partner with official </a:t>
            </a:r>
            <a:r>
              <a:rPr lang="en-US" sz="1200" b="0" i="0" kern="1200" dirty="0" err="1" smtClean="0">
                <a:solidFill>
                  <a:schemeClr val="tx1"/>
                </a:solidFill>
                <a:effectLst/>
                <a:latin typeface="+mn-lt"/>
                <a:ea typeface="+mn-ea"/>
                <a:cs typeface="+mn-cs"/>
              </a:rPr>
              <a:t>organisations</a:t>
            </a:r>
            <a:r>
              <a:rPr lang="en-US" sz="1200" b="0" i="0" kern="1200" dirty="0" smtClean="0">
                <a:solidFill>
                  <a:schemeClr val="tx1"/>
                </a:solidFill>
                <a:effectLst/>
                <a:latin typeface="+mn-lt"/>
                <a:ea typeface="+mn-ea"/>
                <a:cs typeface="+mn-cs"/>
              </a:rPr>
              <a:t> to create </a:t>
            </a:r>
            <a:r>
              <a:rPr lang="en-US" sz="1200" b="0" i="0" kern="1200" dirty="0" err="1" smtClean="0">
                <a:solidFill>
                  <a:schemeClr val="tx1"/>
                </a:solidFill>
                <a:effectLst/>
                <a:latin typeface="+mn-lt"/>
                <a:ea typeface="+mn-ea"/>
                <a:cs typeface="+mn-cs"/>
              </a:rPr>
              <a:t>customised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 right through from a Certificate to a doctorate-level qualification. For example, the Royal Institute of British Architects (RIBA) offers a flexible study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for those already working in the industry who want to qualify officially.</a:t>
            </a:r>
          </a:p>
          <a:p>
            <a:r>
              <a:rPr lang="en-US" sz="1200" b="0" i="0" kern="1200" dirty="0" smtClean="0">
                <a:solidFill>
                  <a:schemeClr val="tx1"/>
                </a:solidFill>
                <a:effectLst/>
                <a:latin typeface="+mn-lt"/>
                <a:ea typeface="+mn-ea"/>
                <a:cs typeface="+mn-cs"/>
              </a:rPr>
              <a:t>Higher and degree apprenticeships could also be an option for work-based learning – </a:t>
            </a:r>
            <a:r>
              <a:rPr lang="en-US" sz="1200" b="0" i="0" u="none" strike="noStrike" kern="1200" dirty="0" smtClean="0">
                <a:solidFill>
                  <a:schemeClr val="tx1"/>
                </a:solidFill>
                <a:effectLst/>
                <a:latin typeface="+mn-lt"/>
                <a:ea typeface="+mn-ea"/>
                <a:cs typeface="+mn-cs"/>
                <a:hlinkClick r:id="rId10"/>
              </a:rPr>
              <a:t>find out more about apprenticeships</a:t>
            </a:r>
            <a:r>
              <a:rPr lang="en-US" sz="1200" b="0" i="0" kern="1200" dirty="0" smtClean="0">
                <a:solidFill>
                  <a:schemeClr val="tx1"/>
                </a:solidFill>
                <a:effectLst/>
                <a:latin typeface="+mn-lt"/>
                <a:ea typeface="+mn-ea"/>
                <a:cs typeface="+mn-cs"/>
              </a:rPr>
              <a:t>.</a:t>
            </a:r>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4. Choosing where to study</a:t>
            </a:r>
          </a:p>
          <a:p>
            <a:r>
              <a:rPr lang="en-US" sz="1200" b="0" i="0" kern="1200" dirty="0" smtClean="0">
                <a:solidFill>
                  <a:schemeClr val="tx1"/>
                </a:solidFill>
                <a:effectLst/>
                <a:latin typeface="+mn-lt"/>
                <a:ea typeface="+mn-ea"/>
                <a:cs typeface="+mn-cs"/>
              </a:rPr>
              <a:t>Some students set their heart on a particular university, while others just want to choose the course they like the sound of best. Either way is fine, but make sure you do your research, as changing your university or college once you’ve started isn’t always easy.</a:t>
            </a:r>
          </a:p>
          <a:p>
            <a:r>
              <a:rPr lang="en-US" sz="1200" b="0" i="0" kern="1200" dirty="0" smtClean="0">
                <a:solidFill>
                  <a:schemeClr val="tx1"/>
                </a:solidFill>
                <a:effectLst/>
                <a:latin typeface="+mn-lt"/>
                <a:ea typeface="+mn-ea"/>
                <a:cs typeface="+mn-cs"/>
              </a:rPr>
              <a:t>You could choose to study at a UK higher education college instead of a university – </a:t>
            </a:r>
            <a:r>
              <a:rPr lang="en-US" sz="1200" b="0" i="0" u="none" strike="noStrike" kern="1200" dirty="0" smtClean="0">
                <a:solidFill>
                  <a:schemeClr val="tx1"/>
                </a:solidFill>
                <a:effectLst/>
                <a:latin typeface="+mn-lt"/>
                <a:ea typeface="+mn-ea"/>
                <a:cs typeface="+mn-cs"/>
                <a:hlinkClick r:id="rId11"/>
              </a:rPr>
              <a:t>find out more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Here are five top tips to help you when choosing where to study:</a:t>
            </a:r>
          </a:p>
          <a:p>
            <a:r>
              <a:rPr lang="en-US" sz="1200" b="0" i="0" u="none" strike="noStrike" kern="1200" dirty="0" smtClean="0">
                <a:solidFill>
                  <a:schemeClr val="tx1"/>
                </a:solidFill>
                <a:effectLst/>
                <a:latin typeface="+mn-lt"/>
                <a:ea typeface="+mn-ea"/>
                <a:cs typeface="+mn-cs"/>
                <a:hlinkClick r:id="rId12"/>
              </a:rPr>
              <a:t>Attend an open day</a:t>
            </a:r>
            <a:r>
              <a:rPr lang="en-US" sz="1200" b="0" i="0" kern="1200" dirty="0" smtClean="0">
                <a:solidFill>
                  <a:schemeClr val="tx1"/>
                </a:solidFill>
                <a:effectLst/>
                <a:latin typeface="+mn-lt"/>
                <a:ea typeface="+mn-ea"/>
                <a:cs typeface="+mn-cs"/>
              </a:rPr>
              <a:t> or if you can't visit in person, you can </a:t>
            </a:r>
            <a:r>
              <a:rPr lang="en-US" sz="1200" b="0" i="0" u="none" strike="noStrike" kern="1200" dirty="0" smtClean="0">
                <a:solidFill>
                  <a:schemeClr val="tx1"/>
                </a:solidFill>
                <a:effectLst/>
                <a:latin typeface="+mn-lt"/>
                <a:ea typeface="+mn-ea"/>
                <a:cs typeface="+mn-cs"/>
                <a:hlinkClick r:id="rId13"/>
              </a:rPr>
              <a:t>go to an online open day</a:t>
            </a:r>
            <a:r>
              <a:rPr lang="en-US" sz="1200" b="0" i="0" kern="1200" dirty="0" smtClean="0">
                <a:solidFill>
                  <a:schemeClr val="tx1"/>
                </a:solidFill>
                <a:effectLst/>
                <a:latin typeface="+mn-lt"/>
                <a:ea typeface="+mn-ea"/>
                <a:cs typeface="+mn-cs"/>
              </a:rPr>
              <a:t> – we cannot recommend this enough. It’s an opportunity for you to meet the course tutors, see the facilities, and explore the area.</a:t>
            </a:r>
          </a:p>
          <a:p>
            <a:r>
              <a:rPr lang="en-US" sz="1200" b="0" i="0" kern="1200" dirty="0" smtClean="0">
                <a:solidFill>
                  <a:schemeClr val="tx1"/>
                </a:solidFill>
                <a:effectLst/>
                <a:latin typeface="+mn-lt"/>
                <a:ea typeface="+mn-ea"/>
                <a:cs typeface="+mn-cs"/>
              </a:rPr>
              <a:t>If you can’t attend an open day, explore the campus with a </a:t>
            </a:r>
            <a:r>
              <a:rPr lang="en-US" sz="1200" b="0" i="0" u="none" strike="noStrike" kern="1200" dirty="0" smtClean="0">
                <a:solidFill>
                  <a:schemeClr val="tx1"/>
                </a:solidFill>
                <a:effectLst/>
                <a:latin typeface="+mn-lt"/>
                <a:ea typeface="+mn-ea"/>
                <a:cs typeface="+mn-cs"/>
                <a:hlinkClick r:id="rId14"/>
              </a:rPr>
              <a:t>virtual tour</a:t>
            </a:r>
            <a:r>
              <a:rPr lang="en-US" sz="1200" b="0" i="0"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hlinkClick r:id="rId15"/>
              </a:rPr>
              <a:t>Check the application deadline</a:t>
            </a:r>
            <a:r>
              <a:rPr lang="en-US" sz="1200" b="0" i="0" kern="1200" dirty="0" smtClean="0">
                <a:solidFill>
                  <a:schemeClr val="tx1"/>
                </a:solidFill>
                <a:effectLst/>
                <a:latin typeface="+mn-lt"/>
                <a:ea typeface="+mn-ea"/>
                <a:cs typeface="+mn-cs"/>
              </a:rPr>
              <a:t> – some universities and courses have a different application deadline, so make sure you know the deadline associated to your chosen course or </a:t>
            </a:r>
            <a:r>
              <a:rPr lang="en-US" sz="1200" b="0" i="0" kern="1200" dirty="0" err="1" smtClean="0">
                <a:solidFill>
                  <a:schemeClr val="tx1"/>
                </a:solidFill>
                <a:effectLst/>
                <a:latin typeface="+mn-lt"/>
                <a:ea typeface="+mn-ea"/>
                <a:cs typeface="+mn-cs"/>
              </a:rPr>
              <a:t>uni.</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16"/>
              </a:rPr>
              <a:t>Check the entry requirements</a:t>
            </a:r>
            <a:r>
              <a:rPr lang="en-US" sz="1200" b="0" i="0" kern="1200" dirty="0" smtClean="0">
                <a:solidFill>
                  <a:schemeClr val="tx1"/>
                </a:solidFill>
                <a:effectLst/>
                <a:latin typeface="+mn-lt"/>
                <a:ea typeface="+mn-ea"/>
                <a:cs typeface="+mn-cs"/>
              </a:rPr>
              <a:t> – different courses and universities will have different entry requirements, which you can check on the course listing in our search tool. Some universities and colleges make contextual offers. This is where the university or college considers any barriers you may face, and will either reduce their grade requirements or give extra consideration when deciding whether to give you an offer. </a:t>
            </a:r>
            <a:r>
              <a:rPr lang="en-US" sz="1200" b="0" i="0" u="none" strike="noStrike" kern="1200" dirty="0" smtClean="0">
                <a:solidFill>
                  <a:schemeClr val="tx1"/>
                </a:solidFill>
                <a:effectLst/>
                <a:latin typeface="+mn-lt"/>
                <a:ea typeface="+mn-ea"/>
                <a:cs typeface="+mn-cs"/>
                <a:hlinkClick r:id="rId17"/>
              </a:rPr>
              <a:t>Check out this blog for more information</a:t>
            </a:r>
            <a:r>
              <a:rPr lang="en-US" sz="1200" b="0" i="0" kern="1200" dirty="0" smtClean="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28D16B-0D52-494B-A5B3-8EDB8F68E694}" type="slidenum">
              <a:rPr lang="en-GB" smtClean="0"/>
              <a:t>17</a:t>
            </a:fld>
            <a:endParaRPr lang="en-GB"/>
          </a:p>
        </p:txBody>
      </p:sp>
    </p:spTree>
    <p:extLst>
      <p:ext uri="{BB962C8B-B14F-4D97-AF65-F5344CB8AC3E}">
        <p14:creationId xmlns:p14="http://schemas.microsoft.com/office/powerpoint/2010/main" val="3342079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Choosing a university course is one of the first and most important decisions a student makes. Your enjoyment of your course has a huge bearing on your overall university experience and performance.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30,000 courses offered at UK university. While this vast array of choice means that the right course is out there for you, it can be challenging trying to find it. This section will walk you through the key steps in the decision-making process: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1. Choosing a subject</a:t>
            </a:r>
          </a:p>
          <a:p>
            <a:r>
              <a:rPr lang="en-US" sz="1200" b="0" i="0" kern="1200" dirty="0" smtClean="0">
                <a:solidFill>
                  <a:schemeClr val="tx1"/>
                </a:solidFill>
                <a:effectLst/>
                <a:latin typeface="+mn-lt"/>
                <a:ea typeface="+mn-ea"/>
                <a:cs typeface="+mn-cs"/>
              </a:rPr>
              <a:t>It’s important you choose a subject you enjoy and will help you reach your goals. Here are some things to help you choose the right subject for you:</a:t>
            </a:r>
          </a:p>
          <a:p>
            <a:r>
              <a:rPr lang="en-US" sz="1200" b="0" i="0" kern="1200" dirty="0" smtClean="0">
                <a:solidFill>
                  <a:schemeClr val="tx1"/>
                </a:solidFill>
                <a:effectLst/>
                <a:latin typeface="+mn-lt"/>
                <a:ea typeface="+mn-ea"/>
                <a:cs typeface="+mn-cs"/>
              </a:rPr>
              <a:t>Think about what you enjoy day-to-day – maybe this could be part of a future job role?</a:t>
            </a:r>
          </a:p>
          <a:p>
            <a:r>
              <a:rPr lang="en-US" sz="1200" b="0" i="0" kern="1200" dirty="0" smtClean="0">
                <a:solidFill>
                  <a:schemeClr val="tx1"/>
                </a:solidFill>
                <a:effectLst/>
                <a:latin typeface="+mn-lt"/>
                <a:ea typeface="+mn-ea"/>
                <a:cs typeface="+mn-cs"/>
              </a:rPr>
              <a:t>Explore different job sites and graduate career options to look for ideas on what you’d like to do once you've finished your studies.</a:t>
            </a:r>
          </a:p>
          <a:p>
            <a:r>
              <a:rPr lang="en-US" sz="1200" b="0" i="0" kern="1200" dirty="0" smtClean="0">
                <a:solidFill>
                  <a:schemeClr val="tx1"/>
                </a:solidFill>
                <a:effectLst/>
                <a:latin typeface="+mn-lt"/>
                <a:ea typeface="+mn-ea"/>
                <a:cs typeface="+mn-cs"/>
              </a:rPr>
              <a:t>Think about your career goals and the qualifications required as part of a person specification.</a:t>
            </a:r>
          </a:p>
          <a:p>
            <a:r>
              <a:rPr lang="en-US" sz="1200" b="0" i="0" u="none" strike="noStrike" kern="1200" dirty="0" smtClean="0">
                <a:solidFill>
                  <a:schemeClr val="tx1"/>
                </a:solidFill>
                <a:effectLst/>
                <a:latin typeface="+mn-lt"/>
                <a:ea typeface="+mn-ea"/>
                <a:cs typeface="+mn-cs"/>
                <a:hlinkClick r:id="rId3"/>
              </a:rPr>
              <a:t>Take a look at our subject guides</a:t>
            </a:r>
            <a:r>
              <a:rPr lang="en-US" sz="1200" b="0" i="0" kern="1200" dirty="0" smtClean="0">
                <a:solidFill>
                  <a:schemeClr val="tx1"/>
                </a:solidFill>
                <a:effectLst/>
                <a:latin typeface="+mn-lt"/>
                <a:ea typeface="+mn-ea"/>
                <a:cs typeface="+mn-cs"/>
              </a:rPr>
              <a:t> to get an idea of the types of subjects you could study, and the industries graduates go on to work in.</a:t>
            </a:r>
          </a:p>
          <a:p>
            <a:r>
              <a:rPr lang="en-US" sz="1200" b="0" i="0" u="none" strike="noStrike" kern="1200" dirty="0" smtClean="0">
                <a:solidFill>
                  <a:schemeClr val="tx1"/>
                </a:solidFill>
                <a:effectLst/>
                <a:latin typeface="+mn-lt"/>
                <a:ea typeface="+mn-ea"/>
                <a:cs typeface="+mn-cs"/>
                <a:hlinkClick r:id="rId4"/>
              </a:rPr>
              <a:t>Search for courses by subject</a:t>
            </a:r>
            <a:r>
              <a:rPr lang="en-US" sz="1200" b="0" i="0" kern="1200" dirty="0" smtClean="0">
                <a:solidFill>
                  <a:schemeClr val="tx1"/>
                </a:solidFill>
                <a:effectLst/>
                <a:latin typeface="+mn-lt"/>
                <a:ea typeface="+mn-ea"/>
                <a:cs typeface="+mn-cs"/>
              </a:rPr>
              <a:t> to see what's available.</a:t>
            </a:r>
          </a:p>
          <a:p>
            <a:r>
              <a:rPr lang="en-US" sz="1200" b="0" i="0" kern="1200" dirty="0" smtClean="0">
                <a:solidFill>
                  <a:schemeClr val="tx1"/>
                </a:solidFill>
                <a:effectLst/>
                <a:latin typeface="+mn-lt"/>
                <a:ea typeface="+mn-ea"/>
                <a:cs typeface="+mn-cs"/>
              </a:rPr>
              <a:t>UK degree courses tend to be very </a:t>
            </a:r>
            <a:r>
              <a:rPr lang="en-US" sz="1200" b="0" i="0" kern="1200" dirty="0" err="1" smtClean="0">
                <a:solidFill>
                  <a:schemeClr val="tx1"/>
                </a:solidFill>
                <a:effectLst/>
                <a:latin typeface="+mn-lt"/>
                <a:ea typeface="+mn-ea"/>
                <a:cs typeface="+mn-cs"/>
              </a:rPr>
              <a:t>specialised</a:t>
            </a:r>
            <a:r>
              <a:rPr lang="en-US" sz="1200" b="0" i="0" kern="1200" dirty="0" smtClean="0">
                <a:solidFill>
                  <a:schemeClr val="tx1"/>
                </a:solidFill>
                <a:effectLst/>
                <a:latin typeface="+mn-lt"/>
                <a:ea typeface="+mn-ea"/>
                <a:cs typeface="+mn-cs"/>
              </a:rPr>
              <a:t> from day one, allowing students to focus on their chosen subject. However, there are others that allow you more flexibility in what you study. Make sure you read the course descriptions carefully, and click through to university websites for further information.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Thinking about more than one course or subject?</a:t>
            </a:r>
          </a:p>
          <a:p>
            <a:r>
              <a:rPr lang="en-US" sz="1200" b="0" i="0" kern="1200" dirty="0" smtClean="0">
                <a:solidFill>
                  <a:schemeClr val="tx1"/>
                </a:solidFill>
                <a:effectLst/>
                <a:latin typeface="+mn-lt"/>
                <a:ea typeface="+mn-ea"/>
                <a:cs typeface="+mn-cs"/>
              </a:rPr>
              <a:t>To increase your chances of getting a place on a course we give you the option of applying to up to five courses at once, usually all in a similar subject so that your application is relevant to all of them.</a:t>
            </a:r>
          </a:p>
          <a:p>
            <a:r>
              <a:rPr lang="en-US" sz="1200" b="0" i="0" kern="1200" dirty="0" smtClean="0">
                <a:solidFill>
                  <a:schemeClr val="tx1"/>
                </a:solidFill>
                <a:effectLst/>
                <a:latin typeface="+mn-lt"/>
                <a:ea typeface="+mn-ea"/>
                <a:cs typeface="+mn-cs"/>
              </a:rPr>
              <a:t>Please note, there are a couple of restrictions though:</a:t>
            </a:r>
          </a:p>
          <a:p>
            <a:r>
              <a:rPr lang="en-US" sz="1200" b="0" i="0" kern="1200" dirty="0" smtClean="0">
                <a:solidFill>
                  <a:schemeClr val="tx1"/>
                </a:solidFill>
                <a:effectLst/>
                <a:latin typeface="+mn-lt"/>
                <a:ea typeface="+mn-ea"/>
                <a:cs typeface="+mn-cs"/>
              </a:rPr>
              <a:t>You can only apply maximum of four courses in any one of medicine, dentistry, veterinary medicine or veterinary science.</a:t>
            </a:r>
          </a:p>
          <a:p>
            <a:r>
              <a:rPr lang="en-US" sz="1200" b="0" i="0" kern="1200" dirty="0" smtClean="0">
                <a:solidFill>
                  <a:schemeClr val="tx1"/>
                </a:solidFill>
                <a:effectLst/>
                <a:latin typeface="+mn-lt"/>
                <a:ea typeface="+mn-ea"/>
                <a:cs typeface="+mn-cs"/>
              </a:rPr>
              <a:t>Usually you can only apply to one course at either the University of Oxford or the University of Cambridge. There are exceptions though – if you'll be a graduate at the start of the course, and you're applying for graduate medicine (course code A101) at the University of Cambridge, you could then also apply to medicine (course code A100) at Cambridge, as well as graduate medicine (course code A101) at the University of Oxford. (Some applicants will need to complete an additional application form to apply – visit the </a:t>
            </a:r>
            <a:r>
              <a:rPr lang="en-US" sz="1200" b="0" i="0" u="none" strike="noStrike" kern="1200" dirty="0" smtClean="0">
                <a:solidFill>
                  <a:schemeClr val="tx1"/>
                </a:solidFill>
                <a:effectLst/>
                <a:latin typeface="+mn-lt"/>
                <a:ea typeface="+mn-ea"/>
                <a:cs typeface="+mn-cs"/>
                <a:hlinkClick r:id="rId5"/>
              </a:rPr>
              <a:t>University of Oxford</a:t>
            </a:r>
            <a:r>
              <a:rPr lang="en-US" sz="1200" b="0" i="0" kern="1200" dirty="0" smtClean="0">
                <a:solidFill>
                  <a:schemeClr val="tx1"/>
                </a:solidFill>
                <a:effectLst/>
                <a:latin typeface="+mn-lt"/>
                <a:ea typeface="+mn-ea"/>
                <a:cs typeface="+mn-cs"/>
              </a:rPr>
              <a:t> and the </a:t>
            </a:r>
            <a:r>
              <a:rPr lang="en-US" sz="1200" b="0" i="0" u="none" strike="noStrike" kern="1200" dirty="0" smtClean="0">
                <a:solidFill>
                  <a:schemeClr val="tx1"/>
                </a:solidFill>
                <a:effectLst/>
                <a:latin typeface="+mn-lt"/>
                <a:ea typeface="+mn-ea"/>
                <a:cs typeface="+mn-cs"/>
                <a:hlinkClick r:id="rId6"/>
              </a:rPr>
              <a:t>University of Cambridge</a:t>
            </a:r>
            <a:r>
              <a:rPr lang="en-US" sz="1200" b="0" i="0" kern="1200" dirty="0" smtClean="0">
                <a:solidFill>
                  <a:schemeClr val="tx1"/>
                </a:solidFill>
                <a:effectLst/>
                <a:latin typeface="+mn-lt"/>
                <a:ea typeface="+mn-ea"/>
                <a:cs typeface="+mn-cs"/>
              </a:rPr>
              <a:t> websites for more information.)</a:t>
            </a:r>
          </a:p>
          <a:p>
            <a:r>
              <a:rPr lang="en-US" sz="1200" b="1" i="0" kern="1200" dirty="0" smtClean="0">
                <a:solidFill>
                  <a:schemeClr val="tx1"/>
                </a:solidFill>
                <a:effectLst/>
                <a:latin typeface="+mn-lt"/>
                <a:ea typeface="+mn-ea"/>
                <a:cs typeface="+mn-cs"/>
              </a:rPr>
              <a:t>2. Types of undergraduate course</a:t>
            </a:r>
          </a:p>
          <a:p>
            <a:r>
              <a:rPr lang="en-US" sz="1200" b="0" i="0" kern="1200" dirty="0" smtClean="0">
                <a:solidFill>
                  <a:schemeClr val="tx1"/>
                </a:solidFill>
                <a:effectLst/>
                <a:latin typeface="+mn-lt"/>
                <a:ea typeface="+mn-ea"/>
                <a:cs typeface="+mn-cs"/>
              </a:rPr>
              <a:t>After leaving school, most students going onto university or college study for an undergraduate degree. These are usually made up of modules (some compulsory and some optional) that add up to a full degree.</a:t>
            </a:r>
          </a:p>
          <a:p>
            <a:r>
              <a:rPr lang="en-US" sz="1200" b="0" i="0" kern="1200" dirty="0" smtClean="0">
                <a:solidFill>
                  <a:schemeClr val="tx1"/>
                </a:solidFill>
                <a:effectLst/>
                <a:latin typeface="+mn-lt"/>
                <a:ea typeface="+mn-ea"/>
                <a:cs typeface="+mn-cs"/>
              </a:rPr>
              <a:t>Here are some examples of the types of undergraduate courses you can do.</a:t>
            </a:r>
          </a:p>
          <a:p>
            <a:r>
              <a:rPr lang="en-US" sz="1200" b="1" i="0" u="none" strike="noStrike" kern="1200" dirty="0" smtClean="0">
                <a:solidFill>
                  <a:schemeClr val="tx1"/>
                </a:solidFill>
                <a:effectLst/>
                <a:latin typeface="+mn-lt"/>
                <a:ea typeface="+mn-ea"/>
                <a:cs typeface="+mn-cs"/>
              </a:rPr>
              <a:t>Bachelor degree courses</a:t>
            </a:r>
          </a:p>
          <a:p>
            <a:r>
              <a:rPr lang="en-US" sz="1200" b="0" i="0" kern="1200" dirty="0" smtClean="0">
                <a:solidFill>
                  <a:schemeClr val="tx1"/>
                </a:solidFill>
                <a:effectLst/>
                <a:latin typeface="+mn-lt"/>
                <a:ea typeface="+mn-ea"/>
                <a:cs typeface="+mn-cs"/>
              </a:rPr>
              <a:t>Bachelor degrees usually last either three or four years if studied full-time (although some courses are longer). You can concentrate on a single subject, combine two subjects in a single course (often called dual or joint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courses), or choose several subjects (combined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Most courses have core modules which everyone studies, and many courses allow you to choose options or modules to make up a course that suits you.</a:t>
            </a:r>
          </a:p>
          <a:p>
            <a:r>
              <a:rPr lang="en-US" sz="1200" b="0" i="0" kern="1200" dirty="0" smtClean="0">
                <a:solidFill>
                  <a:schemeClr val="tx1"/>
                </a:solidFill>
                <a:effectLst/>
                <a:latin typeface="+mn-lt"/>
                <a:ea typeface="+mn-ea"/>
                <a:cs typeface="+mn-cs"/>
              </a:rPr>
              <a:t>Some bachelor degrees offer a sandwich year, involving an additional placement or year in industry, which forms part of the course. If you're an international student, you'll need to check you're eligible to work in the UK, or that your visa allows you to do a placement course. Most international students on a tier 4 visa will be eligible for a year in industry or work placements as part of their course, but there may be some conditions. Check with the university or college before making this choice in your application. You can </a:t>
            </a:r>
            <a:r>
              <a:rPr lang="en-US" sz="1200" b="0" i="0" u="none" strike="noStrike" kern="1200" dirty="0" smtClean="0">
                <a:solidFill>
                  <a:schemeClr val="tx1"/>
                </a:solidFill>
                <a:effectLst/>
                <a:latin typeface="+mn-lt"/>
                <a:ea typeface="+mn-ea"/>
                <a:cs typeface="+mn-cs"/>
                <a:hlinkClick r:id="rId7"/>
              </a:rPr>
              <a:t>find out more on the UKCISA website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There are also courses which include postgraduate-level study, known as integrated master's. Integrated master's being at undergraduate level, then continue for an extra year (or more) so you're awarded a master's degree at the end. These are most common in engineering or science subjects. If you're interested in an integrated master's, you'll need to include the term 'master's' when using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years</a:t>
            </a:r>
          </a:p>
          <a:p>
            <a:r>
              <a:rPr lang="en-US" sz="1200" b="0" i="0" kern="1200" dirty="0" smtClean="0">
                <a:solidFill>
                  <a:schemeClr val="tx1"/>
                </a:solidFill>
                <a:effectLst/>
                <a:latin typeface="+mn-lt"/>
                <a:ea typeface="+mn-ea"/>
                <a:cs typeface="+mn-cs"/>
              </a:rPr>
              <a:t>Some degrees offer a foundation or qualifying year as the first year, sometimes called ‘year zero’. They are generally one year, full-time courses delivered at a university or college, and can be offered as a 'standalone' course, or as part of a degree. You'll still be treated as a full-time undergraduate student.</a:t>
            </a:r>
          </a:p>
          <a:p>
            <a:r>
              <a:rPr lang="en-US" sz="1200" b="0" i="0" kern="1200" dirty="0" smtClean="0">
                <a:solidFill>
                  <a:schemeClr val="tx1"/>
                </a:solidFill>
                <a:effectLst/>
                <a:latin typeface="+mn-lt"/>
                <a:ea typeface="+mn-ea"/>
                <a:cs typeface="+mn-cs"/>
              </a:rPr>
              <a:t>Foundation years are designed to develop the skills and subject-specific knowledge required to undertake a degree course, and </a:t>
            </a:r>
            <a:r>
              <a:rPr lang="en-US" sz="1200" b="0" i="0" kern="1200" dirty="0" err="1" smtClean="0">
                <a:solidFill>
                  <a:schemeClr val="tx1"/>
                </a:solidFill>
                <a:effectLst/>
                <a:latin typeface="+mn-lt"/>
                <a:ea typeface="+mn-ea"/>
                <a:cs typeface="+mn-cs"/>
              </a:rPr>
              <a:t>specialise</a:t>
            </a:r>
            <a:r>
              <a:rPr lang="en-US" sz="1200" b="0" i="0" kern="1200" dirty="0" smtClean="0">
                <a:solidFill>
                  <a:schemeClr val="tx1"/>
                </a:solidFill>
                <a:effectLst/>
                <a:latin typeface="+mn-lt"/>
                <a:ea typeface="+mn-ea"/>
                <a:cs typeface="+mn-cs"/>
              </a:rPr>
              <a:t> in a subject area.</a:t>
            </a:r>
          </a:p>
          <a:p>
            <a:r>
              <a:rPr lang="en-US" sz="1200" b="0" i="0" kern="1200" dirty="0" smtClean="0">
                <a:solidFill>
                  <a:schemeClr val="tx1"/>
                </a:solidFill>
                <a:effectLst/>
                <a:latin typeface="+mn-lt"/>
                <a:ea typeface="+mn-ea"/>
                <a:cs typeface="+mn-cs"/>
              </a:rPr>
              <a:t>If your grades weren’t suitable, or you studied combinations of subjects at school or college that mean you don’t meet the entry requirements for your chosen course, a foundation year could be perfect. Not all universities and colleges offer foundation years.</a:t>
            </a:r>
          </a:p>
          <a:p>
            <a:r>
              <a:rPr lang="en-US" sz="1200" b="0" i="0" kern="1200" dirty="0" smtClean="0">
                <a:solidFill>
                  <a:schemeClr val="tx1"/>
                </a:solidFill>
                <a:effectLst/>
                <a:latin typeface="+mn-lt"/>
                <a:ea typeface="+mn-ea"/>
                <a:cs typeface="+mn-cs"/>
              </a:rPr>
              <a:t>Most students who take a foundation year choose to stay at the same university or college to complete their full degree, but it may be possible to apply for a full-time degree course elsewhere if you complete the course successfully. You will need to check this with the individual universities and colleges concerned. You will also pay tuition fees for your foundation year.</a:t>
            </a:r>
          </a:p>
          <a:p>
            <a:r>
              <a:rPr lang="en-US" sz="1200" b="0" i="0" kern="1200" dirty="0" smtClean="0">
                <a:solidFill>
                  <a:schemeClr val="tx1"/>
                </a:solidFill>
                <a:effectLst/>
                <a:latin typeface="+mn-lt"/>
                <a:ea typeface="+mn-ea"/>
                <a:cs typeface="+mn-cs"/>
              </a:rPr>
              <a:t>If you're interested in a foundation year, you'll need to include this in the undergraduate keyword field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Diploma in Foundation Studies (art and design)</a:t>
            </a:r>
          </a:p>
          <a:p>
            <a:r>
              <a:rPr lang="en-US" sz="1200" b="0" i="0" kern="1200" dirty="0" smtClean="0">
                <a:solidFill>
                  <a:schemeClr val="tx1"/>
                </a:solidFill>
                <a:effectLst/>
                <a:latin typeface="+mn-lt"/>
                <a:ea typeface="+mn-ea"/>
                <a:cs typeface="+mn-cs"/>
              </a:rPr>
              <a:t>This one-year qualification – often shortened to ‘Art Foundation’ – is widely </a:t>
            </a:r>
            <a:r>
              <a:rPr lang="en-US" sz="1200" b="0" i="0" kern="1200" dirty="0" err="1" smtClean="0">
                <a:solidFill>
                  <a:schemeClr val="tx1"/>
                </a:solidFill>
                <a:effectLst/>
                <a:latin typeface="+mn-lt"/>
                <a:ea typeface="+mn-ea"/>
                <a:cs typeface="+mn-cs"/>
              </a:rPr>
              <a:t>recognised</a:t>
            </a:r>
            <a:r>
              <a:rPr lang="en-US" sz="1200" b="0" i="0" kern="1200" dirty="0" smtClean="0">
                <a:solidFill>
                  <a:schemeClr val="tx1"/>
                </a:solidFill>
                <a:effectLst/>
                <a:latin typeface="+mn-lt"/>
                <a:ea typeface="+mn-ea"/>
                <a:cs typeface="+mn-cs"/>
              </a:rPr>
              <a:t> as a primary route to gain entry to some of the most prestigious art and design degree courses. The learning is tailored to a student’s specific area of art and design subject interest, so they can progress to study that area at degree level. For funding purposes, this course is classified as a further education course, so student loans (for tuition and living costs) are not available, even if you take the course at a university or college. However, UK/EU students under the age of 19 on 31 August of the year of entry will not be charged a tuition fee. As a result, many students choose to take this course straight after school or college, in their home town or city.</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degrees</a:t>
            </a:r>
          </a:p>
          <a:p>
            <a:r>
              <a:rPr lang="en-US" sz="1200" b="0" i="0" kern="1200" dirty="0" smtClean="0">
                <a:solidFill>
                  <a:schemeClr val="tx1"/>
                </a:solidFill>
                <a:effectLst/>
                <a:latin typeface="+mn-lt"/>
                <a:ea typeface="+mn-ea"/>
                <a:cs typeface="+mn-cs"/>
              </a:rPr>
              <a:t>Foundation degrees are usually two-year courses (longer if part-time), that are equivalent to the first two years of an undergraduate degree. They are not the same as a foundation year.</a:t>
            </a:r>
          </a:p>
          <a:p>
            <a:r>
              <a:rPr lang="en-US" sz="1200" b="0" i="0" kern="1200" dirty="0" smtClean="0">
                <a:solidFill>
                  <a:schemeClr val="tx1"/>
                </a:solidFill>
                <a:effectLst/>
                <a:latin typeface="+mn-lt"/>
                <a:ea typeface="+mn-ea"/>
                <a:cs typeface="+mn-cs"/>
              </a:rPr>
              <a:t>These can be a good destination for school leavers at 18, as they offer a qualification that can help gain degree entry. This route is a good option for students who need a course with lower entry requirements and fewer examinations, would prefer a vocational degree/to study while they work, or are not yet ready to commit to three years at university.</a:t>
            </a:r>
          </a:p>
          <a:p>
            <a:r>
              <a:rPr lang="en-US" sz="1200" b="0" i="0" kern="1200" dirty="0" smtClean="0">
                <a:solidFill>
                  <a:schemeClr val="tx1"/>
                </a:solidFill>
                <a:effectLst/>
                <a:latin typeface="+mn-lt"/>
                <a:ea typeface="+mn-ea"/>
                <a:cs typeface="+mn-cs"/>
              </a:rPr>
              <a:t>Foundation degrees often combine academic skills and knowledge with workplace performance and productivity. They may have been designed in partnership with employers, and therefore focus on a particular job role or profession, enabling you to gain professional and technical skills to further your career. They can be used as a standalone qualification for employment, but are more commonly used as the basis for progression to a final ‘top-up’ year, leading to a full bachelors degree. The final year may be taken at a different university or college.</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Degree or graduate level apprenticeship</a:t>
            </a:r>
          </a:p>
          <a:p>
            <a:r>
              <a:rPr lang="en-US" sz="1200" b="0" i="0" kern="1200" dirty="0" smtClean="0">
                <a:solidFill>
                  <a:schemeClr val="tx1"/>
                </a:solidFill>
                <a:effectLst/>
                <a:latin typeface="+mn-lt"/>
                <a:ea typeface="+mn-ea"/>
                <a:cs typeface="+mn-cs"/>
              </a:rPr>
              <a:t>This is a new type of higher level apprenticeship, which can lead to a bachelors degree as part of an apprenticeship. It is important to check the full details of a given job and apprenticeship with the employer and training provider. These courses are a good fit for students who want to gain work experience rather than studying full-time at university, but would like to achieve the same degree status.</a:t>
            </a:r>
          </a:p>
          <a:p>
            <a:r>
              <a:rPr lang="en-US" sz="1200" b="0" i="0" kern="1200" dirty="0" smtClean="0">
                <a:solidFill>
                  <a:schemeClr val="tx1"/>
                </a:solidFill>
                <a:effectLst/>
                <a:latin typeface="+mn-lt"/>
                <a:ea typeface="+mn-ea"/>
                <a:cs typeface="+mn-cs"/>
              </a:rPr>
              <a:t>Students need to be highly committed – competition can be fierce and entry qualifications can be high. If you’re considering this option, you may want to keep your options open by making an application to a full-time bachelors degree through UCAS at the same time.</a:t>
            </a:r>
          </a:p>
          <a:p>
            <a:endParaRPr lang="en-US" sz="1200" b="1" i="0" u="none" strike="noStrike" kern="1200" dirty="0" smtClean="0">
              <a:solidFill>
                <a:schemeClr val="tx1"/>
              </a:solidFill>
              <a:effectLst/>
              <a:latin typeface="+mn-lt"/>
              <a:ea typeface="+mn-ea"/>
              <a:cs typeface="+mn-cs"/>
            </a:endParaRPr>
          </a:p>
          <a:p>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If you need a visa to study in the UK</a:t>
            </a:r>
            <a:r>
              <a:rPr lang="en-US" sz="1200" b="0" i="0" kern="1200" dirty="0" smtClean="0">
                <a:solidFill>
                  <a:schemeClr val="tx1"/>
                </a:solidFill>
                <a:effectLst/>
                <a:latin typeface="+mn-lt"/>
                <a:ea typeface="+mn-ea"/>
                <a:cs typeface="+mn-cs"/>
              </a:rPr>
              <a:t>, you need to check your visa status allows you to do a part-time course, and/or work in the UK. </a:t>
            </a:r>
            <a:r>
              <a:rPr lang="en-US" sz="1200" b="0" i="0" u="none" strike="noStrike" kern="1200" dirty="0" smtClean="0">
                <a:solidFill>
                  <a:schemeClr val="tx1"/>
                </a:solidFill>
                <a:effectLst/>
                <a:latin typeface="+mn-lt"/>
                <a:ea typeface="+mn-ea"/>
                <a:cs typeface="+mn-cs"/>
                <a:hlinkClick r:id="rId8"/>
              </a:rPr>
              <a:t>Check if you need a visa</a:t>
            </a:r>
            <a:r>
              <a:rPr lang="en-US" sz="1200" b="0" i="0" kern="1200" dirty="0" smtClean="0">
                <a:solidFill>
                  <a:schemeClr val="tx1"/>
                </a:solidFill>
                <a:effectLst/>
                <a:latin typeface="+mn-lt"/>
                <a:ea typeface="+mn-ea"/>
                <a:cs typeface="+mn-cs"/>
              </a:rPr>
              <a:t> and find out if you’re eligible to work on </a:t>
            </a:r>
            <a:r>
              <a:rPr lang="en-US" sz="1200" b="0" i="0" u="none" strike="noStrike" kern="1200" dirty="0" smtClean="0">
                <a:solidFill>
                  <a:schemeClr val="tx1"/>
                </a:solidFill>
                <a:effectLst/>
                <a:latin typeface="+mn-lt"/>
                <a:ea typeface="+mn-ea"/>
                <a:cs typeface="+mn-cs"/>
                <a:hlinkClick r:id="rId7"/>
              </a:rPr>
              <a:t>UKCISA's ‘Can you work?’ website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Looking to study performing arts?</a:t>
            </a:r>
          </a:p>
          <a:p>
            <a:r>
              <a:rPr lang="en-US" sz="1200" b="0" i="0" kern="1200" dirty="0" smtClean="0">
                <a:solidFill>
                  <a:schemeClr val="tx1"/>
                </a:solidFill>
                <a:effectLst/>
                <a:latin typeface="+mn-lt"/>
                <a:ea typeface="+mn-ea"/>
                <a:cs typeface="+mn-cs"/>
              </a:rPr>
              <a:t>As well as university and college courses, you can also choose to study at a UK conservatoire. Courses at conservatoires are more performance-based than you will find at a </a:t>
            </a:r>
            <a:r>
              <a:rPr lang="en-US" sz="1200" b="0" i="0" kern="1200" dirty="0" err="1" smtClean="0">
                <a:solidFill>
                  <a:schemeClr val="tx1"/>
                </a:solidFill>
                <a:effectLst/>
                <a:latin typeface="+mn-lt"/>
                <a:ea typeface="+mn-ea"/>
                <a:cs typeface="+mn-cs"/>
              </a:rPr>
              <a:t>uni</a:t>
            </a:r>
            <a:r>
              <a:rPr lang="en-US" sz="1200" b="0" i="0" kern="1200" dirty="0" smtClean="0">
                <a:solidFill>
                  <a:schemeClr val="tx1"/>
                </a:solidFill>
                <a:effectLst/>
                <a:latin typeface="+mn-lt"/>
                <a:ea typeface="+mn-ea"/>
                <a:cs typeface="+mn-cs"/>
              </a:rPr>
              <a:t> or college. Conservatoires offer courses in music, dance, drama, and musical theatre.</a:t>
            </a:r>
          </a:p>
          <a:p>
            <a:r>
              <a:rPr lang="en-US" sz="1200" b="0" i="0" u="none" strike="noStrike" kern="1200" dirty="0" smtClean="0">
                <a:solidFill>
                  <a:schemeClr val="tx1"/>
                </a:solidFill>
                <a:effectLst/>
                <a:latin typeface="+mn-lt"/>
                <a:ea typeface="+mn-ea"/>
                <a:cs typeface="+mn-cs"/>
                <a:hlinkClick r:id="rId9"/>
              </a:rPr>
              <a:t>Find out more</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3. Choosing how to study</a:t>
            </a:r>
          </a:p>
          <a:p>
            <a:r>
              <a:rPr lang="en-US" sz="1200" b="0" i="0" kern="1200" dirty="0" smtClean="0">
                <a:solidFill>
                  <a:schemeClr val="tx1"/>
                </a:solidFill>
                <a:effectLst/>
                <a:latin typeface="+mn-lt"/>
                <a:ea typeface="+mn-ea"/>
                <a:cs typeface="+mn-cs"/>
              </a:rPr>
              <a:t>Most students study undergraduate courses full-time, however this is not the only way. There are lots of different modes of study, designed to fit around your own circumstances.</a:t>
            </a:r>
          </a:p>
          <a:p>
            <a:r>
              <a:rPr lang="en-US" sz="1200" b="1" i="0" u="none" strike="noStrike" kern="1200" dirty="0" smtClean="0">
                <a:solidFill>
                  <a:schemeClr val="tx1"/>
                </a:solidFill>
                <a:effectLst/>
                <a:latin typeface="+mn-lt"/>
                <a:ea typeface="+mn-ea"/>
                <a:cs typeface="+mn-cs"/>
              </a:rPr>
              <a:t>Part-time</a:t>
            </a:r>
          </a:p>
          <a:p>
            <a:r>
              <a:rPr lang="en-US" sz="1200" b="0" i="0" kern="1200" dirty="0" smtClean="0">
                <a:solidFill>
                  <a:schemeClr val="tx1"/>
                </a:solidFill>
                <a:effectLst/>
                <a:latin typeface="+mn-lt"/>
                <a:ea typeface="+mn-ea"/>
                <a:cs typeface="+mn-cs"/>
              </a:rPr>
              <a:t>Many universities and colleges offer part-time degree courses, which are normally taken over a longer period, so you can learn at a more relaxed pace, or work (if eligible) alongside your studies.</a:t>
            </a:r>
          </a:p>
          <a:p>
            <a:r>
              <a:rPr lang="en-US" sz="1200" b="0" i="0" kern="1200" dirty="0" smtClean="0">
                <a:solidFill>
                  <a:schemeClr val="tx1"/>
                </a:solidFill>
                <a:effectLst/>
                <a:latin typeface="+mn-lt"/>
                <a:ea typeface="+mn-ea"/>
                <a:cs typeface="+mn-cs"/>
              </a:rPr>
              <a:t>There are some real benefits to studying part-time:</a:t>
            </a:r>
          </a:p>
          <a:p>
            <a:r>
              <a:rPr lang="en-US" sz="1200" b="0" i="0" kern="1200" dirty="0" smtClean="0">
                <a:solidFill>
                  <a:schemeClr val="tx1"/>
                </a:solidFill>
                <a:effectLst/>
                <a:latin typeface="+mn-lt"/>
                <a:ea typeface="+mn-ea"/>
                <a:cs typeface="+mn-cs"/>
              </a:rPr>
              <a:t>It might be a challenge to work or take care of your family at the same time as studying, but if you're committed, it can be very rewarding.</a:t>
            </a:r>
          </a:p>
          <a:p>
            <a:r>
              <a:rPr lang="en-US" sz="1200" b="0" i="0" kern="1200" dirty="0" smtClean="0">
                <a:solidFill>
                  <a:schemeClr val="tx1"/>
                </a:solidFill>
                <a:effectLst/>
                <a:latin typeface="+mn-lt"/>
                <a:ea typeface="+mn-ea"/>
                <a:cs typeface="+mn-cs"/>
              </a:rPr>
              <a:t>These may be delivered via evening and weekend classes, day release, or study breaks, helping you manage study around your other commitments.</a:t>
            </a:r>
          </a:p>
          <a:p>
            <a:r>
              <a:rPr lang="en-US" sz="1200" b="0" i="0" kern="1200" dirty="0" smtClean="0">
                <a:solidFill>
                  <a:schemeClr val="tx1"/>
                </a:solidFill>
                <a:effectLst/>
                <a:latin typeface="+mn-lt"/>
                <a:ea typeface="+mn-ea"/>
                <a:cs typeface="+mn-cs"/>
              </a:rPr>
              <a:t>Some contain a combination of online and offline work, with regular assignments and tutor support.</a:t>
            </a:r>
          </a:p>
          <a:p>
            <a:r>
              <a:rPr lang="en-US" sz="1200" b="0" i="0" kern="1200" dirty="0" smtClean="0">
                <a:solidFill>
                  <a:schemeClr val="tx1"/>
                </a:solidFill>
                <a:effectLst/>
                <a:latin typeface="+mn-lt"/>
                <a:ea typeface="+mn-ea"/>
                <a:cs typeface="+mn-cs"/>
              </a:rPr>
              <a:t>Some course deadlines can be altered to fit around your other responsibilities too.</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Distance and blended learning</a:t>
            </a:r>
          </a:p>
          <a:p>
            <a:r>
              <a:rPr lang="en-US" sz="1200" b="0" i="0" kern="1200" dirty="0" smtClean="0">
                <a:solidFill>
                  <a:schemeClr val="tx1"/>
                </a:solidFill>
                <a:effectLst/>
                <a:latin typeface="+mn-lt"/>
                <a:ea typeface="+mn-ea"/>
                <a:cs typeface="+mn-cs"/>
              </a:rPr>
              <a:t>Distance learning means studying remotely, allowing you to learn in your own time. Blended learning combines face-to-face sessions with online learning, giving a good mix of learning from the experts and teaching yourself, with course materials available online.</a:t>
            </a:r>
          </a:p>
          <a:p>
            <a:r>
              <a:rPr lang="en-US" sz="1200" b="0" i="0" kern="1200" dirty="0" smtClean="0">
                <a:solidFill>
                  <a:schemeClr val="tx1"/>
                </a:solidFill>
                <a:effectLst/>
                <a:latin typeface="+mn-lt"/>
                <a:ea typeface="+mn-ea"/>
                <a:cs typeface="+mn-cs"/>
              </a:rPr>
              <a:t>Your course activities and assignments will be supported by a range of online learning resources, with regular support from your tutor, interacting with fellow students via email, online forums, phone, and virtual conferencing.</a:t>
            </a:r>
          </a:p>
          <a:p>
            <a:r>
              <a:rPr lang="en-US" sz="1200" b="0" i="0" kern="1200" dirty="0" smtClean="0">
                <a:solidFill>
                  <a:schemeClr val="tx1"/>
                </a:solidFill>
                <a:effectLst/>
                <a:latin typeface="+mn-lt"/>
                <a:ea typeface="+mn-ea"/>
                <a:cs typeface="+mn-cs"/>
              </a:rPr>
              <a:t>Courses often include day schools or residential weekends where you work with other students on a specific project, followed by continued contact with the team as you work together, resulting in another residential where results are presented and assessed.</a:t>
            </a:r>
          </a:p>
          <a:p>
            <a:r>
              <a:rPr lang="en-US" sz="1200" b="0" i="0" kern="1200" dirty="0" smtClean="0">
                <a:solidFill>
                  <a:schemeClr val="tx1"/>
                </a:solidFill>
                <a:effectLst/>
                <a:latin typeface="+mn-lt"/>
                <a:ea typeface="+mn-ea"/>
                <a:cs typeface="+mn-cs"/>
              </a:rPr>
              <a:t>You will find some distance and blended courses advertised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 and some on university or college websites. UCAS does not provide a central admissions service for distance or blended learning – you will need to apply directly to the university or college to be considered for the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Accelerated degrees</a:t>
            </a:r>
          </a:p>
          <a:p>
            <a:r>
              <a:rPr lang="en-US" sz="1200" b="0" i="0" kern="1200" dirty="0" smtClean="0">
                <a:solidFill>
                  <a:schemeClr val="tx1"/>
                </a:solidFill>
                <a:effectLst/>
                <a:latin typeface="+mn-lt"/>
                <a:ea typeface="+mn-ea"/>
                <a:cs typeface="+mn-cs"/>
              </a:rPr>
              <a:t>Accelerated degrees are offered by some universities and colleges, in some subject areas. Students on accelerated degrees undertake the same course content as students on typical degrees, but complete their degrees one year sooner. For example, accelerated degree students can complete the full content of a typical three-year degree, but graduate in two years.</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Work-based learning</a:t>
            </a:r>
          </a:p>
          <a:p>
            <a:r>
              <a:rPr lang="en-US" sz="1200" b="0" i="0" kern="1200" dirty="0" smtClean="0">
                <a:solidFill>
                  <a:schemeClr val="tx1"/>
                </a:solidFill>
                <a:effectLst/>
                <a:latin typeface="+mn-lt"/>
                <a:ea typeface="+mn-ea"/>
                <a:cs typeface="+mn-cs"/>
              </a:rPr>
              <a:t>If you are employed in the UK, it is also possible to study in the workplace. Some course providers partner with official </a:t>
            </a:r>
            <a:r>
              <a:rPr lang="en-US" sz="1200" b="0" i="0" kern="1200" dirty="0" err="1" smtClean="0">
                <a:solidFill>
                  <a:schemeClr val="tx1"/>
                </a:solidFill>
                <a:effectLst/>
                <a:latin typeface="+mn-lt"/>
                <a:ea typeface="+mn-ea"/>
                <a:cs typeface="+mn-cs"/>
              </a:rPr>
              <a:t>organisations</a:t>
            </a:r>
            <a:r>
              <a:rPr lang="en-US" sz="1200" b="0" i="0" kern="1200" dirty="0" smtClean="0">
                <a:solidFill>
                  <a:schemeClr val="tx1"/>
                </a:solidFill>
                <a:effectLst/>
                <a:latin typeface="+mn-lt"/>
                <a:ea typeface="+mn-ea"/>
                <a:cs typeface="+mn-cs"/>
              </a:rPr>
              <a:t> to create </a:t>
            </a:r>
            <a:r>
              <a:rPr lang="en-US" sz="1200" b="0" i="0" kern="1200" dirty="0" err="1" smtClean="0">
                <a:solidFill>
                  <a:schemeClr val="tx1"/>
                </a:solidFill>
                <a:effectLst/>
                <a:latin typeface="+mn-lt"/>
                <a:ea typeface="+mn-ea"/>
                <a:cs typeface="+mn-cs"/>
              </a:rPr>
              <a:t>customised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 right through from a Certificate to a doctorate-level qualification. For example, the Royal Institute of British Architects (RIBA) offers a flexible study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for those already working in the industry who want to qualify officially.</a:t>
            </a:r>
          </a:p>
          <a:p>
            <a:r>
              <a:rPr lang="en-US" sz="1200" b="0" i="0" kern="1200" dirty="0" smtClean="0">
                <a:solidFill>
                  <a:schemeClr val="tx1"/>
                </a:solidFill>
                <a:effectLst/>
                <a:latin typeface="+mn-lt"/>
                <a:ea typeface="+mn-ea"/>
                <a:cs typeface="+mn-cs"/>
              </a:rPr>
              <a:t>Higher and degree apprenticeships could also be an option for work-based learning – </a:t>
            </a:r>
            <a:r>
              <a:rPr lang="en-US" sz="1200" b="0" i="0" u="none" strike="noStrike" kern="1200" dirty="0" smtClean="0">
                <a:solidFill>
                  <a:schemeClr val="tx1"/>
                </a:solidFill>
                <a:effectLst/>
                <a:latin typeface="+mn-lt"/>
                <a:ea typeface="+mn-ea"/>
                <a:cs typeface="+mn-cs"/>
                <a:hlinkClick r:id="rId10"/>
              </a:rPr>
              <a:t>find out more about apprenticeships</a:t>
            </a:r>
            <a:r>
              <a:rPr lang="en-US" sz="1200" b="0" i="0" kern="1200" dirty="0" smtClean="0">
                <a:solidFill>
                  <a:schemeClr val="tx1"/>
                </a:solidFill>
                <a:effectLst/>
                <a:latin typeface="+mn-lt"/>
                <a:ea typeface="+mn-ea"/>
                <a:cs typeface="+mn-cs"/>
              </a:rPr>
              <a:t>.</a:t>
            </a:r>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4. Choosing where to study</a:t>
            </a:r>
          </a:p>
          <a:p>
            <a:r>
              <a:rPr lang="en-US" sz="1200" b="0" i="0" kern="1200" dirty="0" smtClean="0">
                <a:solidFill>
                  <a:schemeClr val="tx1"/>
                </a:solidFill>
                <a:effectLst/>
                <a:latin typeface="+mn-lt"/>
                <a:ea typeface="+mn-ea"/>
                <a:cs typeface="+mn-cs"/>
              </a:rPr>
              <a:t>Some students set their heart on a particular university, while others just want to choose the course they like the sound of best. Either way is fine, but make sure you do your research, as changing your university or college once you’ve started isn’t always easy.</a:t>
            </a:r>
          </a:p>
          <a:p>
            <a:r>
              <a:rPr lang="en-US" sz="1200" b="0" i="0" kern="1200" dirty="0" smtClean="0">
                <a:solidFill>
                  <a:schemeClr val="tx1"/>
                </a:solidFill>
                <a:effectLst/>
                <a:latin typeface="+mn-lt"/>
                <a:ea typeface="+mn-ea"/>
                <a:cs typeface="+mn-cs"/>
              </a:rPr>
              <a:t>You could choose to study at a UK higher education college instead of a university – </a:t>
            </a:r>
            <a:r>
              <a:rPr lang="en-US" sz="1200" b="0" i="0" u="none" strike="noStrike" kern="1200" dirty="0" smtClean="0">
                <a:solidFill>
                  <a:schemeClr val="tx1"/>
                </a:solidFill>
                <a:effectLst/>
                <a:latin typeface="+mn-lt"/>
                <a:ea typeface="+mn-ea"/>
                <a:cs typeface="+mn-cs"/>
                <a:hlinkClick r:id="rId11"/>
              </a:rPr>
              <a:t>find out more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Here are five top tips to help you when choosing where to study:</a:t>
            </a:r>
          </a:p>
          <a:p>
            <a:r>
              <a:rPr lang="en-US" sz="1200" b="0" i="0" u="none" strike="noStrike" kern="1200" dirty="0" smtClean="0">
                <a:solidFill>
                  <a:schemeClr val="tx1"/>
                </a:solidFill>
                <a:effectLst/>
                <a:latin typeface="+mn-lt"/>
                <a:ea typeface="+mn-ea"/>
                <a:cs typeface="+mn-cs"/>
                <a:hlinkClick r:id="rId12"/>
              </a:rPr>
              <a:t>Attend an open day</a:t>
            </a:r>
            <a:r>
              <a:rPr lang="en-US" sz="1200" b="0" i="0" kern="1200" dirty="0" smtClean="0">
                <a:solidFill>
                  <a:schemeClr val="tx1"/>
                </a:solidFill>
                <a:effectLst/>
                <a:latin typeface="+mn-lt"/>
                <a:ea typeface="+mn-ea"/>
                <a:cs typeface="+mn-cs"/>
              </a:rPr>
              <a:t> or if you can't visit in person, you can </a:t>
            </a:r>
            <a:r>
              <a:rPr lang="en-US" sz="1200" b="0" i="0" u="none" strike="noStrike" kern="1200" dirty="0" smtClean="0">
                <a:solidFill>
                  <a:schemeClr val="tx1"/>
                </a:solidFill>
                <a:effectLst/>
                <a:latin typeface="+mn-lt"/>
                <a:ea typeface="+mn-ea"/>
                <a:cs typeface="+mn-cs"/>
                <a:hlinkClick r:id="rId13"/>
              </a:rPr>
              <a:t>go to an online open day</a:t>
            </a:r>
            <a:r>
              <a:rPr lang="en-US" sz="1200" b="0" i="0" kern="1200" dirty="0" smtClean="0">
                <a:solidFill>
                  <a:schemeClr val="tx1"/>
                </a:solidFill>
                <a:effectLst/>
                <a:latin typeface="+mn-lt"/>
                <a:ea typeface="+mn-ea"/>
                <a:cs typeface="+mn-cs"/>
              </a:rPr>
              <a:t> – we cannot recommend this enough. It’s an opportunity for you to meet the course tutors, see the facilities, and explore the area.</a:t>
            </a:r>
          </a:p>
          <a:p>
            <a:r>
              <a:rPr lang="en-US" sz="1200" b="0" i="0" kern="1200" dirty="0" smtClean="0">
                <a:solidFill>
                  <a:schemeClr val="tx1"/>
                </a:solidFill>
                <a:effectLst/>
                <a:latin typeface="+mn-lt"/>
                <a:ea typeface="+mn-ea"/>
                <a:cs typeface="+mn-cs"/>
              </a:rPr>
              <a:t>If you can’t attend an open day, explore the campus with a </a:t>
            </a:r>
            <a:r>
              <a:rPr lang="en-US" sz="1200" b="0" i="0" u="none" strike="noStrike" kern="1200" dirty="0" smtClean="0">
                <a:solidFill>
                  <a:schemeClr val="tx1"/>
                </a:solidFill>
                <a:effectLst/>
                <a:latin typeface="+mn-lt"/>
                <a:ea typeface="+mn-ea"/>
                <a:cs typeface="+mn-cs"/>
                <a:hlinkClick r:id="rId14"/>
              </a:rPr>
              <a:t>virtual tour</a:t>
            </a:r>
            <a:r>
              <a:rPr lang="en-US" sz="1200" b="0" i="0"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hlinkClick r:id="rId15"/>
              </a:rPr>
              <a:t>Check the application deadline</a:t>
            </a:r>
            <a:r>
              <a:rPr lang="en-US" sz="1200" b="0" i="0" kern="1200" dirty="0" smtClean="0">
                <a:solidFill>
                  <a:schemeClr val="tx1"/>
                </a:solidFill>
                <a:effectLst/>
                <a:latin typeface="+mn-lt"/>
                <a:ea typeface="+mn-ea"/>
                <a:cs typeface="+mn-cs"/>
              </a:rPr>
              <a:t> – some universities and courses have a different application deadline, so make sure you know the deadline associated to your chosen course or </a:t>
            </a:r>
            <a:r>
              <a:rPr lang="en-US" sz="1200" b="0" i="0" kern="1200" dirty="0" err="1" smtClean="0">
                <a:solidFill>
                  <a:schemeClr val="tx1"/>
                </a:solidFill>
                <a:effectLst/>
                <a:latin typeface="+mn-lt"/>
                <a:ea typeface="+mn-ea"/>
                <a:cs typeface="+mn-cs"/>
              </a:rPr>
              <a:t>uni.</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16"/>
              </a:rPr>
              <a:t>Check the entry requirements</a:t>
            </a:r>
            <a:r>
              <a:rPr lang="en-US" sz="1200" b="0" i="0" kern="1200" dirty="0" smtClean="0">
                <a:solidFill>
                  <a:schemeClr val="tx1"/>
                </a:solidFill>
                <a:effectLst/>
                <a:latin typeface="+mn-lt"/>
                <a:ea typeface="+mn-ea"/>
                <a:cs typeface="+mn-cs"/>
              </a:rPr>
              <a:t> – different courses and universities will have different entry requirements, which you can check on the course listing in our search tool. Some universities and colleges make contextual offers. This is where the university or college considers any barriers you may face, and will either reduce their grade requirements or give extra consideration when deciding whether to give you an offer. </a:t>
            </a:r>
            <a:r>
              <a:rPr lang="en-US" sz="1200" b="0" i="0" u="none" strike="noStrike" kern="1200" dirty="0" smtClean="0">
                <a:solidFill>
                  <a:schemeClr val="tx1"/>
                </a:solidFill>
                <a:effectLst/>
                <a:latin typeface="+mn-lt"/>
                <a:ea typeface="+mn-ea"/>
                <a:cs typeface="+mn-cs"/>
                <a:hlinkClick r:id="rId17"/>
              </a:rPr>
              <a:t>Check out this blog for more information</a:t>
            </a:r>
            <a:r>
              <a:rPr lang="en-US" sz="1200" b="0" i="0" kern="1200" dirty="0" smtClean="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28D16B-0D52-494B-A5B3-8EDB8F68E694}" type="slidenum">
              <a:rPr lang="en-GB" smtClean="0"/>
              <a:t>18</a:t>
            </a:fld>
            <a:endParaRPr lang="en-GB"/>
          </a:p>
        </p:txBody>
      </p:sp>
    </p:spTree>
    <p:extLst>
      <p:ext uri="{BB962C8B-B14F-4D97-AF65-F5344CB8AC3E}">
        <p14:creationId xmlns:p14="http://schemas.microsoft.com/office/powerpoint/2010/main" val="1914296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Choosing a university course is one of the first and most important decisions a student makes. Your enjoyment of your course has a huge bearing on your overall university experience and performance.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30,000 courses offered at UK university. While this vast array of choice means that the right course is out there for you, it can be challenging trying to find it. This section will walk you through the key steps in the decision-making process: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1. Choosing a subject</a:t>
            </a:r>
          </a:p>
          <a:p>
            <a:r>
              <a:rPr lang="en-US" sz="1200" b="0" i="0" kern="1200" dirty="0" smtClean="0">
                <a:solidFill>
                  <a:schemeClr val="tx1"/>
                </a:solidFill>
                <a:effectLst/>
                <a:latin typeface="+mn-lt"/>
                <a:ea typeface="+mn-ea"/>
                <a:cs typeface="+mn-cs"/>
              </a:rPr>
              <a:t>It’s important you choose a subject you enjoy and will help you reach your goals. Here are some things to help you choose the right subject for you:</a:t>
            </a:r>
          </a:p>
          <a:p>
            <a:r>
              <a:rPr lang="en-US" sz="1200" b="0" i="0" kern="1200" dirty="0" smtClean="0">
                <a:solidFill>
                  <a:schemeClr val="tx1"/>
                </a:solidFill>
                <a:effectLst/>
                <a:latin typeface="+mn-lt"/>
                <a:ea typeface="+mn-ea"/>
                <a:cs typeface="+mn-cs"/>
              </a:rPr>
              <a:t>Think about what you enjoy day-to-day – maybe this could be part of a future job role?</a:t>
            </a:r>
          </a:p>
          <a:p>
            <a:r>
              <a:rPr lang="en-US" sz="1200" b="0" i="0" kern="1200" dirty="0" smtClean="0">
                <a:solidFill>
                  <a:schemeClr val="tx1"/>
                </a:solidFill>
                <a:effectLst/>
                <a:latin typeface="+mn-lt"/>
                <a:ea typeface="+mn-ea"/>
                <a:cs typeface="+mn-cs"/>
              </a:rPr>
              <a:t>Explore different job sites and graduate career options to look for ideas on what you’d like to do once you've finished your studies.</a:t>
            </a:r>
          </a:p>
          <a:p>
            <a:r>
              <a:rPr lang="en-US" sz="1200" b="0" i="0" kern="1200" dirty="0" smtClean="0">
                <a:solidFill>
                  <a:schemeClr val="tx1"/>
                </a:solidFill>
                <a:effectLst/>
                <a:latin typeface="+mn-lt"/>
                <a:ea typeface="+mn-ea"/>
                <a:cs typeface="+mn-cs"/>
              </a:rPr>
              <a:t>Think about your career goals and the qualifications required as part of a person specification.</a:t>
            </a:r>
          </a:p>
          <a:p>
            <a:r>
              <a:rPr lang="en-US" sz="1200" b="0" i="0" u="none" strike="noStrike" kern="1200" dirty="0" smtClean="0">
                <a:solidFill>
                  <a:schemeClr val="tx1"/>
                </a:solidFill>
                <a:effectLst/>
                <a:latin typeface="+mn-lt"/>
                <a:ea typeface="+mn-ea"/>
                <a:cs typeface="+mn-cs"/>
                <a:hlinkClick r:id="rId3"/>
              </a:rPr>
              <a:t>Take a look at our subject guides</a:t>
            </a:r>
            <a:r>
              <a:rPr lang="en-US" sz="1200" b="0" i="0" kern="1200" dirty="0" smtClean="0">
                <a:solidFill>
                  <a:schemeClr val="tx1"/>
                </a:solidFill>
                <a:effectLst/>
                <a:latin typeface="+mn-lt"/>
                <a:ea typeface="+mn-ea"/>
                <a:cs typeface="+mn-cs"/>
              </a:rPr>
              <a:t> to get an idea of the types of subjects you could study, and the industries graduates go on to work in.</a:t>
            </a:r>
          </a:p>
          <a:p>
            <a:r>
              <a:rPr lang="en-US" sz="1200" b="0" i="0" u="none" strike="noStrike" kern="1200" dirty="0" smtClean="0">
                <a:solidFill>
                  <a:schemeClr val="tx1"/>
                </a:solidFill>
                <a:effectLst/>
                <a:latin typeface="+mn-lt"/>
                <a:ea typeface="+mn-ea"/>
                <a:cs typeface="+mn-cs"/>
                <a:hlinkClick r:id="rId4"/>
              </a:rPr>
              <a:t>Search for courses by subject</a:t>
            </a:r>
            <a:r>
              <a:rPr lang="en-US" sz="1200" b="0" i="0" kern="1200" dirty="0" smtClean="0">
                <a:solidFill>
                  <a:schemeClr val="tx1"/>
                </a:solidFill>
                <a:effectLst/>
                <a:latin typeface="+mn-lt"/>
                <a:ea typeface="+mn-ea"/>
                <a:cs typeface="+mn-cs"/>
              </a:rPr>
              <a:t> to see what's available.</a:t>
            </a:r>
          </a:p>
          <a:p>
            <a:r>
              <a:rPr lang="en-US" sz="1200" b="0" i="0" kern="1200" dirty="0" smtClean="0">
                <a:solidFill>
                  <a:schemeClr val="tx1"/>
                </a:solidFill>
                <a:effectLst/>
                <a:latin typeface="+mn-lt"/>
                <a:ea typeface="+mn-ea"/>
                <a:cs typeface="+mn-cs"/>
              </a:rPr>
              <a:t>UK degree courses tend to be very </a:t>
            </a:r>
            <a:r>
              <a:rPr lang="en-US" sz="1200" b="0" i="0" kern="1200" dirty="0" err="1" smtClean="0">
                <a:solidFill>
                  <a:schemeClr val="tx1"/>
                </a:solidFill>
                <a:effectLst/>
                <a:latin typeface="+mn-lt"/>
                <a:ea typeface="+mn-ea"/>
                <a:cs typeface="+mn-cs"/>
              </a:rPr>
              <a:t>specialised</a:t>
            </a:r>
            <a:r>
              <a:rPr lang="en-US" sz="1200" b="0" i="0" kern="1200" dirty="0" smtClean="0">
                <a:solidFill>
                  <a:schemeClr val="tx1"/>
                </a:solidFill>
                <a:effectLst/>
                <a:latin typeface="+mn-lt"/>
                <a:ea typeface="+mn-ea"/>
                <a:cs typeface="+mn-cs"/>
              </a:rPr>
              <a:t> from day one, allowing students to focus on their chosen subject. However, there are others that allow you more flexibility in what you study. Make sure you read the course descriptions carefully, and click through to university websites for further information.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Thinking about more than one course or subject?</a:t>
            </a:r>
          </a:p>
          <a:p>
            <a:r>
              <a:rPr lang="en-US" sz="1200" b="0" i="0" kern="1200" dirty="0" smtClean="0">
                <a:solidFill>
                  <a:schemeClr val="tx1"/>
                </a:solidFill>
                <a:effectLst/>
                <a:latin typeface="+mn-lt"/>
                <a:ea typeface="+mn-ea"/>
                <a:cs typeface="+mn-cs"/>
              </a:rPr>
              <a:t>To increase your chances of getting a place on a course we give you the option of applying to up to five courses at once, usually all in a similar subject so that your application is relevant to all of them.</a:t>
            </a:r>
          </a:p>
          <a:p>
            <a:r>
              <a:rPr lang="en-US" sz="1200" b="0" i="0" kern="1200" dirty="0" smtClean="0">
                <a:solidFill>
                  <a:schemeClr val="tx1"/>
                </a:solidFill>
                <a:effectLst/>
                <a:latin typeface="+mn-lt"/>
                <a:ea typeface="+mn-ea"/>
                <a:cs typeface="+mn-cs"/>
              </a:rPr>
              <a:t>Please note, there are a couple of restrictions though:</a:t>
            </a:r>
          </a:p>
          <a:p>
            <a:r>
              <a:rPr lang="en-US" sz="1200" b="0" i="0" kern="1200" dirty="0" smtClean="0">
                <a:solidFill>
                  <a:schemeClr val="tx1"/>
                </a:solidFill>
                <a:effectLst/>
                <a:latin typeface="+mn-lt"/>
                <a:ea typeface="+mn-ea"/>
                <a:cs typeface="+mn-cs"/>
              </a:rPr>
              <a:t>You can only apply maximum of four courses in any one of medicine, dentistry, veterinary medicine or veterinary science.</a:t>
            </a:r>
          </a:p>
          <a:p>
            <a:r>
              <a:rPr lang="en-US" sz="1200" b="0" i="0" kern="1200" dirty="0" smtClean="0">
                <a:solidFill>
                  <a:schemeClr val="tx1"/>
                </a:solidFill>
                <a:effectLst/>
                <a:latin typeface="+mn-lt"/>
                <a:ea typeface="+mn-ea"/>
                <a:cs typeface="+mn-cs"/>
              </a:rPr>
              <a:t>Usually you can only apply to one course at either the University of Oxford or the University of Cambridge. There are exceptions though – if you'll be a graduate at the start of the course, and you're applying for graduate medicine (course code A101) at the University of Cambridge, you could then also apply to medicine (course code A100) at Cambridge, as well as graduate medicine (course code A101) at the University of Oxford. (Some applicants will need to complete an additional application form to apply – visit the </a:t>
            </a:r>
            <a:r>
              <a:rPr lang="en-US" sz="1200" b="0" i="0" u="none" strike="noStrike" kern="1200" dirty="0" smtClean="0">
                <a:solidFill>
                  <a:schemeClr val="tx1"/>
                </a:solidFill>
                <a:effectLst/>
                <a:latin typeface="+mn-lt"/>
                <a:ea typeface="+mn-ea"/>
                <a:cs typeface="+mn-cs"/>
                <a:hlinkClick r:id="rId5"/>
              </a:rPr>
              <a:t>University of Oxford</a:t>
            </a:r>
            <a:r>
              <a:rPr lang="en-US" sz="1200" b="0" i="0" kern="1200" dirty="0" smtClean="0">
                <a:solidFill>
                  <a:schemeClr val="tx1"/>
                </a:solidFill>
                <a:effectLst/>
                <a:latin typeface="+mn-lt"/>
                <a:ea typeface="+mn-ea"/>
                <a:cs typeface="+mn-cs"/>
              </a:rPr>
              <a:t> and the </a:t>
            </a:r>
            <a:r>
              <a:rPr lang="en-US" sz="1200" b="0" i="0" u="none" strike="noStrike" kern="1200" dirty="0" smtClean="0">
                <a:solidFill>
                  <a:schemeClr val="tx1"/>
                </a:solidFill>
                <a:effectLst/>
                <a:latin typeface="+mn-lt"/>
                <a:ea typeface="+mn-ea"/>
                <a:cs typeface="+mn-cs"/>
                <a:hlinkClick r:id="rId6"/>
              </a:rPr>
              <a:t>University of Cambridge</a:t>
            </a:r>
            <a:r>
              <a:rPr lang="en-US" sz="1200" b="0" i="0" kern="1200" dirty="0" smtClean="0">
                <a:solidFill>
                  <a:schemeClr val="tx1"/>
                </a:solidFill>
                <a:effectLst/>
                <a:latin typeface="+mn-lt"/>
                <a:ea typeface="+mn-ea"/>
                <a:cs typeface="+mn-cs"/>
              </a:rPr>
              <a:t> websites for more information.)</a:t>
            </a:r>
          </a:p>
          <a:p>
            <a:r>
              <a:rPr lang="en-US" sz="1200" b="1" i="0" kern="1200" dirty="0" smtClean="0">
                <a:solidFill>
                  <a:schemeClr val="tx1"/>
                </a:solidFill>
                <a:effectLst/>
                <a:latin typeface="+mn-lt"/>
                <a:ea typeface="+mn-ea"/>
                <a:cs typeface="+mn-cs"/>
              </a:rPr>
              <a:t>2. Types of undergraduate course</a:t>
            </a:r>
          </a:p>
          <a:p>
            <a:r>
              <a:rPr lang="en-US" sz="1200" b="0" i="0" kern="1200" dirty="0" smtClean="0">
                <a:solidFill>
                  <a:schemeClr val="tx1"/>
                </a:solidFill>
                <a:effectLst/>
                <a:latin typeface="+mn-lt"/>
                <a:ea typeface="+mn-ea"/>
                <a:cs typeface="+mn-cs"/>
              </a:rPr>
              <a:t>After leaving school, most students going onto university or college study for an undergraduate degree. These are usually made up of modules (some compulsory and some optional) that add up to a full degree.</a:t>
            </a:r>
          </a:p>
          <a:p>
            <a:r>
              <a:rPr lang="en-US" sz="1200" b="0" i="0" kern="1200" dirty="0" smtClean="0">
                <a:solidFill>
                  <a:schemeClr val="tx1"/>
                </a:solidFill>
                <a:effectLst/>
                <a:latin typeface="+mn-lt"/>
                <a:ea typeface="+mn-ea"/>
                <a:cs typeface="+mn-cs"/>
              </a:rPr>
              <a:t>Here are some examples of the types of undergraduate courses you can do.</a:t>
            </a:r>
          </a:p>
          <a:p>
            <a:r>
              <a:rPr lang="en-US" sz="1200" b="1" i="0" u="none" strike="noStrike" kern="1200" dirty="0" smtClean="0">
                <a:solidFill>
                  <a:schemeClr val="tx1"/>
                </a:solidFill>
                <a:effectLst/>
                <a:latin typeface="+mn-lt"/>
                <a:ea typeface="+mn-ea"/>
                <a:cs typeface="+mn-cs"/>
              </a:rPr>
              <a:t>Bachelor degree courses</a:t>
            </a:r>
          </a:p>
          <a:p>
            <a:r>
              <a:rPr lang="en-US" sz="1200" b="0" i="0" kern="1200" dirty="0" smtClean="0">
                <a:solidFill>
                  <a:schemeClr val="tx1"/>
                </a:solidFill>
                <a:effectLst/>
                <a:latin typeface="+mn-lt"/>
                <a:ea typeface="+mn-ea"/>
                <a:cs typeface="+mn-cs"/>
              </a:rPr>
              <a:t>Bachelor degrees usually last either three or four years if studied full-time (although some courses are longer). You can concentrate on a single subject, combine two subjects in a single course (often called dual or joint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courses), or choose several subjects (combined </a:t>
            </a:r>
            <a:r>
              <a:rPr lang="en-US" sz="1200" b="0" i="0" kern="1200" dirty="0" err="1" smtClean="0">
                <a:solidFill>
                  <a:schemeClr val="tx1"/>
                </a:solidFill>
                <a:effectLst/>
                <a:latin typeface="+mn-lt"/>
                <a:ea typeface="+mn-ea"/>
                <a:cs typeface="+mn-cs"/>
              </a:rPr>
              <a:t>honours</a:t>
            </a:r>
            <a:r>
              <a:rPr lang="en-US" sz="1200" b="0" i="0" kern="1200" dirty="0" smtClean="0">
                <a:solidFill>
                  <a:schemeClr val="tx1"/>
                </a:solidFill>
                <a:effectLst/>
                <a:latin typeface="+mn-lt"/>
                <a:ea typeface="+mn-ea"/>
                <a:cs typeface="+mn-cs"/>
              </a:rPr>
              <a:t>). Most courses have core modules which everyone studies, and many courses allow you to choose options or modules to make up a course that suits you.</a:t>
            </a:r>
          </a:p>
          <a:p>
            <a:r>
              <a:rPr lang="en-US" sz="1200" b="0" i="0" kern="1200" dirty="0" smtClean="0">
                <a:solidFill>
                  <a:schemeClr val="tx1"/>
                </a:solidFill>
                <a:effectLst/>
                <a:latin typeface="+mn-lt"/>
                <a:ea typeface="+mn-ea"/>
                <a:cs typeface="+mn-cs"/>
              </a:rPr>
              <a:t>Some bachelor degrees offer a sandwich year, involving an additional placement or year in industry, which forms part of the course. If you're an international student, you'll need to check you're eligible to work in the UK, or that your visa allows you to do a placement course. Most international students on a tier 4 visa will be eligible for a year in industry or work placements as part of their course, but there may be some conditions. Check with the university or college before making this choice in your application. You can </a:t>
            </a:r>
            <a:r>
              <a:rPr lang="en-US" sz="1200" b="0" i="0" u="none" strike="noStrike" kern="1200" dirty="0" smtClean="0">
                <a:solidFill>
                  <a:schemeClr val="tx1"/>
                </a:solidFill>
                <a:effectLst/>
                <a:latin typeface="+mn-lt"/>
                <a:ea typeface="+mn-ea"/>
                <a:cs typeface="+mn-cs"/>
                <a:hlinkClick r:id="rId7"/>
              </a:rPr>
              <a:t>find out more on the UKCISA website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There are also courses which include postgraduate-level study, known as integrated master's. Integrated master's being at undergraduate level, then continue for an extra year (or more) so you're awarded a master's degree at the end. These are most common in engineering or science subjects. If you're interested in an integrated master's, you'll need to include the term 'master's' when using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years</a:t>
            </a:r>
          </a:p>
          <a:p>
            <a:r>
              <a:rPr lang="en-US" sz="1200" b="0" i="0" kern="1200" dirty="0" smtClean="0">
                <a:solidFill>
                  <a:schemeClr val="tx1"/>
                </a:solidFill>
                <a:effectLst/>
                <a:latin typeface="+mn-lt"/>
                <a:ea typeface="+mn-ea"/>
                <a:cs typeface="+mn-cs"/>
              </a:rPr>
              <a:t>Some degrees offer a foundation or qualifying year as the first year, sometimes called ‘year zero’. They are generally one year, full-time courses delivered at a university or college, and can be offered as a 'standalone' course, or as part of a degree. You'll still be treated as a full-time undergraduate student.</a:t>
            </a:r>
          </a:p>
          <a:p>
            <a:r>
              <a:rPr lang="en-US" sz="1200" b="0" i="0" kern="1200" dirty="0" smtClean="0">
                <a:solidFill>
                  <a:schemeClr val="tx1"/>
                </a:solidFill>
                <a:effectLst/>
                <a:latin typeface="+mn-lt"/>
                <a:ea typeface="+mn-ea"/>
                <a:cs typeface="+mn-cs"/>
              </a:rPr>
              <a:t>Foundation years are designed to develop the skills and subject-specific knowledge required to undertake a degree course, and </a:t>
            </a:r>
            <a:r>
              <a:rPr lang="en-US" sz="1200" b="0" i="0" kern="1200" dirty="0" err="1" smtClean="0">
                <a:solidFill>
                  <a:schemeClr val="tx1"/>
                </a:solidFill>
                <a:effectLst/>
                <a:latin typeface="+mn-lt"/>
                <a:ea typeface="+mn-ea"/>
                <a:cs typeface="+mn-cs"/>
              </a:rPr>
              <a:t>specialise</a:t>
            </a:r>
            <a:r>
              <a:rPr lang="en-US" sz="1200" b="0" i="0" kern="1200" dirty="0" smtClean="0">
                <a:solidFill>
                  <a:schemeClr val="tx1"/>
                </a:solidFill>
                <a:effectLst/>
                <a:latin typeface="+mn-lt"/>
                <a:ea typeface="+mn-ea"/>
                <a:cs typeface="+mn-cs"/>
              </a:rPr>
              <a:t> in a subject area.</a:t>
            </a:r>
          </a:p>
          <a:p>
            <a:r>
              <a:rPr lang="en-US" sz="1200" b="0" i="0" kern="1200" dirty="0" smtClean="0">
                <a:solidFill>
                  <a:schemeClr val="tx1"/>
                </a:solidFill>
                <a:effectLst/>
                <a:latin typeface="+mn-lt"/>
                <a:ea typeface="+mn-ea"/>
                <a:cs typeface="+mn-cs"/>
              </a:rPr>
              <a:t>If your grades weren’t suitable, or you studied combinations of subjects at school or college that mean you don’t meet the entry requirements for your chosen course, a foundation year could be perfect. Not all universities and colleges offer foundation years.</a:t>
            </a:r>
          </a:p>
          <a:p>
            <a:r>
              <a:rPr lang="en-US" sz="1200" b="0" i="0" kern="1200" dirty="0" smtClean="0">
                <a:solidFill>
                  <a:schemeClr val="tx1"/>
                </a:solidFill>
                <a:effectLst/>
                <a:latin typeface="+mn-lt"/>
                <a:ea typeface="+mn-ea"/>
                <a:cs typeface="+mn-cs"/>
              </a:rPr>
              <a:t>Most students who take a foundation year choose to stay at the same university or college to complete their full degree, but it may be possible to apply for a full-time degree course elsewhere if you complete the course successfully. You will need to check this with the individual universities and colleges concerned. You will also pay tuition fees for your foundation year.</a:t>
            </a:r>
          </a:p>
          <a:p>
            <a:r>
              <a:rPr lang="en-US" sz="1200" b="0" i="0" kern="1200" dirty="0" smtClean="0">
                <a:solidFill>
                  <a:schemeClr val="tx1"/>
                </a:solidFill>
                <a:effectLst/>
                <a:latin typeface="+mn-lt"/>
                <a:ea typeface="+mn-ea"/>
                <a:cs typeface="+mn-cs"/>
              </a:rPr>
              <a:t>If you're interested in a foundation year, you'll need to include this in the undergraduate keyword field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Diploma in Foundation Studies (art and design)</a:t>
            </a:r>
          </a:p>
          <a:p>
            <a:r>
              <a:rPr lang="en-US" sz="1200" b="0" i="0" kern="1200" dirty="0" smtClean="0">
                <a:solidFill>
                  <a:schemeClr val="tx1"/>
                </a:solidFill>
                <a:effectLst/>
                <a:latin typeface="+mn-lt"/>
                <a:ea typeface="+mn-ea"/>
                <a:cs typeface="+mn-cs"/>
              </a:rPr>
              <a:t>This one-year qualification – often shortened to ‘Art Foundation’ – is widely </a:t>
            </a:r>
            <a:r>
              <a:rPr lang="en-US" sz="1200" b="0" i="0" kern="1200" dirty="0" err="1" smtClean="0">
                <a:solidFill>
                  <a:schemeClr val="tx1"/>
                </a:solidFill>
                <a:effectLst/>
                <a:latin typeface="+mn-lt"/>
                <a:ea typeface="+mn-ea"/>
                <a:cs typeface="+mn-cs"/>
              </a:rPr>
              <a:t>recognised</a:t>
            </a:r>
            <a:r>
              <a:rPr lang="en-US" sz="1200" b="0" i="0" kern="1200" dirty="0" smtClean="0">
                <a:solidFill>
                  <a:schemeClr val="tx1"/>
                </a:solidFill>
                <a:effectLst/>
                <a:latin typeface="+mn-lt"/>
                <a:ea typeface="+mn-ea"/>
                <a:cs typeface="+mn-cs"/>
              </a:rPr>
              <a:t> as a primary route to gain entry to some of the most prestigious art and design degree courses. The learning is tailored to a student’s specific area of art and design subject interest, so they can progress to study that area at degree level. For funding purposes, this course is classified as a further education course, so student loans (for tuition and living costs) are not available, even if you take the course at a university or college. However, UK/EU students under the age of 19 on 31 August of the year of entry will not be charged a tuition fee. As a result, many students choose to take this course straight after school or college, in their home town or city.</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Foundation degrees</a:t>
            </a:r>
          </a:p>
          <a:p>
            <a:r>
              <a:rPr lang="en-US" sz="1200" b="0" i="0" kern="1200" dirty="0" smtClean="0">
                <a:solidFill>
                  <a:schemeClr val="tx1"/>
                </a:solidFill>
                <a:effectLst/>
                <a:latin typeface="+mn-lt"/>
                <a:ea typeface="+mn-ea"/>
                <a:cs typeface="+mn-cs"/>
              </a:rPr>
              <a:t>Foundation degrees are usually two-year courses (longer if part-time), that are equivalent to the first two years of an undergraduate degree. They are not the same as a foundation year.</a:t>
            </a:r>
          </a:p>
          <a:p>
            <a:r>
              <a:rPr lang="en-US" sz="1200" b="0" i="0" kern="1200" dirty="0" smtClean="0">
                <a:solidFill>
                  <a:schemeClr val="tx1"/>
                </a:solidFill>
                <a:effectLst/>
                <a:latin typeface="+mn-lt"/>
                <a:ea typeface="+mn-ea"/>
                <a:cs typeface="+mn-cs"/>
              </a:rPr>
              <a:t>These can be a good destination for school leavers at 18, as they offer a qualification that can help gain degree entry. This route is a good option for students who need a course with lower entry requirements and fewer examinations, would prefer a vocational degree/to study while they work, or are not yet ready to commit to three years at university.</a:t>
            </a:r>
          </a:p>
          <a:p>
            <a:r>
              <a:rPr lang="en-US" sz="1200" b="0" i="0" kern="1200" dirty="0" smtClean="0">
                <a:solidFill>
                  <a:schemeClr val="tx1"/>
                </a:solidFill>
                <a:effectLst/>
                <a:latin typeface="+mn-lt"/>
                <a:ea typeface="+mn-ea"/>
                <a:cs typeface="+mn-cs"/>
              </a:rPr>
              <a:t>Foundation degrees often combine academic skills and knowledge with workplace performance and productivity. They may have been designed in partnership with employers, and therefore focus on a particular job role or profession, enabling you to gain professional and technical skills to further your career. They can be used as a standalone qualification for employment, but are more commonly used as the basis for progression to a final ‘top-up’ year, leading to a full bachelors degree. The final year may be taken at a different university or college.</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Degree or graduate level apprenticeship</a:t>
            </a:r>
          </a:p>
          <a:p>
            <a:r>
              <a:rPr lang="en-US" sz="1200" b="0" i="0" kern="1200" dirty="0" smtClean="0">
                <a:solidFill>
                  <a:schemeClr val="tx1"/>
                </a:solidFill>
                <a:effectLst/>
                <a:latin typeface="+mn-lt"/>
                <a:ea typeface="+mn-ea"/>
                <a:cs typeface="+mn-cs"/>
              </a:rPr>
              <a:t>This is a new type of higher level apprenticeship, which can lead to a bachelors degree as part of an apprenticeship. It is important to check the full details of a given job and apprenticeship with the employer and training provider. These courses are a good fit for students who want to gain work experience rather than studying full-time at university, but would like to achieve the same degree status.</a:t>
            </a:r>
          </a:p>
          <a:p>
            <a:r>
              <a:rPr lang="en-US" sz="1200" b="0" i="0" kern="1200" dirty="0" smtClean="0">
                <a:solidFill>
                  <a:schemeClr val="tx1"/>
                </a:solidFill>
                <a:effectLst/>
                <a:latin typeface="+mn-lt"/>
                <a:ea typeface="+mn-ea"/>
                <a:cs typeface="+mn-cs"/>
              </a:rPr>
              <a:t>Students need to be highly committed – competition can be fierce and entry qualifications can be high. If you’re considering this option, you may want to keep your options open by making an application to a full-time bachelors degree through UCAS at the same time.</a:t>
            </a:r>
          </a:p>
          <a:p>
            <a:endParaRPr lang="en-US" sz="1200" b="1" i="0" u="none" strike="noStrike" kern="1200" dirty="0" smtClean="0">
              <a:solidFill>
                <a:schemeClr val="tx1"/>
              </a:solidFill>
              <a:effectLst/>
              <a:latin typeface="+mn-lt"/>
              <a:ea typeface="+mn-ea"/>
              <a:cs typeface="+mn-cs"/>
            </a:endParaRPr>
          </a:p>
          <a:p>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If you need a visa to study in the UK</a:t>
            </a:r>
            <a:r>
              <a:rPr lang="en-US" sz="1200" b="0" i="0" kern="1200" dirty="0" smtClean="0">
                <a:solidFill>
                  <a:schemeClr val="tx1"/>
                </a:solidFill>
                <a:effectLst/>
                <a:latin typeface="+mn-lt"/>
                <a:ea typeface="+mn-ea"/>
                <a:cs typeface="+mn-cs"/>
              </a:rPr>
              <a:t>, you need to check your visa status allows you to do a part-time course, and/or work in the UK. </a:t>
            </a:r>
            <a:r>
              <a:rPr lang="en-US" sz="1200" b="0" i="0" u="none" strike="noStrike" kern="1200" dirty="0" smtClean="0">
                <a:solidFill>
                  <a:schemeClr val="tx1"/>
                </a:solidFill>
                <a:effectLst/>
                <a:latin typeface="+mn-lt"/>
                <a:ea typeface="+mn-ea"/>
                <a:cs typeface="+mn-cs"/>
                <a:hlinkClick r:id="rId8"/>
              </a:rPr>
              <a:t>Check if you need a visa</a:t>
            </a:r>
            <a:r>
              <a:rPr lang="en-US" sz="1200" b="0" i="0" kern="1200" dirty="0" smtClean="0">
                <a:solidFill>
                  <a:schemeClr val="tx1"/>
                </a:solidFill>
                <a:effectLst/>
                <a:latin typeface="+mn-lt"/>
                <a:ea typeface="+mn-ea"/>
                <a:cs typeface="+mn-cs"/>
              </a:rPr>
              <a:t> and find out if you’re eligible to work on </a:t>
            </a:r>
            <a:r>
              <a:rPr lang="en-US" sz="1200" b="0" i="0" u="none" strike="noStrike" kern="1200" dirty="0" smtClean="0">
                <a:solidFill>
                  <a:schemeClr val="tx1"/>
                </a:solidFill>
                <a:effectLst/>
                <a:latin typeface="+mn-lt"/>
                <a:ea typeface="+mn-ea"/>
                <a:cs typeface="+mn-cs"/>
                <a:hlinkClick r:id="rId7"/>
              </a:rPr>
              <a:t>UKCISA's ‘Can you work?’ website</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Looking to study performing arts?</a:t>
            </a:r>
          </a:p>
          <a:p>
            <a:r>
              <a:rPr lang="en-US" sz="1200" b="0" i="0" kern="1200" dirty="0" smtClean="0">
                <a:solidFill>
                  <a:schemeClr val="tx1"/>
                </a:solidFill>
                <a:effectLst/>
                <a:latin typeface="+mn-lt"/>
                <a:ea typeface="+mn-ea"/>
                <a:cs typeface="+mn-cs"/>
              </a:rPr>
              <a:t>As well as university and college courses, you can also choose to study at a UK conservatoire. Courses at conservatoires are more performance-based than you will find at a </a:t>
            </a:r>
            <a:r>
              <a:rPr lang="en-US" sz="1200" b="0" i="0" kern="1200" dirty="0" err="1" smtClean="0">
                <a:solidFill>
                  <a:schemeClr val="tx1"/>
                </a:solidFill>
                <a:effectLst/>
                <a:latin typeface="+mn-lt"/>
                <a:ea typeface="+mn-ea"/>
                <a:cs typeface="+mn-cs"/>
              </a:rPr>
              <a:t>uni</a:t>
            </a:r>
            <a:r>
              <a:rPr lang="en-US" sz="1200" b="0" i="0" kern="1200" dirty="0" smtClean="0">
                <a:solidFill>
                  <a:schemeClr val="tx1"/>
                </a:solidFill>
                <a:effectLst/>
                <a:latin typeface="+mn-lt"/>
                <a:ea typeface="+mn-ea"/>
                <a:cs typeface="+mn-cs"/>
              </a:rPr>
              <a:t> or college. Conservatoires offer courses in music, dance, drama, and musical theatre.</a:t>
            </a:r>
          </a:p>
          <a:p>
            <a:r>
              <a:rPr lang="en-US" sz="1200" b="0" i="0" u="none" strike="noStrike" kern="1200" dirty="0" smtClean="0">
                <a:solidFill>
                  <a:schemeClr val="tx1"/>
                </a:solidFill>
                <a:effectLst/>
                <a:latin typeface="+mn-lt"/>
                <a:ea typeface="+mn-ea"/>
                <a:cs typeface="+mn-cs"/>
                <a:hlinkClick r:id="rId9"/>
              </a:rPr>
              <a:t>Find out more</a:t>
            </a: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3. Choosing how to study</a:t>
            </a:r>
          </a:p>
          <a:p>
            <a:r>
              <a:rPr lang="en-US" sz="1200" b="0" i="0" kern="1200" dirty="0" smtClean="0">
                <a:solidFill>
                  <a:schemeClr val="tx1"/>
                </a:solidFill>
                <a:effectLst/>
                <a:latin typeface="+mn-lt"/>
                <a:ea typeface="+mn-ea"/>
                <a:cs typeface="+mn-cs"/>
              </a:rPr>
              <a:t>Most students study undergraduate courses full-time, however this is not the only way. There are lots of different modes of study, designed to fit around your own circumstances.</a:t>
            </a:r>
          </a:p>
          <a:p>
            <a:r>
              <a:rPr lang="en-US" sz="1200" b="1" i="0" u="none" strike="noStrike" kern="1200" dirty="0" smtClean="0">
                <a:solidFill>
                  <a:schemeClr val="tx1"/>
                </a:solidFill>
                <a:effectLst/>
                <a:latin typeface="+mn-lt"/>
                <a:ea typeface="+mn-ea"/>
                <a:cs typeface="+mn-cs"/>
              </a:rPr>
              <a:t>Part-time</a:t>
            </a:r>
          </a:p>
          <a:p>
            <a:r>
              <a:rPr lang="en-US" sz="1200" b="0" i="0" kern="1200" dirty="0" smtClean="0">
                <a:solidFill>
                  <a:schemeClr val="tx1"/>
                </a:solidFill>
                <a:effectLst/>
                <a:latin typeface="+mn-lt"/>
                <a:ea typeface="+mn-ea"/>
                <a:cs typeface="+mn-cs"/>
              </a:rPr>
              <a:t>Many universities and colleges offer part-time degree courses, which are normally taken over a longer period, so you can learn at a more relaxed pace, or work (if eligible) alongside your studies.</a:t>
            </a:r>
          </a:p>
          <a:p>
            <a:r>
              <a:rPr lang="en-US" sz="1200" b="0" i="0" kern="1200" dirty="0" smtClean="0">
                <a:solidFill>
                  <a:schemeClr val="tx1"/>
                </a:solidFill>
                <a:effectLst/>
                <a:latin typeface="+mn-lt"/>
                <a:ea typeface="+mn-ea"/>
                <a:cs typeface="+mn-cs"/>
              </a:rPr>
              <a:t>There are some real benefits to studying part-time:</a:t>
            </a:r>
          </a:p>
          <a:p>
            <a:r>
              <a:rPr lang="en-US" sz="1200" b="0" i="0" kern="1200" dirty="0" smtClean="0">
                <a:solidFill>
                  <a:schemeClr val="tx1"/>
                </a:solidFill>
                <a:effectLst/>
                <a:latin typeface="+mn-lt"/>
                <a:ea typeface="+mn-ea"/>
                <a:cs typeface="+mn-cs"/>
              </a:rPr>
              <a:t>It might be a challenge to work or take care of your family at the same time as studying, but if you're committed, it can be very rewarding.</a:t>
            </a:r>
          </a:p>
          <a:p>
            <a:r>
              <a:rPr lang="en-US" sz="1200" b="0" i="0" kern="1200" dirty="0" smtClean="0">
                <a:solidFill>
                  <a:schemeClr val="tx1"/>
                </a:solidFill>
                <a:effectLst/>
                <a:latin typeface="+mn-lt"/>
                <a:ea typeface="+mn-ea"/>
                <a:cs typeface="+mn-cs"/>
              </a:rPr>
              <a:t>These may be delivered via evening and weekend classes, day release, or study breaks, helping you manage study around your other commitments.</a:t>
            </a:r>
          </a:p>
          <a:p>
            <a:r>
              <a:rPr lang="en-US" sz="1200" b="0" i="0" kern="1200" dirty="0" smtClean="0">
                <a:solidFill>
                  <a:schemeClr val="tx1"/>
                </a:solidFill>
                <a:effectLst/>
                <a:latin typeface="+mn-lt"/>
                <a:ea typeface="+mn-ea"/>
                <a:cs typeface="+mn-cs"/>
              </a:rPr>
              <a:t>Some contain a combination of online and offline work, with regular assignments and tutor support.</a:t>
            </a:r>
          </a:p>
          <a:p>
            <a:r>
              <a:rPr lang="en-US" sz="1200" b="0" i="0" kern="1200" dirty="0" smtClean="0">
                <a:solidFill>
                  <a:schemeClr val="tx1"/>
                </a:solidFill>
                <a:effectLst/>
                <a:latin typeface="+mn-lt"/>
                <a:ea typeface="+mn-ea"/>
                <a:cs typeface="+mn-cs"/>
              </a:rPr>
              <a:t>Some course deadlines can be altered to fit around your other responsibilities too.</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Distance and blended learning</a:t>
            </a:r>
          </a:p>
          <a:p>
            <a:r>
              <a:rPr lang="en-US" sz="1200" b="0" i="0" kern="1200" dirty="0" smtClean="0">
                <a:solidFill>
                  <a:schemeClr val="tx1"/>
                </a:solidFill>
                <a:effectLst/>
                <a:latin typeface="+mn-lt"/>
                <a:ea typeface="+mn-ea"/>
                <a:cs typeface="+mn-cs"/>
              </a:rPr>
              <a:t>Distance learning means studying remotely, allowing you to learn in your own time. Blended learning combines face-to-face sessions with online learning, giving a good mix of learning from the experts and teaching yourself, with course materials available online.</a:t>
            </a:r>
          </a:p>
          <a:p>
            <a:r>
              <a:rPr lang="en-US" sz="1200" b="0" i="0" kern="1200" dirty="0" smtClean="0">
                <a:solidFill>
                  <a:schemeClr val="tx1"/>
                </a:solidFill>
                <a:effectLst/>
                <a:latin typeface="+mn-lt"/>
                <a:ea typeface="+mn-ea"/>
                <a:cs typeface="+mn-cs"/>
              </a:rPr>
              <a:t>Your course activities and assignments will be supported by a range of online learning resources, with regular support from your tutor, interacting with fellow students via email, online forums, phone, and virtual conferencing.</a:t>
            </a:r>
          </a:p>
          <a:p>
            <a:r>
              <a:rPr lang="en-US" sz="1200" b="0" i="0" kern="1200" dirty="0" smtClean="0">
                <a:solidFill>
                  <a:schemeClr val="tx1"/>
                </a:solidFill>
                <a:effectLst/>
                <a:latin typeface="+mn-lt"/>
                <a:ea typeface="+mn-ea"/>
                <a:cs typeface="+mn-cs"/>
              </a:rPr>
              <a:t>Courses often include day schools or residential weekends where you work with other students on a specific project, followed by continued contact with the team as you work together, resulting in another residential where results are presented and assessed.</a:t>
            </a:r>
          </a:p>
          <a:p>
            <a:r>
              <a:rPr lang="en-US" sz="1200" b="0" i="0" kern="1200" dirty="0" smtClean="0">
                <a:solidFill>
                  <a:schemeClr val="tx1"/>
                </a:solidFill>
                <a:effectLst/>
                <a:latin typeface="+mn-lt"/>
                <a:ea typeface="+mn-ea"/>
                <a:cs typeface="+mn-cs"/>
              </a:rPr>
              <a:t>You will find some distance and blended courses advertised in the </a:t>
            </a:r>
            <a:r>
              <a:rPr lang="en-US" sz="1200" b="0" i="0" u="none" strike="noStrike" kern="1200" dirty="0" smtClean="0">
                <a:solidFill>
                  <a:schemeClr val="tx1"/>
                </a:solidFill>
                <a:effectLst/>
                <a:latin typeface="+mn-lt"/>
                <a:ea typeface="+mn-ea"/>
                <a:cs typeface="+mn-cs"/>
                <a:hlinkClick r:id="rId4"/>
              </a:rPr>
              <a:t>UCAS search tool</a:t>
            </a:r>
            <a:r>
              <a:rPr lang="en-US" sz="1200" b="0" i="0" kern="1200" dirty="0" smtClean="0">
                <a:solidFill>
                  <a:schemeClr val="tx1"/>
                </a:solidFill>
                <a:effectLst/>
                <a:latin typeface="+mn-lt"/>
                <a:ea typeface="+mn-ea"/>
                <a:cs typeface="+mn-cs"/>
              </a:rPr>
              <a:t> and some on university or college websites. UCAS does not provide a central admissions service for distance or blended learning – you will need to apply directly to the university or college to be considered for the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a:t>
            </a:r>
          </a:p>
          <a:p>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Accelerated degrees</a:t>
            </a:r>
          </a:p>
          <a:p>
            <a:r>
              <a:rPr lang="en-US" sz="1200" b="0" i="0" kern="1200" dirty="0" smtClean="0">
                <a:solidFill>
                  <a:schemeClr val="tx1"/>
                </a:solidFill>
                <a:effectLst/>
                <a:latin typeface="+mn-lt"/>
                <a:ea typeface="+mn-ea"/>
                <a:cs typeface="+mn-cs"/>
              </a:rPr>
              <a:t>Accelerated degrees are offered by some universities and colleges, in some subject areas. Students on accelerated degrees undertake the same course content as students on typical degrees, but complete their degrees one year sooner. For example, accelerated degree students can complete the full content of a typical three-year degree, but graduate in two years.</a:t>
            </a:r>
            <a:endParaRPr lang="en-US" sz="1200" b="1" i="0" u="none" strike="noStrike" kern="1200" dirty="0" smtClean="0">
              <a:solidFill>
                <a:schemeClr val="tx1"/>
              </a:solidFill>
              <a:effectLst/>
              <a:latin typeface="+mn-lt"/>
              <a:ea typeface="+mn-ea"/>
              <a:cs typeface="+mn-cs"/>
            </a:endParaRPr>
          </a:p>
          <a:p>
            <a:r>
              <a:rPr lang="en-US" sz="1200" b="1" i="0" u="none" strike="noStrike" kern="1200" dirty="0" smtClean="0">
                <a:solidFill>
                  <a:schemeClr val="tx1"/>
                </a:solidFill>
                <a:effectLst/>
                <a:latin typeface="+mn-lt"/>
                <a:ea typeface="+mn-ea"/>
                <a:cs typeface="+mn-cs"/>
              </a:rPr>
              <a:t>Work-based learning</a:t>
            </a:r>
          </a:p>
          <a:p>
            <a:r>
              <a:rPr lang="en-US" sz="1200" b="0" i="0" kern="1200" dirty="0" smtClean="0">
                <a:solidFill>
                  <a:schemeClr val="tx1"/>
                </a:solidFill>
                <a:effectLst/>
                <a:latin typeface="+mn-lt"/>
                <a:ea typeface="+mn-ea"/>
                <a:cs typeface="+mn-cs"/>
              </a:rPr>
              <a:t>If you are employed in the UK, it is also possible to study in the workplace. Some course providers partner with official </a:t>
            </a:r>
            <a:r>
              <a:rPr lang="en-US" sz="1200" b="0" i="0" kern="1200" dirty="0" err="1" smtClean="0">
                <a:solidFill>
                  <a:schemeClr val="tx1"/>
                </a:solidFill>
                <a:effectLst/>
                <a:latin typeface="+mn-lt"/>
                <a:ea typeface="+mn-ea"/>
                <a:cs typeface="+mn-cs"/>
              </a:rPr>
              <a:t>organisations</a:t>
            </a:r>
            <a:r>
              <a:rPr lang="en-US" sz="1200" b="0" i="0" kern="1200" dirty="0" smtClean="0">
                <a:solidFill>
                  <a:schemeClr val="tx1"/>
                </a:solidFill>
                <a:effectLst/>
                <a:latin typeface="+mn-lt"/>
                <a:ea typeface="+mn-ea"/>
                <a:cs typeface="+mn-cs"/>
              </a:rPr>
              <a:t> to create </a:t>
            </a:r>
            <a:r>
              <a:rPr lang="en-US" sz="1200" b="0" i="0" kern="1200" dirty="0" err="1" smtClean="0">
                <a:solidFill>
                  <a:schemeClr val="tx1"/>
                </a:solidFill>
                <a:effectLst/>
                <a:latin typeface="+mn-lt"/>
                <a:ea typeface="+mn-ea"/>
                <a:cs typeface="+mn-cs"/>
              </a:rPr>
              <a:t>customised</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 right through from a Certificate to a doctorate-level qualification. For example, the Royal Institute of British Architects (RIBA) offers a flexible study </a:t>
            </a:r>
            <a:r>
              <a:rPr lang="en-US" sz="1200" b="0" i="0" kern="1200" dirty="0" err="1" smtClean="0">
                <a:solidFill>
                  <a:schemeClr val="tx1"/>
                </a:solidFill>
                <a:effectLst/>
                <a:latin typeface="+mn-lt"/>
                <a:ea typeface="+mn-ea"/>
                <a:cs typeface="+mn-cs"/>
              </a:rPr>
              <a:t>programme</a:t>
            </a:r>
            <a:r>
              <a:rPr lang="en-US" sz="1200" b="0" i="0" kern="1200" dirty="0" smtClean="0">
                <a:solidFill>
                  <a:schemeClr val="tx1"/>
                </a:solidFill>
                <a:effectLst/>
                <a:latin typeface="+mn-lt"/>
                <a:ea typeface="+mn-ea"/>
                <a:cs typeface="+mn-cs"/>
              </a:rPr>
              <a:t> for those already working in the industry who want to qualify officially.</a:t>
            </a:r>
          </a:p>
          <a:p>
            <a:r>
              <a:rPr lang="en-US" sz="1200" b="0" i="0" kern="1200" dirty="0" smtClean="0">
                <a:solidFill>
                  <a:schemeClr val="tx1"/>
                </a:solidFill>
                <a:effectLst/>
                <a:latin typeface="+mn-lt"/>
                <a:ea typeface="+mn-ea"/>
                <a:cs typeface="+mn-cs"/>
              </a:rPr>
              <a:t>Higher and degree apprenticeships could also be an option for work-based learning – </a:t>
            </a:r>
            <a:r>
              <a:rPr lang="en-US" sz="1200" b="0" i="0" u="none" strike="noStrike" kern="1200" dirty="0" smtClean="0">
                <a:solidFill>
                  <a:schemeClr val="tx1"/>
                </a:solidFill>
                <a:effectLst/>
                <a:latin typeface="+mn-lt"/>
                <a:ea typeface="+mn-ea"/>
                <a:cs typeface="+mn-cs"/>
                <a:hlinkClick r:id="rId10"/>
              </a:rPr>
              <a:t>find out more about apprenticeships</a:t>
            </a:r>
            <a:r>
              <a:rPr lang="en-US" sz="1200" b="0" i="0" kern="1200" dirty="0" smtClean="0">
                <a:solidFill>
                  <a:schemeClr val="tx1"/>
                </a:solidFill>
                <a:effectLst/>
                <a:latin typeface="+mn-lt"/>
                <a:ea typeface="+mn-ea"/>
                <a:cs typeface="+mn-cs"/>
              </a:rPr>
              <a:t>.</a:t>
            </a:r>
            <a:endParaRPr lang="en-US" sz="1200" b="1" i="0" u="none" strike="noStrike"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4. Choosing where to study</a:t>
            </a:r>
          </a:p>
          <a:p>
            <a:r>
              <a:rPr lang="en-US" sz="1200" b="0" i="0" kern="1200" dirty="0" smtClean="0">
                <a:solidFill>
                  <a:schemeClr val="tx1"/>
                </a:solidFill>
                <a:effectLst/>
                <a:latin typeface="+mn-lt"/>
                <a:ea typeface="+mn-ea"/>
                <a:cs typeface="+mn-cs"/>
              </a:rPr>
              <a:t>Some students set their heart on a particular university, while others just want to choose the course they like the sound of best. Either way is fine, but make sure you do your research, as changing your university or college once you’ve started isn’t always easy.</a:t>
            </a:r>
          </a:p>
          <a:p>
            <a:r>
              <a:rPr lang="en-US" sz="1200" b="0" i="0" kern="1200" dirty="0" smtClean="0">
                <a:solidFill>
                  <a:schemeClr val="tx1"/>
                </a:solidFill>
                <a:effectLst/>
                <a:latin typeface="+mn-lt"/>
                <a:ea typeface="+mn-ea"/>
                <a:cs typeface="+mn-cs"/>
              </a:rPr>
              <a:t>You could choose to study at a UK higher education college instead of a university – </a:t>
            </a:r>
            <a:r>
              <a:rPr lang="en-US" sz="1200" b="0" i="0" u="none" strike="noStrike" kern="1200" dirty="0" smtClean="0">
                <a:solidFill>
                  <a:schemeClr val="tx1"/>
                </a:solidFill>
                <a:effectLst/>
                <a:latin typeface="+mn-lt"/>
                <a:ea typeface="+mn-ea"/>
                <a:cs typeface="+mn-cs"/>
                <a:hlinkClick r:id="rId11"/>
              </a:rPr>
              <a:t>find out more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Here are five top tips to help you when choosing where to study:</a:t>
            </a:r>
          </a:p>
          <a:p>
            <a:r>
              <a:rPr lang="en-US" sz="1200" b="0" i="0" u="none" strike="noStrike" kern="1200" dirty="0" smtClean="0">
                <a:solidFill>
                  <a:schemeClr val="tx1"/>
                </a:solidFill>
                <a:effectLst/>
                <a:latin typeface="+mn-lt"/>
                <a:ea typeface="+mn-ea"/>
                <a:cs typeface="+mn-cs"/>
                <a:hlinkClick r:id="rId12"/>
              </a:rPr>
              <a:t>Attend an open day</a:t>
            </a:r>
            <a:r>
              <a:rPr lang="en-US" sz="1200" b="0" i="0" kern="1200" dirty="0" smtClean="0">
                <a:solidFill>
                  <a:schemeClr val="tx1"/>
                </a:solidFill>
                <a:effectLst/>
                <a:latin typeface="+mn-lt"/>
                <a:ea typeface="+mn-ea"/>
                <a:cs typeface="+mn-cs"/>
              </a:rPr>
              <a:t> or if you can't visit in person, you can </a:t>
            </a:r>
            <a:r>
              <a:rPr lang="en-US" sz="1200" b="0" i="0" u="none" strike="noStrike" kern="1200" dirty="0" smtClean="0">
                <a:solidFill>
                  <a:schemeClr val="tx1"/>
                </a:solidFill>
                <a:effectLst/>
                <a:latin typeface="+mn-lt"/>
                <a:ea typeface="+mn-ea"/>
                <a:cs typeface="+mn-cs"/>
                <a:hlinkClick r:id="rId13"/>
              </a:rPr>
              <a:t>go to an online open day</a:t>
            </a:r>
            <a:r>
              <a:rPr lang="en-US" sz="1200" b="0" i="0" kern="1200" dirty="0" smtClean="0">
                <a:solidFill>
                  <a:schemeClr val="tx1"/>
                </a:solidFill>
                <a:effectLst/>
                <a:latin typeface="+mn-lt"/>
                <a:ea typeface="+mn-ea"/>
                <a:cs typeface="+mn-cs"/>
              </a:rPr>
              <a:t> – we cannot recommend this enough. It’s an opportunity for you to meet the course tutors, see the facilities, and explore the area.</a:t>
            </a:r>
          </a:p>
          <a:p>
            <a:r>
              <a:rPr lang="en-US" sz="1200" b="0" i="0" kern="1200" dirty="0" smtClean="0">
                <a:solidFill>
                  <a:schemeClr val="tx1"/>
                </a:solidFill>
                <a:effectLst/>
                <a:latin typeface="+mn-lt"/>
                <a:ea typeface="+mn-ea"/>
                <a:cs typeface="+mn-cs"/>
              </a:rPr>
              <a:t>If you can’t attend an open day, explore the campus with a </a:t>
            </a:r>
            <a:r>
              <a:rPr lang="en-US" sz="1200" b="0" i="0" u="none" strike="noStrike" kern="1200" dirty="0" smtClean="0">
                <a:solidFill>
                  <a:schemeClr val="tx1"/>
                </a:solidFill>
                <a:effectLst/>
                <a:latin typeface="+mn-lt"/>
                <a:ea typeface="+mn-ea"/>
                <a:cs typeface="+mn-cs"/>
                <a:hlinkClick r:id="rId14"/>
              </a:rPr>
              <a:t>virtual tour</a:t>
            </a:r>
            <a:r>
              <a:rPr lang="en-US" sz="1200" b="0" i="0" kern="1200" dirty="0" smtClean="0">
                <a:solidFill>
                  <a:schemeClr val="tx1"/>
                </a:solidFill>
                <a:effectLst/>
                <a:latin typeface="+mn-lt"/>
                <a:ea typeface="+mn-ea"/>
                <a:cs typeface="+mn-cs"/>
              </a:rPr>
              <a:t>.</a:t>
            </a:r>
          </a:p>
          <a:p>
            <a:r>
              <a:rPr lang="en-US" sz="1200" b="0" i="0" u="none" strike="noStrike" kern="1200" dirty="0" smtClean="0">
                <a:solidFill>
                  <a:schemeClr val="tx1"/>
                </a:solidFill>
                <a:effectLst/>
                <a:latin typeface="+mn-lt"/>
                <a:ea typeface="+mn-ea"/>
                <a:cs typeface="+mn-cs"/>
                <a:hlinkClick r:id="rId15"/>
              </a:rPr>
              <a:t>Check the application deadline</a:t>
            </a:r>
            <a:r>
              <a:rPr lang="en-US" sz="1200" b="0" i="0" kern="1200" dirty="0" smtClean="0">
                <a:solidFill>
                  <a:schemeClr val="tx1"/>
                </a:solidFill>
                <a:effectLst/>
                <a:latin typeface="+mn-lt"/>
                <a:ea typeface="+mn-ea"/>
                <a:cs typeface="+mn-cs"/>
              </a:rPr>
              <a:t> – some universities and courses have a different application deadline, so make sure you know the deadline associated to your chosen course or </a:t>
            </a:r>
            <a:r>
              <a:rPr lang="en-US" sz="1200" b="0" i="0" kern="1200" dirty="0" err="1" smtClean="0">
                <a:solidFill>
                  <a:schemeClr val="tx1"/>
                </a:solidFill>
                <a:effectLst/>
                <a:latin typeface="+mn-lt"/>
                <a:ea typeface="+mn-ea"/>
                <a:cs typeface="+mn-cs"/>
              </a:rPr>
              <a:t>uni.</a:t>
            </a: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16"/>
              </a:rPr>
              <a:t>Check the entry requirements</a:t>
            </a:r>
            <a:r>
              <a:rPr lang="en-US" sz="1200" b="0" i="0" kern="1200" dirty="0" smtClean="0">
                <a:solidFill>
                  <a:schemeClr val="tx1"/>
                </a:solidFill>
                <a:effectLst/>
                <a:latin typeface="+mn-lt"/>
                <a:ea typeface="+mn-ea"/>
                <a:cs typeface="+mn-cs"/>
              </a:rPr>
              <a:t> – different courses and universities will have different entry requirements, which you can check on the course listing in our search tool. Some universities and colleges make contextual offers. This is where the university or college considers any barriers you may face, and will either reduce their grade requirements or give extra consideration when deciding whether to give you an offer. </a:t>
            </a:r>
            <a:r>
              <a:rPr lang="en-US" sz="1200" b="0" i="0" u="none" strike="noStrike" kern="1200" dirty="0" smtClean="0">
                <a:solidFill>
                  <a:schemeClr val="tx1"/>
                </a:solidFill>
                <a:effectLst/>
                <a:latin typeface="+mn-lt"/>
                <a:ea typeface="+mn-ea"/>
                <a:cs typeface="+mn-cs"/>
                <a:hlinkClick r:id="rId17"/>
              </a:rPr>
              <a:t>Check out this blog for more information</a:t>
            </a:r>
            <a:r>
              <a:rPr lang="en-US" sz="1200" b="0" i="0" kern="1200" dirty="0" smtClean="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28D16B-0D52-494B-A5B3-8EDB8F68E694}" type="slidenum">
              <a:rPr lang="en-GB" smtClean="0"/>
              <a:t>19</a:t>
            </a:fld>
            <a:endParaRPr lang="en-GB"/>
          </a:p>
        </p:txBody>
      </p:sp>
    </p:spTree>
    <p:extLst>
      <p:ext uri="{BB962C8B-B14F-4D97-AF65-F5344CB8AC3E}">
        <p14:creationId xmlns:p14="http://schemas.microsoft.com/office/powerpoint/2010/main" val="42273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332B394-444C-4D56-91C7-694330935777}"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2744827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2B394-444C-4D56-91C7-694330935777}"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91805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2B394-444C-4D56-91C7-694330935777}"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48174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32B394-444C-4D56-91C7-694330935777}"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3132893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2B394-444C-4D56-91C7-694330935777}" type="datetimeFigureOut">
              <a:rPr lang="en-GB" smtClean="0"/>
              <a:t>04/11/2020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44928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32B394-444C-4D56-91C7-694330935777}"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31693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32B394-444C-4D56-91C7-694330935777}" type="datetimeFigureOut">
              <a:rPr lang="en-GB" smtClean="0"/>
              <a:t>04/11/2020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11753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32B394-444C-4D56-91C7-694330935777}" type="datetimeFigureOut">
              <a:rPr lang="en-GB" smtClean="0"/>
              <a:t>04/11/2020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3296652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2B394-444C-4D56-91C7-694330935777}" type="datetimeFigureOut">
              <a:rPr lang="en-GB" smtClean="0"/>
              <a:t>04/11/2020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109243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2B394-444C-4D56-91C7-694330935777}"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3234230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2B394-444C-4D56-91C7-694330935777}" type="datetimeFigureOut">
              <a:rPr lang="en-GB" smtClean="0"/>
              <a:t>04/11/2020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206B9D-DEC4-4681-B4A1-8529FB7AAF93}" type="slidenum">
              <a:rPr lang="en-GB" smtClean="0"/>
              <a:t>‹#›</a:t>
            </a:fld>
            <a:endParaRPr lang="en-GB"/>
          </a:p>
        </p:txBody>
      </p:sp>
    </p:spTree>
    <p:extLst>
      <p:ext uri="{BB962C8B-B14F-4D97-AF65-F5344CB8AC3E}">
        <p14:creationId xmlns:p14="http://schemas.microsoft.com/office/powerpoint/2010/main" val="313111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2B394-444C-4D56-91C7-694330935777}" type="datetimeFigureOut">
              <a:rPr lang="en-GB" smtClean="0"/>
              <a:t>04/11/2020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06B9D-DEC4-4681-B4A1-8529FB7AAF93}" type="slidenum">
              <a:rPr lang="en-GB" smtClean="0"/>
              <a:t>‹#›</a:t>
            </a:fld>
            <a:endParaRPr lang="en-GB"/>
          </a:p>
        </p:txBody>
      </p:sp>
    </p:spTree>
    <p:extLst>
      <p:ext uri="{BB962C8B-B14F-4D97-AF65-F5344CB8AC3E}">
        <p14:creationId xmlns:p14="http://schemas.microsoft.com/office/powerpoint/2010/main" val="6674789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completeuniversityguide.co.uk/courses/choosing-a-cour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hyperlink" Target="https://www.ucas.com/undergraduate/what-and-where-study/ucas-undergraduate-what-stud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ucas.com/explore/subjects"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ucas.com/undergraduate/what-and-where-study/open-days-and-events/virtual-tours"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hyperlink" Target="https://www.theguardian.com/education/ng-interactive/2018/may/29/university-league-tables-2019"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acu-student.com/?page_id=5203"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university.which.co.uk/a-level-explorer"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rospects.ac.uk/applying-for-university/choosing-a-course/how-to-choose-the-right-degree"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jobs.theguardian.com/jobs/graduate/direct-employer/?CMP=PPC_JOBS_GGL_&amp;gclid=CjwKCAiAnIT9BRAmEiwANaoE1Xlk6d3aZx2cciEGImvQsrQ7dT2W7shgjY0qbkhpPRVCaLwFJEpjLBoCvFAQAvD_Bw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argetcareers.co.uk/careers-advice/choices-about-uni/48-how-to-choose-the-right-university-and-course-for-you"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www.loom.com/share/0a0af3ff72bd44cab29f836b1b385911" TargetMode="External"/><Relationship Id="rId3" Type="http://schemas.openxmlformats.org/officeDocument/2006/relationships/image" Target="../media/image1.png"/><Relationship Id="rId7" Type="http://schemas.openxmlformats.org/officeDocument/2006/relationships/hyperlink" Target="https://www.loom.com/share/7e6f2887da21496cac0c12b6584d598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loom.com/share/3181be795b6947bf930de72d4ae60c62" TargetMode="External"/><Relationship Id="rId5" Type="http://schemas.openxmlformats.org/officeDocument/2006/relationships/hyperlink" Target="https://www.loom.com/share/aba9f8281aef4765997914fb81e33ea5" TargetMode="External"/><Relationship Id="rId10" Type="http://schemas.openxmlformats.org/officeDocument/2006/relationships/hyperlink" Target="https://www.loom.com/share/bc8fd9c3f04d49679a2a64d61ddd2852" TargetMode="External"/><Relationship Id="rId4" Type="http://schemas.openxmlformats.org/officeDocument/2006/relationships/hyperlink" Target="https://www.loom.com/share/3c7fefe13237494f83792bf1eb4546ee" TargetMode="External"/><Relationship Id="rId9" Type="http://schemas.openxmlformats.org/officeDocument/2006/relationships/hyperlink" Target="https://www.loom.com/share/65b275a2c52d4643b75ddbdbb88407f5"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graphicFrame>
        <p:nvGraphicFramePr>
          <p:cNvPr id="5" name="Table Placeholder 2"/>
          <p:cNvGraphicFramePr>
            <a:graphicFrameLocks/>
          </p:cNvGraphicFramePr>
          <p:nvPr>
            <p:extLst/>
          </p:nvPr>
        </p:nvGraphicFramePr>
        <p:xfrm>
          <a:off x="445389" y="349692"/>
          <a:ext cx="5259671" cy="6120677"/>
        </p:xfrm>
        <a:graphic>
          <a:graphicData uri="http://schemas.openxmlformats.org/drawingml/2006/table">
            <a:tbl>
              <a:tblPr firstRow="1" firstCol="1" bandRow="1"/>
              <a:tblGrid>
                <a:gridCol w="1430357"/>
                <a:gridCol w="869912"/>
                <a:gridCol w="869912"/>
                <a:gridCol w="845544"/>
                <a:gridCol w="1243946"/>
              </a:tblGrid>
              <a:tr h="86230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600" b="1" i="0" dirty="0" smtClean="0">
                          <a:effectLst/>
                        </a:rPr>
                        <a:t>EPQ</a:t>
                      </a:r>
                      <a:endParaRPr lang="en-US" sz="2800" b="1"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600" b="1" i="0" dirty="0">
                          <a:effectLst/>
                        </a:rPr>
                        <a:t>AS level</a:t>
                      </a:r>
                      <a:endParaRPr lang="en-US" sz="2800" b="1"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600" b="1" i="0">
                          <a:effectLst/>
                        </a:rPr>
                        <a:t>A level</a:t>
                      </a:r>
                      <a:endParaRPr lang="en-US" sz="2800" b="1"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600" b="1" i="0">
                          <a:effectLst/>
                        </a:rPr>
                        <a:t>New Tariff points</a:t>
                      </a:r>
                      <a:endParaRPr lang="en-US" sz="2800" b="1"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1600" b="1" i="0" dirty="0">
                          <a:effectLst/>
                        </a:rPr>
                        <a:t>BTEC Subsidiary Diploma</a:t>
                      </a:r>
                      <a:endParaRPr lang="en-US" sz="2800" b="1"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F81BD">
                        <a:lumMod val="60000"/>
                        <a:lumOff val="40000"/>
                      </a:srgbClr>
                    </a:solidFill>
                  </a:tcPr>
                </a:tc>
              </a:tr>
              <a:tr h="4381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 </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 </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smtClean="0">
                          <a:effectLst/>
                        </a:rPr>
                        <a:t>  A</a:t>
                      </a:r>
                      <a:r>
                        <a:rPr lang="en-US" sz="2400" b="0" i="0" dirty="0">
                          <a:effectLst/>
                        </a:rPr>
                        <a:t>*</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56</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smtClean="0">
                          <a:effectLst/>
                        </a:rPr>
                        <a:t>  D</a:t>
                      </a:r>
                      <a:r>
                        <a:rPr lang="en-US" sz="2400" b="0" i="0" dirty="0">
                          <a:effectLst/>
                        </a:rPr>
                        <a:t>*</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solidFill>
                      <a:schemeClr val="accent2">
                        <a:lumMod val="20000"/>
                        <a:lumOff val="80000"/>
                      </a:schemeClr>
                    </a:solidFill>
                  </a:tcPr>
                </a:tc>
              </a:tr>
              <a:tr h="4381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 </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 </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A</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48</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D</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2">
                        <a:lumMod val="20000"/>
                        <a:lumOff val="80000"/>
                      </a:schemeClr>
                    </a:solidFill>
                  </a:tcPr>
                </a:tc>
              </a:tr>
              <a:tr h="4381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 </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 </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B</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40</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 </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2">
                        <a:lumMod val="20000"/>
                        <a:lumOff val="80000"/>
                      </a:schemeClr>
                    </a:solidFill>
                  </a:tcPr>
                </a:tc>
              </a:tr>
              <a:tr h="4381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 </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 </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C</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32</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M</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2">
                        <a:lumMod val="20000"/>
                        <a:lumOff val="80000"/>
                      </a:schemeClr>
                    </a:solidFill>
                  </a:tcPr>
                </a:tc>
              </a:tr>
              <a:tr h="4381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smtClean="0">
                          <a:effectLst/>
                        </a:rPr>
                        <a:t>  A</a:t>
                      </a:r>
                      <a:r>
                        <a:rPr lang="en-US" sz="2400" b="0" i="0" dirty="0">
                          <a:effectLst/>
                        </a:rPr>
                        <a:t>*</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 </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 </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28</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 </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2">
                        <a:lumMod val="20000"/>
                        <a:lumOff val="80000"/>
                      </a:schemeClr>
                    </a:solidFill>
                  </a:tcPr>
                </a:tc>
              </a:tr>
              <a:tr h="4381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A</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 </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D</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24</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 </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2">
                        <a:lumMod val="20000"/>
                        <a:lumOff val="80000"/>
                      </a:schemeClr>
                    </a:solidFill>
                  </a:tcPr>
                </a:tc>
              </a:tr>
              <a:tr h="4381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B</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A</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 </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20</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 </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2">
                        <a:lumMod val="20000"/>
                        <a:lumOff val="80000"/>
                      </a:schemeClr>
                    </a:solidFill>
                  </a:tcPr>
                </a:tc>
              </a:tr>
              <a:tr h="4381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C</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B</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E</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16</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P</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2">
                        <a:lumMod val="20000"/>
                        <a:lumOff val="80000"/>
                      </a:schemeClr>
                    </a:solidFill>
                  </a:tcPr>
                </a:tc>
              </a:tr>
              <a:tr h="4381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D</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C</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 </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12</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 </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4381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 </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D</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 </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10</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 </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4381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E</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 </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 </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8</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a:effectLst/>
                        </a:rPr>
                        <a:t> </a:t>
                      </a:r>
                      <a:endParaRPr lang="en-US" sz="4400" b="0" i="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r h="4381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 </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E</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2">
                        <a:lumMod val="9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 </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6</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b="0" i="0" dirty="0">
                          <a:effectLst/>
                        </a:rPr>
                        <a:t> </a:t>
                      </a:r>
                      <a:endParaRPr lang="en-US" sz="4400" b="0" i="0" dirty="0">
                        <a:effectLst/>
                        <a:latin typeface="Calibri" panose="020F0502020204030204" pitchFamily="34" charset="0"/>
                        <a:ea typeface="Cambria" panose="02040503050406030204" pitchFamily="18" charset="0"/>
                        <a:cs typeface="Times New Roman" panose="02020603050405020304" pitchFamily="18" charset="0"/>
                      </a:endParaRPr>
                    </a:p>
                  </a:txBody>
                  <a:tcPr marL="38577" marR="38577"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r>
            </a:tbl>
          </a:graphicData>
        </a:graphic>
      </p:graphicFrame>
      <p:sp>
        <p:nvSpPr>
          <p:cNvPr id="7" name="TextBox 6"/>
          <p:cNvSpPr txBox="1"/>
          <p:nvPr/>
        </p:nvSpPr>
        <p:spPr>
          <a:xfrm>
            <a:off x="6085267" y="2181358"/>
            <a:ext cx="5454063" cy="4632037"/>
          </a:xfrm>
          <a:prstGeom prst="rect">
            <a:avLst/>
          </a:prstGeom>
          <a:noFill/>
        </p:spPr>
        <p:txBody>
          <a:bodyPr wrap="square" rtlCol="0">
            <a:spAutoFit/>
          </a:bodyPr>
          <a:lstStyle/>
          <a:p>
            <a:r>
              <a:rPr lang="en-GB" sz="3200" b="1" i="1" dirty="0"/>
              <a:t>Reflection</a:t>
            </a:r>
            <a:r>
              <a:rPr lang="en-GB" sz="3200" b="1" i="1" dirty="0" smtClean="0"/>
              <a:t>:</a:t>
            </a:r>
          </a:p>
          <a:p>
            <a:endParaRPr lang="en-GB" sz="3200" b="1" i="1" dirty="0"/>
          </a:p>
          <a:p>
            <a:endParaRPr lang="en-GB" sz="2100" dirty="0"/>
          </a:p>
          <a:p>
            <a:pPr marL="342900" indent="-342900">
              <a:buFont typeface="Arial" panose="020B0604020202020204" pitchFamily="34" charset="0"/>
              <a:buChar char="•"/>
            </a:pPr>
            <a:r>
              <a:rPr lang="en-GB" sz="2100" dirty="0" smtClean="0"/>
              <a:t>What are your first (firm) and second (insurance) offers?</a:t>
            </a:r>
            <a:endParaRPr lang="en-GB" sz="2100" dirty="0"/>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What do you need to get to for your chosen course?</a:t>
            </a:r>
          </a:p>
          <a:p>
            <a:pPr marL="342900" indent="-342900">
              <a:buFont typeface="Arial" panose="020B0604020202020204" pitchFamily="34" charset="0"/>
              <a:buChar char="•"/>
            </a:pPr>
            <a:endParaRPr lang="en-GB" sz="2100" dirty="0"/>
          </a:p>
          <a:p>
            <a:pPr marL="342900" indent="-342900">
              <a:buFont typeface="Arial" panose="020B0604020202020204" pitchFamily="34" charset="0"/>
              <a:buChar char="•"/>
            </a:pPr>
            <a:r>
              <a:rPr lang="en-GB" sz="2100" dirty="0"/>
              <a:t>What subjects are your focus for improvement?</a:t>
            </a:r>
          </a:p>
          <a:p>
            <a:pPr marL="342900" indent="-342900">
              <a:buFont typeface="Arial" panose="020B0604020202020204" pitchFamily="34" charset="0"/>
              <a:buChar char="•"/>
            </a:pPr>
            <a:endParaRPr lang="en-GB" sz="2100" dirty="0"/>
          </a:p>
          <a:p>
            <a:endParaRPr lang="en-GB" sz="2100" dirty="0"/>
          </a:p>
        </p:txBody>
      </p:sp>
      <p:pic>
        <p:nvPicPr>
          <p:cNvPr id="2" name="Picture 1"/>
          <p:cNvPicPr>
            <a:picLocks noChangeAspect="1"/>
          </p:cNvPicPr>
          <p:nvPr/>
        </p:nvPicPr>
        <p:blipFill>
          <a:blip r:embed="rId4"/>
          <a:stretch>
            <a:fillRect/>
          </a:stretch>
        </p:blipFill>
        <p:spPr>
          <a:xfrm>
            <a:off x="6291469" y="574687"/>
            <a:ext cx="3821596" cy="1135014"/>
          </a:xfrm>
          <a:prstGeom prst="rect">
            <a:avLst/>
          </a:prstGeom>
        </p:spPr>
      </p:pic>
    </p:spTree>
    <p:extLst>
      <p:ext uri="{BB962C8B-B14F-4D97-AF65-F5344CB8AC3E}">
        <p14:creationId xmlns:p14="http://schemas.microsoft.com/office/powerpoint/2010/main" val="2490005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04" y="328280"/>
            <a:ext cx="8229600" cy="1143000"/>
          </a:xfrm>
        </p:spPr>
        <p:txBody>
          <a:bodyPr/>
          <a:lstStyle/>
          <a:p>
            <a:r>
              <a:rPr lang="en-GB" dirty="0" smtClean="0"/>
              <a:t>The Application</a:t>
            </a:r>
            <a:endParaRPr lang="en-GB" dirty="0"/>
          </a:p>
        </p:txBody>
      </p:sp>
      <p:sp>
        <p:nvSpPr>
          <p:cNvPr id="6" name="Content Placeholder 5"/>
          <p:cNvSpPr>
            <a:spLocks noGrp="1"/>
          </p:cNvSpPr>
          <p:nvPr>
            <p:ph idx="1"/>
          </p:nvPr>
        </p:nvSpPr>
        <p:spPr>
          <a:xfrm>
            <a:off x="480205" y="1846923"/>
            <a:ext cx="8163464" cy="4525963"/>
          </a:xfrm>
        </p:spPr>
        <p:txBody>
          <a:bodyPr>
            <a:normAutofit lnSpcReduction="10000"/>
          </a:bodyPr>
          <a:lstStyle/>
          <a:p>
            <a:pPr marL="285750" indent="-285750">
              <a:spcAft>
                <a:spcPts val="1200"/>
              </a:spcAft>
            </a:pPr>
            <a:r>
              <a:rPr lang="en-GB" sz="2400" b="1" dirty="0">
                <a:solidFill>
                  <a:prstClr val="black"/>
                </a:solidFill>
                <a:latin typeface="Calibri" panose="020F0502020204030204" pitchFamily="34" charset="0"/>
                <a:cs typeface="Calibri" panose="020F0502020204030204" pitchFamily="34" charset="0"/>
              </a:rPr>
              <a:t>You will choose a maximum of 5 courses</a:t>
            </a:r>
          </a:p>
          <a:p>
            <a:pPr lvl="2">
              <a:spcAft>
                <a:spcPts val="1200"/>
              </a:spcAft>
            </a:pPr>
            <a:r>
              <a:rPr lang="en-GB" sz="2400" dirty="0">
                <a:solidFill>
                  <a:prstClr val="black"/>
                </a:solidFill>
                <a:latin typeface="Calibri" panose="020F0502020204030204" pitchFamily="34" charset="0"/>
                <a:cs typeface="Calibri" panose="020F0502020204030204" pitchFamily="34" charset="0"/>
              </a:rPr>
              <a:t>Some choice restrictions:</a:t>
            </a:r>
          </a:p>
          <a:p>
            <a:pPr marL="1200150" lvl="2" indent="-285750">
              <a:spcAft>
                <a:spcPts val="1200"/>
              </a:spcAft>
            </a:pPr>
            <a:r>
              <a:rPr lang="en-GB" sz="2400" dirty="0">
                <a:solidFill>
                  <a:prstClr val="black"/>
                </a:solidFill>
                <a:latin typeface="Calibri" panose="020F0502020204030204" pitchFamily="34" charset="0"/>
                <a:cs typeface="Calibri" panose="020F0502020204030204" pitchFamily="34" charset="0"/>
              </a:rPr>
              <a:t>Medicine, Veterinary and Dentistry – max of 4 choices</a:t>
            </a:r>
          </a:p>
          <a:p>
            <a:pPr marL="1200150" lvl="2" indent="-285750">
              <a:spcAft>
                <a:spcPts val="1200"/>
              </a:spcAft>
            </a:pPr>
            <a:r>
              <a:rPr lang="en-GB" sz="2400" dirty="0">
                <a:solidFill>
                  <a:prstClr val="black"/>
                </a:solidFill>
                <a:latin typeface="Calibri" panose="020F0502020204030204" pitchFamily="34" charset="0"/>
                <a:cs typeface="Calibri" panose="020F0502020204030204" pitchFamily="34" charset="0"/>
              </a:rPr>
              <a:t>Oxford or Cambridge – usually you can only apply for one course at one or the other.</a:t>
            </a:r>
          </a:p>
          <a:p>
            <a:pPr marL="285750" indent="-285750">
              <a:spcAft>
                <a:spcPts val="1200"/>
              </a:spcAft>
            </a:pPr>
            <a:r>
              <a:rPr lang="en-US" sz="2400" b="1" dirty="0">
                <a:solidFill>
                  <a:prstClr val="black"/>
                </a:solidFill>
                <a:latin typeface="Calibri" panose="020F0502020204030204" pitchFamily="34" charset="0"/>
                <a:cs typeface="Calibri" panose="020F0502020204030204" pitchFamily="34" charset="0"/>
              </a:rPr>
              <a:t>UCAS operates an invisibility policy. </a:t>
            </a:r>
            <a:r>
              <a:rPr lang="en-US" sz="2400" dirty="0">
                <a:solidFill>
                  <a:prstClr val="black"/>
                </a:solidFill>
                <a:latin typeface="Calibri" panose="020F0502020204030204" pitchFamily="34" charset="0"/>
                <a:cs typeface="Calibri" panose="020F0502020204030204" pitchFamily="34" charset="0"/>
              </a:rPr>
              <a:t>This means that each university that you apply to can't see which other institutions has also received an application from you. </a:t>
            </a:r>
          </a:p>
          <a:p>
            <a:pPr marL="285750" indent="-285750">
              <a:spcAft>
                <a:spcPts val="1200"/>
              </a:spcAft>
            </a:pPr>
            <a:r>
              <a:rPr lang="en-GB" sz="2400" b="1" dirty="0">
                <a:solidFill>
                  <a:prstClr val="black"/>
                </a:solidFill>
                <a:latin typeface="Calibri" panose="020F0502020204030204" pitchFamily="34" charset="0"/>
                <a:cs typeface="Calibri" panose="020F0502020204030204" pitchFamily="34" charset="0"/>
              </a:rPr>
              <a:t>Payment of £24 to apply – made online by card.</a:t>
            </a:r>
          </a:p>
          <a:p>
            <a:pPr marL="285750" indent="-285750">
              <a:spcAft>
                <a:spcPts val="1200"/>
              </a:spcAft>
            </a:pPr>
            <a:r>
              <a:rPr lang="en-GB" sz="2400" b="1" dirty="0">
                <a:solidFill>
                  <a:prstClr val="black"/>
                </a:solidFill>
                <a:latin typeface="Calibri" panose="020F0502020204030204" pitchFamily="34" charset="0"/>
                <a:cs typeface="Calibri" panose="020F0502020204030204" pitchFamily="34" charset="0"/>
              </a:rPr>
              <a:t>You can only send one UCAS application in each year’s cycle.</a:t>
            </a:r>
          </a:p>
        </p:txBody>
      </p:sp>
      <p:sp>
        <p:nvSpPr>
          <p:cNvPr id="7" name="Rectangle 6"/>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3" name="TextBox 2"/>
          <p:cNvSpPr txBox="1"/>
          <p:nvPr/>
        </p:nvSpPr>
        <p:spPr>
          <a:xfrm>
            <a:off x="9020286" y="2956566"/>
            <a:ext cx="2665562" cy="3416320"/>
          </a:xfrm>
          <a:prstGeom prst="rect">
            <a:avLst/>
          </a:prstGeom>
          <a:noFill/>
          <a:ln>
            <a:solidFill>
              <a:srgbClr val="FF0000"/>
            </a:solidFill>
          </a:ln>
        </p:spPr>
        <p:txBody>
          <a:bodyPr wrap="square" rtlCol="0">
            <a:spAutoFit/>
          </a:bodyPr>
          <a:lstStyle/>
          <a:p>
            <a:r>
              <a:rPr lang="en-US" sz="2400" i="1" dirty="0" smtClean="0"/>
              <a:t>Sections of the application:</a:t>
            </a:r>
          </a:p>
          <a:p>
            <a:endParaRPr lang="en-US" sz="2400" i="1" dirty="0" smtClean="0"/>
          </a:p>
          <a:p>
            <a:pPr marL="342900" indent="-342900">
              <a:buFont typeface="+mj-lt"/>
              <a:buAutoNum type="arabicPeriod"/>
            </a:pPr>
            <a:r>
              <a:rPr lang="en-US" sz="2400" i="1" dirty="0" smtClean="0"/>
              <a:t>Personal Details</a:t>
            </a:r>
          </a:p>
          <a:p>
            <a:pPr marL="342900" indent="-342900">
              <a:buFont typeface="+mj-lt"/>
              <a:buAutoNum type="arabicPeriod"/>
            </a:pPr>
            <a:r>
              <a:rPr lang="en-US" sz="2400" i="1" dirty="0" smtClean="0"/>
              <a:t>Additional Information</a:t>
            </a:r>
          </a:p>
          <a:p>
            <a:pPr marL="342900" indent="-342900">
              <a:buFont typeface="+mj-lt"/>
              <a:buAutoNum type="arabicPeriod"/>
            </a:pPr>
            <a:r>
              <a:rPr lang="en-US" sz="2400" i="1" dirty="0" smtClean="0"/>
              <a:t>Student Finance</a:t>
            </a:r>
          </a:p>
          <a:p>
            <a:pPr marL="342900" indent="-342900">
              <a:buFont typeface="+mj-lt"/>
              <a:buAutoNum type="arabicPeriod"/>
            </a:pPr>
            <a:r>
              <a:rPr lang="en-US" sz="2400" i="1" dirty="0" smtClean="0"/>
              <a:t>Choices</a:t>
            </a:r>
          </a:p>
          <a:p>
            <a:pPr marL="342900" indent="-342900">
              <a:buFont typeface="+mj-lt"/>
              <a:buAutoNum type="arabicPeriod"/>
            </a:pPr>
            <a:r>
              <a:rPr lang="en-US" sz="2400" i="1" dirty="0" smtClean="0"/>
              <a:t>Education</a:t>
            </a:r>
            <a:endParaRPr lang="en-GB" sz="2400" i="1" dirty="0"/>
          </a:p>
        </p:txBody>
      </p:sp>
    </p:spTree>
    <p:extLst>
      <p:ext uri="{BB962C8B-B14F-4D97-AF65-F5344CB8AC3E}">
        <p14:creationId xmlns:p14="http://schemas.microsoft.com/office/powerpoint/2010/main" val="1851104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04" y="328280"/>
            <a:ext cx="8229600" cy="1143000"/>
          </a:xfrm>
        </p:spPr>
        <p:txBody>
          <a:bodyPr/>
          <a:lstStyle/>
          <a:p>
            <a:r>
              <a:rPr lang="en-GB" dirty="0" smtClean="0"/>
              <a:t>The Personal Statement</a:t>
            </a:r>
            <a:endParaRPr lang="en-GB" dirty="0"/>
          </a:p>
        </p:txBody>
      </p:sp>
      <p:pic>
        <p:nvPicPr>
          <p:cNvPr id="5" name="Picture 2" descr="Image result for st josephs sloug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2099" y="395611"/>
            <a:ext cx="1303892" cy="130389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80204" y="2181358"/>
            <a:ext cx="10337321" cy="4525963"/>
          </a:xfrm>
        </p:spPr>
        <p:txBody>
          <a:bodyPr>
            <a:normAutofit/>
          </a:bodyPr>
          <a:lstStyle/>
          <a:p>
            <a:r>
              <a:rPr lang="en-US" dirty="0"/>
              <a:t>The personal statement is an important part of your UCAS application. </a:t>
            </a:r>
            <a:endParaRPr lang="en-US" dirty="0" smtClean="0"/>
          </a:p>
          <a:p>
            <a:r>
              <a:rPr lang="en-US" dirty="0" smtClean="0"/>
              <a:t>It’s </a:t>
            </a:r>
            <a:r>
              <a:rPr lang="en-US" dirty="0"/>
              <a:t>your chance to describe your ambitions, skills, and experience to university and college admissions staff</a:t>
            </a:r>
            <a:r>
              <a:rPr lang="en-US" dirty="0" smtClean="0"/>
              <a:t>.</a:t>
            </a:r>
            <a:endParaRPr lang="en-US" dirty="0"/>
          </a:p>
          <a:p>
            <a:r>
              <a:rPr lang="en-US" dirty="0"/>
              <a:t>A personal statement supports your application to study at a university or college. It’s a chance for you to articulate why you’d like to study a particular course or </a:t>
            </a:r>
            <a:r>
              <a:rPr lang="en-US" dirty="0" smtClean="0"/>
              <a:t>subject.</a:t>
            </a:r>
          </a:p>
          <a:p>
            <a:r>
              <a:rPr lang="en-US" dirty="0" smtClean="0"/>
              <a:t>Passion for the subject and passion for learning.</a:t>
            </a:r>
          </a:p>
          <a:p>
            <a:r>
              <a:rPr lang="en-US" dirty="0" smtClean="0"/>
              <a:t>Evidence of the very highest level of independent study.</a:t>
            </a:r>
          </a:p>
        </p:txBody>
      </p:sp>
      <p:sp>
        <p:nvSpPr>
          <p:cNvPr id="7" name="Rectangle 6"/>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13285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204" y="328280"/>
            <a:ext cx="8229600" cy="1143000"/>
          </a:xfrm>
        </p:spPr>
        <p:txBody>
          <a:bodyPr/>
          <a:lstStyle/>
          <a:p>
            <a:r>
              <a:rPr lang="en-GB" dirty="0" smtClean="0"/>
              <a:t>The Reference</a:t>
            </a:r>
            <a:endParaRPr lang="en-GB" dirty="0"/>
          </a:p>
        </p:txBody>
      </p:sp>
      <p:pic>
        <p:nvPicPr>
          <p:cNvPr id="5" name="Picture 2" descr="Image result for st josephs sl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099" y="395611"/>
            <a:ext cx="1303892" cy="130389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80204" y="2181358"/>
            <a:ext cx="10337321" cy="4525963"/>
          </a:xfrm>
        </p:spPr>
        <p:txBody>
          <a:bodyPr>
            <a:normAutofit/>
          </a:bodyPr>
          <a:lstStyle/>
          <a:p>
            <a:r>
              <a:rPr lang="en-GB" dirty="0" smtClean="0"/>
              <a:t>Your teachers, your tutor and I fill in a reference for every student.</a:t>
            </a:r>
          </a:p>
          <a:p>
            <a:r>
              <a:rPr lang="en-GB" dirty="0" smtClean="0"/>
              <a:t>It contains a comment on the academic suitability for the course and attendance to university.</a:t>
            </a:r>
          </a:p>
          <a:p>
            <a:r>
              <a:rPr lang="en-GB" dirty="0" smtClean="0"/>
              <a:t>It includes attendance, punctuality data and a comment on attitude to learning.</a:t>
            </a:r>
          </a:p>
          <a:p>
            <a:r>
              <a:rPr lang="en-GB" dirty="0" smtClean="0"/>
              <a:t>Contextual information – </a:t>
            </a:r>
            <a:r>
              <a:rPr lang="en-GB" b="1" i="1" dirty="0" smtClean="0"/>
              <a:t>we tell the story </a:t>
            </a:r>
            <a:r>
              <a:rPr lang="en-GB" dirty="0" smtClean="0"/>
              <a:t>– sometimes our references have meant a student who may not quite have the predicted grades is made an offer because of a glowing reference.</a:t>
            </a:r>
          </a:p>
          <a:p>
            <a:r>
              <a:rPr lang="en-GB" dirty="0" smtClean="0"/>
              <a:t>We have requested references be sent back and be changed before.</a:t>
            </a:r>
            <a:endParaRPr lang="en-GB" dirty="0"/>
          </a:p>
        </p:txBody>
      </p:sp>
      <p:sp>
        <p:nvSpPr>
          <p:cNvPr id="7" name="Rectangle 6"/>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6367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349698"/>
            <a:ext cx="10515600" cy="1325563"/>
          </a:xfrm>
        </p:spPr>
        <p:txBody>
          <a:bodyPr/>
          <a:lstStyle/>
          <a:p>
            <a:r>
              <a:rPr lang="en-US" dirty="0" smtClean="0"/>
              <a:t>How to choose your course:</a:t>
            </a:r>
            <a:endParaRPr lang="en-GB" dirty="0"/>
          </a:p>
        </p:txBody>
      </p:sp>
      <p:sp>
        <p:nvSpPr>
          <p:cNvPr id="3" name="Content Placeholder 2"/>
          <p:cNvSpPr>
            <a:spLocks noGrp="1"/>
          </p:cNvSpPr>
          <p:nvPr>
            <p:ph idx="1"/>
          </p:nvPr>
        </p:nvSpPr>
        <p:spPr>
          <a:xfrm>
            <a:off x="406879" y="1816999"/>
            <a:ext cx="10515600" cy="4351338"/>
          </a:xfrm>
        </p:spPr>
        <p:txBody>
          <a:bodyPr/>
          <a:lstStyle/>
          <a:p>
            <a:r>
              <a:rPr lang="en-GB" dirty="0">
                <a:hlinkClick r:id="rId3"/>
              </a:rPr>
              <a:t>https://www.thecompleteuniversityguide.co.uk/courses/choosing-a-course</a:t>
            </a:r>
            <a:r>
              <a:rPr lang="en-GB" dirty="0" smtClean="0">
                <a:hlinkClick r:id="rId3"/>
              </a:rPr>
              <a:t>/</a:t>
            </a:r>
            <a:endParaRPr lang="en-GB" dirty="0" smtClean="0"/>
          </a:p>
          <a:p>
            <a:r>
              <a:rPr lang="en-GB" dirty="0">
                <a:hlinkClick r:id="rId4"/>
              </a:rPr>
              <a:t>https://www.ucas.com/undergraduate/what-and-where-study/ucas-undergraduate-what-study</a:t>
            </a:r>
            <a:endParaRPr lang="en-GB" b="1" dirty="0" smtClean="0"/>
          </a:p>
          <a:p>
            <a:endParaRPr lang="en-GB" dirty="0" smtClean="0"/>
          </a:p>
          <a:p>
            <a:r>
              <a:rPr lang="en-US" dirty="0" smtClean="0"/>
              <a:t>Choosing a subject</a:t>
            </a:r>
          </a:p>
          <a:p>
            <a:r>
              <a:rPr lang="en-US" dirty="0" smtClean="0"/>
              <a:t>Choosing a course</a:t>
            </a:r>
          </a:p>
          <a:p>
            <a:r>
              <a:rPr lang="en-US" dirty="0" smtClean="0"/>
              <a:t>Choosing how to study</a:t>
            </a:r>
          </a:p>
          <a:p>
            <a:r>
              <a:rPr lang="en-US" dirty="0" smtClean="0"/>
              <a:t>Choosing where  to study</a:t>
            </a:r>
            <a:endParaRPr lang="en-GB" dirty="0" smtClean="0"/>
          </a:p>
          <a:p>
            <a:endParaRPr lang="en-GB" dirty="0" smtClean="0"/>
          </a:p>
          <a:p>
            <a:endParaRPr lang="en-GB"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6"/>
          <a:stretch>
            <a:fillRect/>
          </a:stretch>
        </p:blipFill>
        <p:spPr>
          <a:xfrm>
            <a:off x="6878689" y="4194147"/>
            <a:ext cx="4863686" cy="2264286"/>
          </a:xfrm>
          <a:prstGeom prst="rect">
            <a:avLst/>
          </a:prstGeom>
        </p:spPr>
      </p:pic>
    </p:spTree>
    <p:extLst>
      <p:ext uri="{BB962C8B-B14F-4D97-AF65-F5344CB8AC3E}">
        <p14:creationId xmlns:p14="http://schemas.microsoft.com/office/powerpoint/2010/main" val="438189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349698"/>
            <a:ext cx="10515600" cy="1325563"/>
          </a:xfrm>
        </p:spPr>
        <p:txBody>
          <a:bodyPr/>
          <a:lstStyle/>
          <a:p>
            <a:r>
              <a:rPr lang="en-US" dirty="0" smtClean="0"/>
              <a:t>Choosing your subject</a:t>
            </a:r>
            <a:endParaRPr lang="en-GB"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4"/>
          <a:stretch>
            <a:fillRect/>
          </a:stretch>
        </p:blipFill>
        <p:spPr>
          <a:xfrm>
            <a:off x="7119257" y="4966613"/>
            <a:ext cx="4503286" cy="1493378"/>
          </a:xfrm>
          <a:prstGeom prst="rect">
            <a:avLst/>
          </a:prstGeom>
        </p:spPr>
      </p:pic>
      <p:sp>
        <p:nvSpPr>
          <p:cNvPr id="10" name="Content Placeholder 2"/>
          <p:cNvSpPr>
            <a:spLocks noGrp="1"/>
          </p:cNvSpPr>
          <p:nvPr>
            <p:ph idx="1"/>
          </p:nvPr>
        </p:nvSpPr>
        <p:spPr>
          <a:xfrm>
            <a:off x="406879" y="1816999"/>
            <a:ext cx="6318933" cy="4351338"/>
          </a:xfrm>
        </p:spPr>
        <p:txBody>
          <a:bodyPr>
            <a:normAutofit fontScale="70000" lnSpcReduction="20000"/>
          </a:bodyPr>
          <a:lstStyle/>
          <a:p>
            <a:r>
              <a:rPr lang="en-US" dirty="0" smtClean="0"/>
              <a:t>What do you enjoy?</a:t>
            </a:r>
          </a:p>
          <a:p>
            <a:endParaRPr lang="en-US" dirty="0"/>
          </a:p>
          <a:p>
            <a:r>
              <a:rPr lang="en-US" dirty="0" smtClean="0"/>
              <a:t>What are your career goals?</a:t>
            </a:r>
          </a:p>
          <a:p>
            <a:endParaRPr lang="en-US" dirty="0"/>
          </a:p>
          <a:p>
            <a:r>
              <a:rPr lang="en-US" dirty="0" smtClean="0"/>
              <a:t>What sectors have the most opportunity in regionally and nationally?</a:t>
            </a:r>
          </a:p>
          <a:p>
            <a:endParaRPr lang="en-US" dirty="0" smtClean="0"/>
          </a:p>
          <a:p>
            <a:r>
              <a:rPr lang="en-US" dirty="0" smtClean="0"/>
              <a:t>Take a look at the subject guides</a:t>
            </a:r>
          </a:p>
          <a:p>
            <a:r>
              <a:rPr lang="en-GB" dirty="0">
                <a:hlinkClick r:id="rId5"/>
              </a:rPr>
              <a:t>https://</a:t>
            </a:r>
            <a:r>
              <a:rPr lang="en-GB" dirty="0" smtClean="0">
                <a:hlinkClick r:id="rId5"/>
              </a:rPr>
              <a:t>www.ucas.com/explore/subjects</a:t>
            </a:r>
            <a:endParaRPr lang="en-GB" dirty="0" smtClean="0"/>
          </a:p>
          <a:p>
            <a:endParaRPr lang="en-US" dirty="0"/>
          </a:p>
          <a:p>
            <a:r>
              <a:rPr lang="en-US" dirty="0" smtClean="0"/>
              <a:t>Entry requirements</a:t>
            </a:r>
            <a:endParaRPr lang="en-GB" dirty="0" smtClean="0"/>
          </a:p>
          <a:p>
            <a:endParaRPr lang="en-US" dirty="0"/>
          </a:p>
          <a:p>
            <a:r>
              <a:rPr lang="en-US" dirty="0" smtClean="0"/>
              <a:t>Joint </a:t>
            </a:r>
            <a:r>
              <a:rPr lang="en-US" dirty="0" err="1" smtClean="0"/>
              <a:t>honours</a:t>
            </a:r>
            <a:r>
              <a:rPr lang="en-US" dirty="0" smtClean="0"/>
              <a:t>?</a:t>
            </a:r>
            <a:endParaRPr lang="en-US" dirty="0"/>
          </a:p>
          <a:p>
            <a:endParaRPr lang="en-GB" dirty="0" smtClean="0"/>
          </a:p>
          <a:p>
            <a:endParaRPr lang="en-GB" dirty="0"/>
          </a:p>
        </p:txBody>
      </p:sp>
    </p:spTree>
    <p:extLst>
      <p:ext uri="{BB962C8B-B14F-4D97-AF65-F5344CB8AC3E}">
        <p14:creationId xmlns:p14="http://schemas.microsoft.com/office/powerpoint/2010/main" val="1107241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349698"/>
            <a:ext cx="10515600" cy="1325563"/>
          </a:xfrm>
        </p:spPr>
        <p:txBody>
          <a:bodyPr/>
          <a:lstStyle/>
          <a:p>
            <a:r>
              <a:rPr lang="en-US" dirty="0" smtClean="0"/>
              <a:t>Choosing your course</a:t>
            </a:r>
            <a:endParaRPr lang="en-GB"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4"/>
          <a:stretch>
            <a:fillRect/>
          </a:stretch>
        </p:blipFill>
        <p:spPr>
          <a:xfrm>
            <a:off x="7119257" y="4966613"/>
            <a:ext cx="4503286" cy="1493378"/>
          </a:xfrm>
          <a:prstGeom prst="rect">
            <a:avLst/>
          </a:prstGeom>
        </p:spPr>
      </p:pic>
      <p:sp>
        <p:nvSpPr>
          <p:cNvPr id="10" name="Content Placeholder 2"/>
          <p:cNvSpPr>
            <a:spLocks noGrp="1"/>
          </p:cNvSpPr>
          <p:nvPr>
            <p:ph idx="1"/>
          </p:nvPr>
        </p:nvSpPr>
        <p:spPr>
          <a:xfrm>
            <a:off x="406879" y="1816999"/>
            <a:ext cx="6318933" cy="4351338"/>
          </a:xfrm>
        </p:spPr>
        <p:txBody>
          <a:bodyPr>
            <a:normAutofit fontScale="85000" lnSpcReduction="20000"/>
          </a:bodyPr>
          <a:lstStyle/>
          <a:p>
            <a:r>
              <a:rPr lang="en-US" dirty="0" smtClean="0"/>
              <a:t>Bachelor’s Degree</a:t>
            </a:r>
          </a:p>
          <a:p>
            <a:endParaRPr lang="en-US" dirty="0"/>
          </a:p>
          <a:p>
            <a:r>
              <a:rPr lang="en-US" dirty="0" smtClean="0"/>
              <a:t>Foundation Years</a:t>
            </a:r>
          </a:p>
          <a:p>
            <a:endParaRPr lang="en-US" dirty="0"/>
          </a:p>
          <a:p>
            <a:r>
              <a:rPr lang="en-US" dirty="0" smtClean="0"/>
              <a:t>Diploma in Foundation Studies (Art &amp; Design)(</a:t>
            </a:r>
          </a:p>
          <a:p>
            <a:endParaRPr lang="en-US" dirty="0"/>
          </a:p>
          <a:p>
            <a:r>
              <a:rPr lang="en-US" dirty="0" smtClean="0"/>
              <a:t>Foundation Degrees</a:t>
            </a:r>
          </a:p>
          <a:p>
            <a:endParaRPr lang="en-US" dirty="0"/>
          </a:p>
          <a:p>
            <a:r>
              <a:rPr lang="en-US" dirty="0" smtClean="0"/>
              <a:t>Degree or Graduate Level Apprenticeship</a:t>
            </a:r>
          </a:p>
          <a:p>
            <a:endParaRPr lang="en-US" dirty="0"/>
          </a:p>
          <a:p>
            <a:r>
              <a:rPr lang="en-US" dirty="0" smtClean="0"/>
              <a:t>Looking to study Performing Arts?</a:t>
            </a:r>
          </a:p>
          <a:p>
            <a:endParaRPr lang="en-US" dirty="0"/>
          </a:p>
          <a:p>
            <a:endParaRPr lang="en-US" dirty="0" smtClean="0"/>
          </a:p>
          <a:p>
            <a:endParaRPr lang="en-US" dirty="0"/>
          </a:p>
          <a:p>
            <a:endParaRPr lang="en-US" dirty="0" smtClean="0"/>
          </a:p>
          <a:p>
            <a:endParaRPr lang="en-US" dirty="0"/>
          </a:p>
          <a:p>
            <a:endParaRPr lang="en-US" dirty="0"/>
          </a:p>
          <a:p>
            <a:endParaRPr lang="en-GB" dirty="0" smtClean="0"/>
          </a:p>
          <a:p>
            <a:endParaRPr lang="en-GB" dirty="0"/>
          </a:p>
        </p:txBody>
      </p:sp>
    </p:spTree>
    <p:extLst>
      <p:ext uri="{BB962C8B-B14F-4D97-AF65-F5344CB8AC3E}">
        <p14:creationId xmlns:p14="http://schemas.microsoft.com/office/powerpoint/2010/main" val="2233067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349698"/>
            <a:ext cx="10515600" cy="1325563"/>
          </a:xfrm>
        </p:spPr>
        <p:txBody>
          <a:bodyPr/>
          <a:lstStyle/>
          <a:p>
            <a:r>
              <a:rPr lang="en-US" dirty="0" smtClean="0"/>
              <a:t>Choosing How to Study</a:t>
            </a:r>
            <a:endParaRPr lang="en-GB"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4"/>
          <a:stretch>
            <a:fillRect/>
          </a:stretch>
        </p:blipFill>
        <p:spPr>
          <a:xfrm>
            <a:off x="7119257" y="4966613"/>
            <a:ext cx="4503286" cy="1493378"/>
          </a:xfrm>
          <a:prstGeom prst="rect">
            <a:avLst/>
          </a:prstGeom>
        </p:spPr>
      </p:pic>
      <p:sp>
        <p:nvSpPr>
          <p:cNvPr id="10" name="Content Placeholder 2"/>
          <p:cNvSpPr>
            <a:spLocks noGrp="1"/>
          </p:cNvSpPr>
          <p:nvPr>
            <p:ph idx="1"/>
          </p:nvPr>
        </p:nvSpPr>
        <p:spPr>
          <a:xfrm>
            <a:off x="406879" y="1816999"/>
            <a:ext cx="6318933" cy="4351338"/>
          </a:xfrm>
        </p:spPr>
        <p:txBody>
          <a:bodyPr>
            <a:normAutofit lnSpcReduction="10000"/>
          </a:bodyPr>
          <a:lstStyle/>
          <a:p>
            <a:r>
              <a:rPr lang="en-US" dirty="0" smtClean="0"/>
              <a:t>Full Time </a:t>
            </a:r>
          </a:p>
          <a:p>
            <a:endParaRPr lang="en-US" dirty="0"/>
          </a:p>
          <a:p>
            <a:r>
              <a:rPr lang="en-US" dirty="0" smtClean="0"/>
              <a:t>Part Time</a:t>
            </a:r>
          </a:p>
          <a:p>
            <a:endParaRPr lang="en-US" dirty="0"/>
          </a:p>
          <a:p>
            <a:r>
              <a:rPr lang="en-US" dirty="0" smtClean="0"/>
              <a:t>Distance &amp; Blended Learning</a:t>
            </a:r>
          </a:p>
          <a:p>
            <a:endParaRPr lang="en-US" dirty="0"/>
          </a:p>
          <a:p>
            <a:r>
              <a:rPr lang="en-US" dirty="0" smtClean="0"/>
              <a:t>Accelerate Degrees</a:t>
            </a:r>
          </a:p>
          <a:p>
            <a:endParaRPr lang="en-US" dirty="0"/>
          </a:p>
          <a:p>
            <a:r>
              <a:rPr lang="en-US" dirty="0" smtClean="0"/>
              <a:t>Work-based learning</a:t>
            </a:r>
          </a:p>
          <a:p>
            <a:endParaRPr lang="en-US" dirty="0"/>
          </a:p>
          <a:p>
            <a:endParaRPr lang="en-US" dirty="0" smtClean="0"/>
          </a:p>
          <a:p>
            <a:endParaRPr lang="en-US" dirty="0"/>
          </a:p>
          <a:p>
            <a:endParaRPr lang="en-US" dirty="0" smtClean="0"/>
          </a:p>
          <a:p>
            <a:endParaRPr lang="en-US" dirty="0"/>
          </a:p>
          <a:p>
            <a:endParaRPr lang="en-US" dirty="0"/>
          </a:p>
          <a:p>
            <a:endParaRPr lang="en-GB" dirty="0" smtClean="0"/>
          </a:p>
          <a:p>
            <a:endParaRPr lang="en-GB" dirty="0"/>
          </a:p>
        </p:txBody>
      </p:sp>
    </p:spTree>
    <p:extLst>
      <p:ext uri="{BB962C8B-B14F-4D97-AF65-F5344CB8AC3E}">
        <p14:creationId xmlns:p14="http://schemas.microsoft.com/office/powerpoint/2010/main" val="3307557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 y="349698"/>
            <a:ext cx="10515600" cy="1325563"/>
          </a:xfrm>
        </p:spPr>
        <p:txBody>
          <a:bodyPr/>
          <a:lstStyle/>
          <a:p>
            <a:r>
              <a:rPr lang="en-US" dirty="0" smtClean="0"/>
              <a:t>Choosing Where to Study</a:t>
            </a:r>
            <a:endParaRPr lang="en-GB"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9" name="Picture 8"/>
          <p:cNvPicPr>
            <a:picLocks noChangeAspect="1"/>
          </p:cNvPicPr>
          <p:nvPr/>
        </p:nvPicPr>
        <p:blipFill>
          <a:blip r:embed="rId4"/>
          <a:stretch>
            <a:fillRect/>
          </a:stretch>
        </p:blipFill>
        <p:spPr>
          <a:xfrm>
            <a:off x="7119257" y="4966613"/>
            <a:ext cx="4503286" cy="1493378"/>
          </a:xfrm>
          <a:prstGeom prst="rect">
            <a:avLst/>
          </a:prstGeom>
        </p:spPr>
      </p:pic>
      <p:sp>
        <p:nvSpPr>
          <p:cNvPr id="10" name="Content Placeholder 2"/>
          <p:cNvSpPr>
            <a:spLocks noGrp="1"/>
          </p:cNvSpPr>
          <p:nvPr>
            <p:ph idx="1"/>
          </p:nvPr>
        </p:nvSpPr>
        <p:spPr>
          <a:xfrm>
            <a:off x="406879" y="1816999"/>
            <a:ext cx="6318933" cy="4351338"/>
          </a:xfrm>
        </p:spPr>
        <p:txBody>
          <a:bodyPr>
            <a:normAutofit fontScale="77500" lnSpcReduction="20000"/>
          </a:bodyPr>
          <a:lstStyle/>
          <a:p>
            <a:r>
              <a:rPr lang="en-US" dirty="0" smtClean="0"/>
              <a:t>University vs Higher Education College</a:t>
            </a:r>
          </a:p>
          <a:p>
            <a:endParaRPr lang="en-US" dirty="0"/>
          </a:p>
          <a:p>
            <a:r>
              <a:rPr lang="en-US" dirty="0" smtClean="0"/>
              <a:t>Home vs away</a:t>
            </a:r>
          </a:p>
          <a:p>
            <a:endParaRPr lang="en-US" dirty="0"/>
          </a:p>
          <a:p>
            <a:r>
              <a:rPr lang="en-US" dirty="0" smtClean="0"/>
              <a:t>Attend </a:t>
            </a:r>
            <a:r>
              <a:rPr lang="en-US" dirty="0"/>
              <a:t>an open </a:t>
            </a:r>
            <a:r>
              <a:rPr lang="en-US" dirty="0" smtClean="0"/>
              <a:t>day (explore </a:t>
            </a:r>
            <a:r>
              <a:rPr lang="en-US" dirty="0"/>
              <a:t>the campus with a </a:t>
            </a:r>
            <a:r>
              <a:rPr lang="en-US" dirty="0">
                <a:hlinkClick r:id="rId5"/>
              </a:rPr>
              <a:t>virtual </a:t>
            </a:r>
            <a:r>
              <a:rPr lang="en-US" dirty="0" smtClean="0">
                <a:hlinkClick r:id="rId5"/>
              </a:rPr>
              <a:t>tour</a:t>
            </a:r>
            <a:r>
              <a:rPr lang="en-US" dirty="0" smtClean="0"/>
              <a:t>)</a:t>
            </a:r>
          </a:p>
          <a:p>
            <a:endParaRPr lang="en-US" dirty="0"/>
          </a:p>
          <a:p>
            <a:r>
              <a:rPr lang="en-US" dirty="0" smtClean="0"/>
              <a:t>Entry requirements</a:t>
            </a:r>
          </a:p>
          <a:p>
            <a:endParaRPr lang="en-US" dirty="0"/>
          </a:p>
          <a:p>
            <a:r>
              <a:rPr lang="en-US" dirty="0" smtClean="0"/>
              <a:t>The culture</a:t>
            </a:r>
          </a:p>
          <a:p>
            <a:endParaRPr lang="en-US" dirty="0"/>
          </a:p>
          <a:p>
            <a:r>
              <a:rPr lang="en-US" dirty="0" smtClean="0"/>
              <a:t>What you are like </a:t>
            </a:r>
            <a:endParaRPr lang="en-US" dirty="0"/>
          </a:p>
          <a:p>
            <a:endParaRPr lang="en-US" dirty="0"/>
          </a:p>
          <a:p>
            <a:endParaRPr lang="en-US" dirty="0" smtClean="0"/>
          </a:p>
          <a:p>
            <a:endParaRPr lang="en-US" dirty="0"/>
          </a:p>
          <a:p>
            <a:endParaRPr lang="en-US" dirty="0" smtClean="0"/>
          </a:p>
          <a:p>
            <a:endParaRPr lang="en-US" dirty="0"/>
          </a:p>
          <a:p>
            <a:endParaRPr lang="en-US" dirty="0"/>
          </a:p>
          <a:p>
            <a:endParaRPr lang="en-GB" dirty="0" smtClean="0"/>
          </a:p>
          <a:p>
            <a:endParaRPr lang="en-GB" dirty="0"/>
          </a:p>
        </p:txBody>
      </p:sp>
    </p:spTree>
    <p:extLst>
      <p:ext uri="{BB962C8B-B14F-4D97-AF65-F5344CB8AC3E}">
        <p14:creationId xmlns:p14="http://schemas.microsoft.com/office/powerpoint/2010/main" val="3179505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10" name="Content Placeholder 2"/>
          <p:cNvSpPr>
            <a:spLocks noGrp="1"/>
          </p:cNvSpPr>
          <p:nvPr>
            <p:ph idx="1"/>
          </p:nvPr>
        </p:nvSpPr>
        <p:spPr>
          <a:xfrm>
            <a:off x="406880" y="1816999"/>
            <a:ext cx="4246764" cy="4351338"/>
          </a:xfrm>
        </p:spPr>
        <p:txBody>
          <a:bodyPr>
            <a:normAutofit/>
          </a:bodyPr>
          <a:lstStyle/>
          <a:p>
            <a:endParaRPr lang="en-US" dirty="0" smtClean="0"/>
          </a:p>
          <a:p>
            <a:endParaRPr lang="en-US" dirty="0"/>
          </a:p>
          <a:p>
            <a:r>
              <a:rPr lang="en-US" dirty="0" smtClean="0"/>
              <a:t>The </a:t>
            </a:r>
            <a:r>
              <a:rPr lang="en-US" dirty="0"/>
              <a:t>Russell Group is a catch-all term for a group of unis with a shared focus on research and a reputation for academic achievement. </a:t>
            </a:r>
            <a:endParaRPr lang="en-GB" dirty="0"/>
          </a:p>
        </p:txBody>
      </p:sp>
      <p:sp>
        <p:nvSpPr>
          <p:cNvPr id="3" name="Rectangle 2"/>
          <p:cNvSpPr/>
          <p:nvPr/>
        </p:nvSpPr>
        <p:spPr>
          <a:xfrm>
            <a:off x="8967988" y="3063304"/>
            <a:ext cx="6096000" cy="3416320"/>
          </a:xfrm>
          <a:prstGeom prst="rect">
            <a:avLst/>
          </a:prstGeom>
        </p:spPr>
        <p:txBody>
          <a:bodyPr>
            <a:spAutoFit/>
          </a:bodyPr>
          <a:lstStyle/>
          <a:p>
            <a:r>
              <a:rPr lang="en-US" dirty="0"/>
              <a:t>University of Birmingham</a:t>
            </a:r>
          </a:p>
          <a:p>
            <a:r>
              <a:rPr lang="en-US" dirty="0"/>
              <a:t>University of Manchester</a:t>
            </a:r>
          </a:p>
          <a:p>
            <a:r>
              <a:rPr lang="en-US" dirty="0"/>
              <a:t>University of Bristol</a:t>
            </a:r>
          </a:p>
          <a:p>
            <a:r>
              <a:rPr lang="en-US" dirty="0"/>
              <a:t>University of Cambridge</a:t>
            </a:r>
          </a:p>
          <a:p>
            <a:r>
              <a:rPr lang="en-US" dirty="0"/>
              <a:t>Cardiff University</a:t>
            </a:r>
          </a:p>
          <a:p>
            <a:r>
              <a:rPr lang="en-US" dirty="0"/>
              <a:t>Durham University</a:t>
            </a:r>
          </a:p>
          <a:p>
            <a:r>
              <a:rPr lang="en-US" dirty="0"/>
              <a:t>University of Edinburgh</a:t>
            </a:r>
          </a:p>
          <a:p>
            <a:r>
              <a:rPr lang="en-US" dirty="0"/>
              <a:t>University of Exeter</a:t>
            </a:r>
          </a:p>
          <a:p>
            <a:r>
              <a:rPr lang="en-US" dirty="0"/>
              <a:t>University of Glasgow</a:t>
            </a:r>
          </a:p>
          <a:p>
            <a:r>
              <a:rPr lang="en-US" dirty="0"/>
              <a:t>Imperial College London</a:t>
            </a:r>
          </a:p>
          <a:p>
            <a:r>
              <a:rPr lang="en-US" dirty="0"/>
              <a:t>King's College London</a:t>
            </a:r>
          </a:p>
          <a:p>
            <a:r>
              <a:rPr lang="en-US" dirty="0"/>
              <a:t>University of </a:t>
            </a:r>
            <a:r>
              <a:rPr lang="en-US" dirty="0" smtClean="0"/>
              <a:t>Leeds</a:t>
            </a:r>
            <a:endParaRPr lang="en-US" dirty="0"/>
          </a:p>
        </p:txBody>
      </p:sp>
      <p:sp>
        <p:nvSpPr>
          <p:cNvPr id="4" name="Rectangle 3"/>
          <p:cNvSpPr/>
          <p:nvPr/>
        </p:nvSpPr>
        <p:spPr>
          <a:xfrm>
            <a:off x="5639381" y="795575"/>
            <a:ext cx="6096000" cy="3416320"/>
          </a:xfrm>
          <a:prstGeom prst="rect">
            <a:avLst/>
          </a:prstGeom>
        </p:spPr>
        <p:txBody>
          <a:bodyPr>
            <a:spAutoFit/>
          </a:bodyPr>
          <a:lstStyle/>
          <a:p>
            <a:r>
              <a:rPr lang="en-US" dirty="0"/>
              <a:t>University of Liverpool</a:t>
            </a:r>
          </a:p>
          <a:p>
            <a:r>
              <a:rPr lang="en-US" dirty="0"/>
              <a:t>London School of Economics &amp; Political Science</a:t>
            </a:r>
          </a:p>
          <a:p>
            <a:r>
              <a:rPr lang="en-US" dirty="0"/>
              <a:t>Newcastle University</a:t>
            </a:r>
          </a:p>
          <a:p>
            <a:r>
              <a:rPr lang="en-US" dirty="0"/>
              <a:t>University of Nottingham</a:t>
            </a:r>
          </a:p>
          <a:p>
            <a:r>
              <a:rPr lang="en-US" dirty="0"/>
              <a:t>University of Oxford</a:t>
            </a:r>
          </a:p>
          <a:p>
            <a:r>
              <a:rPr lang="en-US" dirty="0"/>
              <a:t>Queen Mary, University of London</a:t>
            </a:r>
          </a:p>
          <a:p>
            <a:r>
              <a:rPr lang="en-US" dirty="0"/>
              <a:t>Queen's University Belfast</a:t>
            </a:r>
          </a:p>
          <a:p>
            <a:r>
              <a:rPr lang="en-US" dirty="0"/>
              <a:t>University of Sheffield</a:t>
            </a:r>
          </a:p>
          <a:p>
            <a:r>
              <a:rPr lang="en-US" dirty="0"/>
              <a:t>University of Southampton</a:t>
            </a:r>
          </a:p>
          <a:p>
            <a:r>
              <a:rPr lang="en-US" dirty="0"/>
              <a:t>University College London</a:t>
            </a:r>
          </a:p>
          <a:p>
            <a:r>
              <a:rPr lang="en-US" dirty="0"/>
              <a:t>University of Warwick</a:t>
            </a:r>
          </a:p>
          <a:p>
            <a:r>
              <a:rPr lang="en-US" dirty="0"/>
              <a:t>University of York</a:t>
            </a:r>
            <a:endParaRPr lang="en-GB" dirty="0"/>
          </a:p>
        </p:txBody>
      </p:sp>
      <p:pic>
        <p:nvPicPr>
          <p:cNvPr id="11" name="Picture 2" descr="What is The Russell Group? List of Russell Group Universities - The Uni  Gu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786" y="349698"/>
            <a:ext cx="4221666" cy="229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630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10" name="Content Placeholder 2"/>
          <p:cNvSpPr>
            <a:spLocks noGrp="1"/>
          </p:cNvSpPr>
          <p:nvPr>
            <p:ph idx="1"/>
          </p:nvPr>
        </p:nvSpPr>
        <p:spPr>
          <a:xfrm>
            <a:off x="406880" y="1934690"/>
            <a:ext cx="11430814" cy="4351338"/>
          </a:xfrm>
        </p:spPr>
        <p:txBody>
          <a:bodyPr>
            <a:normAutofit/>
          </a:bodyPr>
          <a:lstStyle/>
          <a:p>
            <a:endParaRPr lang="en-US" dirty="0" smtClean="0"/>
          </a:p>
          <a:p>
            <a:endParaRPr lang="en-US" dirty="0"/>
          </a:p>
          <a:p>
            <a:pPr fontAlgn="base"/>
            <a:r>
              <a:rPr lang="en-US" dirty="0"/>
              <a:t>Russell Group universities are able to put more funding, contracts, grants and awards their way. Why does that matter to you? Because success breeds success.</a:t>
            </a:r>
          </a:p>
          <a:p>
            <a:pPr fontAlgn="base"/>
            <a:r>
              <a:rPr lang="en-US" dirty="0"/>
              <a:t>With more money to invest in research and other projects, the knock-on effect is that these unis are better equipped to attract the top staff and students, which then further cements their academic prestige</a:t>
            </a:r>
            <a:r>
              <a:rPr lang="en-US" dirty="0" smtClean="0"/>
              <a:t>.</a:t>
            </a:r>
          </a:p>
          <a:p>
            <a:pPr fontAlgn="base"/>
            <a:r>
              <a:rPr lang="en-US" dirty="0" smtClean="0"/>
              <a:t>Statically, it leads to greater success in the job market.</a:t>
            </a:r>
          </a:p>
        </p:txBody>
      </p:sp>
      <p:pic>
        <p:nvPicPr>
          <p:cNvPr id="1026" name="Picture 2" descr="What is The Russell Group? List of Russell Group Universities - The Uni  Gu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786" y="349698"/>
            <a:ext cx="4221666" cy="2295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581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UCAS </a:t>
            </a:r>
            <a:r>
              <a:rPr lang="en-GB" dirty="0"/>
              <a:t>W</a:t>
            </a:r>
            <a:r>
              <a:rPr lang="en-GB" dirty="0" smtClean="0"/>
              <a:t>orkshop 1</a:t>
            </a:r>
            <a:endParaRPr lang="en-GB" dirty="0"/>
          </a:p>
        </p:txBody>
      </p:sp>
      <p:sp>
        <p:nvSpPr>
          <p:cNvPr id="3" name="Subtitle 2"/>
          <p:cNvSpPr>
            <a:spLocks noGrp="1"/>
          </p:cNvSpPr>
          <p:nvPr>
            <p:ph type="subTitle" idx="1"/>
          </p:nvPr>
        </p:nvSpPr>
        <p:spPr/>
        <p:txBody>
          <a:bodyPr anchor="ctr">
            <a:normAutofit/>
          </a:bodyPr>
          <a:lstStyle/>
          <a:p>
            <a:r>
              <a:rPr lang="en-GB" sz="4400" dirty="0" smtClean="0"/>
              <a:t>Choosing the Right Course</a:t>
            </a:r>
          </a:p>
          <a:p>
            <a:endParaRPr lang="en-GB" dirty="0"/>
          </a:p>
        </p:txBody>
      </p:sp>
      <p:pic>
        <p:nvPicPr>
          <p:cNvPr id="5" name="Picture 2" descr="Image result for st josephs sl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099" y="395611"/>
            <a:ext cx="1303892" cy="13038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9066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normAutofit/>
          </a:bodyPr>
          <a:lstStyle/>
          <a:p>
            <a:r>
              <a:rPr lang="en-US" sz="5400" b="1" i="1" dirty="0" smtClean="0"/>
              <a:t>It’s not all about Russell Groups</a:t>
            </a:r>
            <a:endParaRPr lang="en-GB" sz="5400" b="1" i="1" dirty="0"/>
          </a:p>
        </p:txBody>
      </p:sp>
      <p:sp>
        <p:nvSpPr>
          <p:cNvPr id="4" name="Content Placeholder 3"/>
          <p:cNvSpPr>
            <a:spLocks noGrp="1"/>
          </p:cNvSpPr>
          <p:nvPr>
            <p:ph idx="1"/>
          </p:nvPr>
        </p:nvSpPr>
        <p:spPr/>
        <p:txBody>
          <a:bodyPr/>
          <a:lstStyle/>
          <a:p>
            <a:endParaRPr lang="en-US" dirty="0" smtClean="0"/>
          </a:p>
          <a:p>
            <a:r>
              <a:rPr lang="en-US" dirty="0" smtClean="0"/>
              <a:t>The top 30 ranked (see Guardian League Table).</a:t>
            </a:r>
          </a:p>
          <a:p>
            <a:endParaRPr lang="en-US" dirty="0"/>
          </a:p>
          <a:p>
            <a:r>
              <a:rPr lang="en-US" dirty="0" smtClean="0"/>
              <a:t>Consider a variety in your choices (for a student with three BBBs):</a:t>
            </a:r>
          </a:p>
          <a:p>
            <a:pPr lvl="1"/>
            <a:r>
              <a:rPr lang="en-US" dirty="0" smtClean="0"/>
              <a:t>2 aspirational (around or above target grades or beyond e.g. AAB)</a:t>
            </a:r>
          </a:p>
          <a:p>
            <a:pPr lvl="1"/>
            <a:r>
              <a:rPr lang="en-US" dirty="0" smtClean="0"/>
              <a:t>2 just on your target grades (e.g. BBB)</a:t>
            </a:r>
          </a:p>
          <a:p>
            <a:pPr lvl="1"/>
            <a:r>
              <a:rPr lang="en-US" dirty="0" smtClean="0"/>
              <a:t>Then a plan B = BBC, BCC or CCC</a:t>
            </a:r>
          </a:p>
          <a:p>
            <a:pPr lvl="1"/>
            <a:endParaRPr lang="en-GB" dirty="0"/>
          </a:p>
        </p:txBody>
      </p:sp>
    </p:spTree>
    <p:extLst>
      <p:ext uri="{BB962C8B-B14F-4D97-AF65-F5344CB8AC3E}">
        <p14:creationId xmlns:p14="http://schemas.microsoft.com/office/powerpoint/2010/main" val="380995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a:stretch>
            <a:fillRect/>
          </a:stretch>
        </p:blipFill>
        <p:spPr>
          <a:xfrm>
            <a:off x="459241" y="1385887"/>
            <a:ext cx="3533775" cy="4314825"/>
          </a:xfrm>
          <a:prstGeom prst="rect">
            <a:avLst/>
          </a:prstGeom>
        </p:spPr>
      </p:pic>
      <p:pic>
        <p:nvPicPr>
          <p:cNvPr id="9" name="Picture 8"/>
          <p:cNvPicPr>
            <a:picLocks noChangeAspect="1"/>
          </p:cNvPicPr>
          <p:nvPr/>
        </p:nvPicPr>
        <p:blipFill>
          <a:blip r:embed="rId4"/>
          <a:stretch>
            <a:fillRect/>
          </a:stretch>
        </p:blipFill>
        <p:spPr>
          <a:xfrm>
            <a:off x="4185029" y="1385887"/>
            <a:ext cx="4209328" cy="4314825"/>
          </a:xfrm>
          <a:prstGeom prst="rect">
            <a:avLst/>
          </a:prstGeom>
        </p:spPr>
      </p:pic>
      <p:pic>
        <p:nvPicPr>
          <p:cNvPr id="10" name="Picture 9"/>
          <p:cNvPicPr>
            <a:picLocks noChangeAspect="1"/>
          </p:cNvPicPr>
          <p:nvPr/>
        </p:nvPicPr>
        <p:blipFill>
          <a:blip r:embed="rId5"/>
          <a:stretch>
            <a:fillRect/>
          </a:stretch>
        </p:blipFill>
        <p:spPr>
          <a:xfrm>
            <a:off x="8586370" y="1385887"/>
            <a:ext cx="3132746" cy="2173742"/>
          </a:xfrm>
          <a:prstGeom prst="rect">
            <a:avLst/>
          </a:prstGeom>
        </p:spPr>
      </p:pic>
      <p:pic>
        <p:nvPicPr>
          <p:cNvPr id="11" name="Picture 10"/>
          <p:cNvPicPr>
            <a:picLocks noChangeAspect="1"/>
          </p:cNvPicPr>
          <p:nvPr/>
        </p:nvPicPr>
        <p:blipFill>
          <a:blip r:embed="rId6"/>
          <a:stretch>
            <a:fillRect/>
          </a:stretch>
        </p:blipFill>
        <p:spPr>
          <a:xfrm>
            <a:off x="8586370" y="3559629"/>
            <a:ext cx="3132746" cy="2276312"/>
          </a:xfrm>
          <a:prstGeom prst="rect">
            <a:avLst/>
          </a:prstGeom>
        </p:spPr>
      </p:pic>
    </p:spTree>
    <p:extLst>
      <p:ext uri="{BB962C8B-B14F-4D97-AF65-F5344CB8AC3E}">
        <p14:creationId xmlns:p14="http://schemas.microsoft.com/office/powerpoint/2010/main" val="28150945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4897" y="2396548"/>
            <a:ext cx="11374279" cy="4166032"/>
          </a:xfrm>
          <a:prstGeom prst="rect">
            <a:avLst/>
          </a:prstGeom>
          <a:ln>
            <a:solidFill>
              <a:srgbClr val="FF0000"/>
            </a:solidFill>
          </a:ln>
        </p:spPr>
      </p:pic>
      <p:sp>
        <p:nvSpPr>
          <p:cNvPr id="5" name="Rectangle 4"/>
          <p:cNvSpPr/>
          <p:nvPr/>
        </p:nvSpPr>
        <p:spPr>
          <a:xfrm>
            <a:off x="277522" y="1219109"/>
            <a:ext cx="3189407" cy="715581"/>
          </a:xfrm>
          <a:prstGeom prst="rect">
            <a:avLst/>
          </a:prstGeom>
        </p:spPr>
        <p:txBody>
          <a:bodyPr wrap="square">
            <a:spAutoFit/>
          </a:bodyPr>
          <a:lstStyle/>
          <a:p>
            <a:r>
              <a:rPr lang="en-GB" sz="1350" dirty="0">
                <a:hlinkClick r:id="rId3"/>
              </a:rPr>
              <a:t>https://www.theguardian.com/education/ng-interactive/2018/may/29/university-league-tables-2019</a:t>
            </a:r>
            <a:r>
              <a:rPr lang="en-GB" sz="1350" dirty="0"/>
              <a:t> </a:t>
            </a:r>
          </a:p>
        </p:txBody>
      </p:sp>
      <p:cxnSp>
        <p:nvCxnSpPr>
          <p:cNvPr id="9" name="Straight Arrow Connector 8"/>
          <p:cNvCxnSpPr>
            <a:stCxn id="10" idx="1"/>
          </p:cNvCxnSpPr>
          <p:nvPr/>
        </p:nvCxnSpPr>
        <p:spPr>
          <a:xfrm flipH="1">
            <a:off x="3745566" y="1562800"/>
            <a:ext cx="1987955" cy="14351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33521" y="997260"/>
            <a:ext cx="4714091" cy="1131079"/>
          </a:xfrm>
          <a:prstGeom prst="rect">
            <a:avLst/>
          </a:prstGeom>
          <a:noFill/>
          <a:ln>
            <a:solidFill>
              <a:srgbClr val="FF0000"/>
            </a:solidFill>
          </a:ln>
        </p:spPr>
        <p:txBody>
          <a:bodyPr wrap="square" rtlCol="0">
            <a:spAutoFit/>
          </a:bodyPr>
          <a:lstStyle/>
          <a:p>
            <a:r>
              <a:rPr lang="en-GB" sz="1350" b="1" dirty="0"/>
              <a:t>Search for your course here and then find out:</a:t>
            </a:r>
          </a:p>
          <a:p>
            <a:pPr marL="214313" indent="-214313">
              <a:buFont typeface="Wingdings" panose="05000000000000000000" pitchFamily="2" charset="2"/>
              <a:buChar char="q"/>
            </a:pPr>
            <a:r>
              <a:rPr lang="en-GB" sz="1350" dirty="0"/>
              <a:t>Overall rankings</a:t>
            </a:r>
          </a:p>
          <a:p>
            <a:pPr marL="214313" indent="-214313">
              <a:buFont typeface="Wingdings" panose="05000000000000000000" pitchFamily="2" charset="2"/>
              <a:buChar char="q"/>
            </a:pPr>
            <a:r>
              <a:rPr lang="en-GB" sz="1350" dirty="0"/>
              <a:t>Rankings for different criteria</a:t>
            </a:r>
          </a:p>
          <a:p>
            <a:pPr marL="214313" indent="-214313">
              <a:buFont typeface="Wingdings" panose="05000000000000000000" pitchFamily="2" charset="2"/>
              <a:buChar char="q"/>
            </a:pPr>
            <a:r>
              <a:rPr lang="en-GB" sz="1350" dirty="0"/>
              <a:t>Rankings for subjects</a:t>
            </a:r>
          </a:p>
          <a:p>
            <a:pPr marL="214313" indent="-214313">
              <a:buFont typeface="Wingdings" panose="05000000000000000000" pitchFamily="2" charset="2"/>
              <a:buChar char="q"/>
            </a:pPr>
            <a:r>
              <a:rPr lang="en-GB" sz="1350" dirty="0"/>
              <a:t>Course information by university</a:t>
            </a:r>
            <a:endParaRPr lang="en-GB" sz="1350" b="1" dirty="0"/>
          </a:p>
        </p:txBody>
      </p:sp>
      <p:sp>
        <p:nvSpPr>
          <p:cNvPr id="2" name="Rectangle 1"/>
          <p:cNvSpPr/>
          <p:nvPr/>
        </p:nvSpPr>
        <p:spPr>
          <a:xfrm>
            <a:off x="277522" y="329593"/>
            <a:ext cx="8709409" cy="523220"/>
          </a:xfrm>
          <a:prstGeom prst="rect">
            <a:avLst/>
          </a:prstGeom>
        </p:spPr>
        <p:txBody>
          <a:bodyPr wrap="square">
            <a:spAutoFit/>
          </a:bodyPr>
          <a:lstStyle/>
          <a:p>
            <a:r>
              <a:rPr lang="en-GB" sz="2800" b="1" i="1" dirty="0"/>
              <a:t>The Guardian University League Table (BBB = 120 pts)</a:t>
            </a:r>
          </a:p>
        </p:txBody>
      </p:sp>
      <p:sp>
        <p:nvSpPr>
          <p:cNvPr id="8" name="Rectangle 7"/>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900644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362" y="345713"/>
            <a:ext cx="10515600" cy="1325563"/>
          </a:xfrm>
        </p:spPr>
        <p:txBody>
          <a:bodyPr>
            <a:normAutofit/>
          </a:bodyPr>
          <a:lstStyle/>
          <a:p>
            <a:r>
              <a:rPr lang="en-GB" dirty="0" smtClean="0"/>
              <a:t>Match your subject to a university course</a:t>
            </a:r>
            <a:endParaRPr lang="en-GB" dirty="0"/>
          </a:p>
        </p:txBody>
      </p:sp>
      <p:sp>
        <p:nvSpPr>
          <p:cNvPr id="3" name="Content Placeholder 2"/>
          <p:cNvSpPr>
            <a:spLocks noGrp="1"/>
          </p:cNvSpPr>
          <p:nvPr>
            <p:ph idx="1"/>
          </p:nvPr>
        </p:nvSpPr>
        <p:spPr>
          <a:xfrm>
            <a:off x="452178" y="1497821"/>
            <a:ext cx="10515600" cy="4351338"/>
          </a:xfrm>
        </p:spPr>
        <p:txBody>
          <a:bodyPr/>
          <a:lstStyle/>
          <a:p>
            <a:r>
              <a:rPr lang="en-GB" sz="2000" dirty="0">
                <a:hlinkClick r:id="rId2"/>
              </a:rPr>
              <a:t>https://sacu-student.com/?page_id=5203</a:t>
            </a:r>
            <a:endParaRPr lang="en-GB" sz="2000" dirty="0"/>
          </a:p>
          <a:p>
            <a:endParaRPr lang="en-GB" sz="2000" dirty="0"/>
          </a:p>
          <a:p>
            <a:pPr marL="0" indent="0">
              <a:buNone/>
            </a:pPr>
            <a:r>
              <a:rPr lang="en-GB" sz="2000" dirty="0"/>
              <a:t>A great tool for looking at what university courses are linked to your A Level and BTEC courses - please refer to it when choosing.</a:t>
            </a:r>
          </a:p>
          <a:p>
            <a:pPr marL="0" indent="0">
              <a:buNone/>
            </a:pPr>
            <a:endParaRPr lang="en-GB" dirty="0" smtClean="0"/>
          </a:p>
          <a:p>
            <a:endParaRPr lang="en-GB" dirty="0"/>
          </a:p>
        </p:txBody>
      </p:sp>
      <p:pic>
        <p:nvPicPr>
          <p:cNvPr id="4" name="Picture 3"/>
          <p:cNvPicPr>
            <a:picLocks noChangeAspect="1"/>
          </p:cNvPicPr>
          <p:nvPr/>
        </p:nvPicPr>
        <p:blipFill>
          <a:blip r:embed="rId3"/>
          <a:stretch>
            <a:fillRect/>
          </a:stretch>
        </p:blipFill>
        <p:spPr>
          <a:xfrm>
            <a:off x="383373" y="3121011"/>
            <a:ext cx="8665736" cy="3485233"/>
          </a:xfrm>
          <a:prstGeom prst="rect">
            <a:avLst/>
          </a:prstGeom>
        </p:spPr>
      </p:pic>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57224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Match your subject to a university course</a:t>
            </a:r>
            <a:endParaRPr lang="en-GB" dirty="0"/>
          </a:p>
        </p:txBody>
      </p:sp>
      <p:sp>
        <p:nvSpPr>
          <p:cNvPr id="3" name="Content Placeholder 2"/>
          <p:cNvSpPr>
            <a:spLocks noGrp="1"/>
          </p:cNvSpPr>
          <p:nvPr>
            <p:ph idx="1"/>
          </p:nvPr>
        </p:nvSpPr>
        <p:spPr/>
        <p:txBody>
          <a:bodyPr/>
          <a:lstStyle/>
          <a:p>
            <a:r>
              <a:rPr lang="en-GB" sz="2000" dirty="0">
                <a:hlinkClick r:id="rId2"/>
              </a:rPr>
              <a:t>https://university.which.co.uk/a-level-explorer</a:t>
            </a:r>
            <a:endParaRPr lang="en-GB" sz="2000" dirty="0"/>
          </a:p>
          <a:p>
            <a:pPr marL="0" indent="0">
              <a:buNone/>
            </a:pPr>
            <a:endParaRPr lang="en-GB" dirty="0" smtClean="0"/>
          </a:p>
          <a:p>
            <a:endParaRPr lang="en-GB" dirty="0"/>
          </a:p>
        </p:txBody>
      </p:sp>
      <p:pic>
        <p:nvPicPr>
          <p:cNvPr id="6" name="Picture 5"/>
          <p:cNvPicPr>
            <a:picLocks noChangeAspect="1"/>
          </p:cNvPicPr>
          <p:nvPr/>
        </p:nvPicPr>
        <p:blipFill>
          <a:blip r:embed="rId3"/>
          <a:stretch>
            <a:fillRect/>
          </a:stretch>
        </p:blipFill>
        <p:spPr>
          <a:xfrm>
            <a:off x="677773" y="4141722"/>
            <a:ext cx="5587246" cy="2321024"/>
          </a:xfrm>
          <a:prstGeom prst="rect">
            <a:avLst/>
          </a:prstGeom>
        </p:spPr>
      </p:pic>
      <p:pic>
        <p:nvPicPr>
          <p:cNvPr id="7" name="Picture 6"/>
          <p:cNvPicPr>
            <a:picLocks noChangeAspect="1"/>
          </p:cNvPicPr>
          <p:nvPr/>
        </p:nvPicPr>
        <p:blipFill>
          <a:blip r:embed="rId4"/>
          <a:stretch>
            <a:fillRect/>
          </a:stretch>
        </p:blipFill>
        <p:spPr>
          <a:xfrm>
            <a:off x="6526743" y="2196785"/>
            <a:ext cx="5364233" cy="4115115"/>
          </a:xfrm>
          <a:prstGeom prst="rect">
            <a:avLst/>
          </a:prstGeom>
        </p:spPr>
      </p:pic>
      <p:sp>
        <p:nvSpPr>
          <p:cNvPr id="8" name="Rectangle 7"/>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0658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05" y="358920"/>
            <a:ext cx="10515600" cy="1325563"/>
          </a:xfrm>
        </p:spPr>
        <p:txBody>
          <a:bodyPr>
            <a:normAutofit/>
          </a:bodyPr>
          <a:lstStyle/>
          <a:p>
            <a:r>
              <a:rPr lang="en-GB" dirty="0" smtClean="0"/>
              <a:t>Work and careers after university to help you decide on the right course.</a:t>
            </a:r>
            <a:endParaRPr lang="en-GB" dirty="0"/>
          </a:p>
        </p:txBody>
      </p:sp>
      <p:sp>
        <p:nvSpPr>
          <p:cNvPr id="3" name="Content Placeholder 2"/>
          <p:cNvSpPr>
            <a:spLocks noGrp="1"/>
          </p:cNvSpPr>
          <p:nvPr>
            <p:ph idx="1"/>
          </p:nvPr>
        </p:nvSpPr>
        <p:spPr>
          <a:xfrm>
            <a:off x="415505" y="1953524"/>
            <a:ext cx="3983967" cy="4525963"/>
          </a:xfrm>
        </p:spPr>
        <p:txBody>
          <a:bodyPr>
            <a:normAutofit lnSpcReduction="10000"/>
          </a:bodyPr>
          <a:lstStyle/>
          <a:p>
            <a:r>
              <a:rPr lang="en-GB" dirty="0">
                <a:hlinkClick r:id="rId2"/>
              </a:rPr>
              <a:t>https://</a:t>
            </a:r>
            <a:r>
              <a:rPr lang="en-GB" dirty="0" smtClean="0">
                <a:hlinkClick r:id="rId2"/>
              </a:rPr>
              <a:t>www.prospects.ac.uk/applying-for-university/choosing-a-course/how-to-choose-the-right-degree</a:t>
            </a:r>
            <a:endParaRPr lang="en-GB" dirty="0" smtClean="0"/>
          </a:p>
          <a:p>
            <a:endParaRPr lang="en-GB" dirty="0"/>
          </a:p>
          <a:p>
            <a:r>
              <a:rPr lang="en-GB" dirty="0" smtClean="0"/>
              <a:t>You can Job profile or Job match to a university course - </a:t>
            </a:r>
            <a:r>
              <a:rPr lang="en-GB" dirty="0"/>
              <a:t>please refer to it when choosing.</a:t>
            </a:r>
          </a:p>
          <a:p>
            <a:endParaRPr lang="en-GB"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4"/>
          <a:stretch>
            <a:fillRect/>
          </a:stretch>
        </p:blipFill>
        <p:spPr>
          <a:xfrm>
            <a:off x="4606901" y="3157268"/>
            <a:ext cx="7230794" cy="3188343"/>
          </a:xfrm>
          <a:prstGeom prst="rect">
            <a:avLst/>
          </a:prstGeom>
        </p:spPr>
      </p:pic>
    </p:spTree>
    <p:extLst>
      <p:ext uri="{BB962C8B-B14F-4D97-AF65-F5344CB8AC3E}">
        <p14:creationId xmlns:p14="http://schemas.microsoft.com/office/powerpoint/2010/main" val="34862978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23" y="349698"/>
            <a:ext cx="9691777" cy="1325563"/>
          </a:xfrm>
        </p:spPr>
        <p:txBody>
          <a:bodyPr>
            <a:normAutofit/>
          </a:bodyPr>
          <a:lstStyle/>
          <a:p>
            <a:r>
              <a:rPr lang="en-US" b="1" dirty="0" smtClean="0"/>
              <a:t>Graduate Schemes (working backwards)</a:t>
            </a:r>
            <a:endParaRPr lang="en-GB" b="1" dirty="0"/>
          </a:p>
        </p:txBody>
      </p:sp>
      <p:sp>
        <p:nvSpPr>
          <p:cNvPr id="3" name="Content Placeholder 2"/>
          <p:cNvSpPr>
            <a:spLocks noGrp="1"/>
          </p:cNvSpPr>
          <p:nvPr>
            <p:ph idx="1"/>
          </p:nvPr>
        </p:nvSpPr>
        <p:spPr>
          <a:xfrm>
            <a:off x="519023" y="1948913"/>
            <a:ext cx="9944819" cy="4525963"/>
          </a:xfrm>
        </p:spPr>
        <p:txBody>
          <a:bodyPr>
            <a:normAutofit/>
          </a:bodyPr>
          <a:lstStyle/>
          <a:p>
            <a:r>
              <a:rPr lang="en-GB" sz="1800" dirty="0">
                <a:hlinkClick r:id="rId2"/>
              </a:rPr>
              <a:t>https://jobs.theguardian.com/jobs/graduate/direct-employer/?CMP=PPC_JOBS_GGL_&amp;</a:t>
            </a:r>
            <a:r>
              <a:rPr lang="en-GB" sz="1800" dirty="0" smtClean="0">
                <a:hlinkClick r:id="rId2"/>
              </a:rPr>
              <a:t>gclid=CjwKCAiAnIT9BRAmEiwANaoE1Xlk6d3aZx2cciEGImvQsrQ7dT2W7shgjY0qbkhpPRVCaLwFJEpjLBoCvFAQAvD_BwE</a:t>
            </a:r>
            <a:r>
              <a:rPr lang="en-GB" sz="1800" dirty="0" smtClean="0"/>
              <a:t> </a:t>
            </a:r>
          </a:p>
          <a:p>
            <a:pPr marL="0" indent="0">
              <a:buNone/>
            </a:pPr>
            <a:endParaRPr lang="en-GB" sz="1800" dirty="0"/>
          </a:p>
          <a:p>
            <a:r>
              <a:rPr lang="en-GB" sz="2400" dirty="0" smtClean="0"/>
              <a:t>This website can help you decide your route post-university from which you could work backwards.</a:t>
            </a:r>
          </a:p>
          <a:p>
            <a:endParaRPr lang="en-US" sz="2400" dirty="0"/>
          </a:p>
          <a:p>
            <a:r>
              <a:rPr lang="en-US" sz="2400" dirty="0" smtClean="0"/>
              <a:t>In short, often it is not so important the subject you study but rather the type of university and the standard that you achieve. </a:t>
            </a:r>
            <a:endParaRPr lang="en-GB" sz="2400" dirty="0" smtClean="0"/>
          </a:p>
          <a:p>
            <a:endParaRPr lang="en-GB" sz="1800"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87467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3"/>
          <a:stretch>
            <a:fillRect/>
          </a:stretch>
        </p:blipFill>
        <p:spPr>
          <a:xfrm>
            <a:off x="424543" y="349697"/>
            <a:ext cx="9829800" cy="6149074"/>
          </a:xfrm>
          <a:prstGeom prst="rect">
            <a:avLst/>
          </a:prstGeom>
          <a:ln>
            <a:solidFill>
              <a:schemeClr val="accent1"/>
            </a:solidFill>
          </a:ln>
        </p:spPr>
      </p:pic>
      <p:pic>
        <p:nvPicPr>
          <p:cNvPr id="9" name="Picture 8"/>
          <p:cNvPicPr>
            <a:picLocks noChangeAspect="1"/>
          </p:cNvPicPr>
          <p:nvPr/>
        </p:nvPicPr>
        <p:blipFill>
          <a:blip r:embed="rId4"/>
          <a:stretch>
            <a:fillRect/>
          </a:stretch>
        </p:blipFill>
        <p:spPr>
          <a:xfrm>
            <a:off x="424543" y="327660"/>
            <a:ext cx="7713889" cy="6171111"/>
          </a:xfrm>
          <a:prstGeom prst="rect">
            <a:avLst/>
          </a:prstGeom>
          <a:ln>
            <a:solidFill>
              <a:schemeClr val="accent1"/>
            </a:solidFill>
          </a:ln>
        </p:spPr>
      </p:pic>
      <p:pic>
        <p:nvPicPr>
          <p:cNvPr id="10" name="Picture 9"/>
          <p:cNvPicPr>
            <a:picLocks noChangeAspect="1"/>
          </p:cNvPicPr>
          <p:nvPr/>
        </p:nvPicPr>
        <p:blipFill>
          <a:blip r:embed="rId5"/>
          <a:stretch>
            <a:fillRect/>
          </a:stretch>
        </p:blipFill>
        <p:spPr>
          <a:xfrm>
            <a:off x="1834243" y="942294"/>
            <a:ext cx="7010400" cy="5267325"/>
          </a:xfrm>
          <a:prstGeom prst="rect">
            <a:avLst/>
          </a:prstGeom>
          <a:ln>
            <a:solidFill>
              <a:schemeClr val="accent1"/>
            </a:solidFill>
          </a:ln>
        </p:spPr>
      </p:pic>
    </p:spTree>
    <p:extLst>
      <p:ext uri="{BB962C8B-B14F-4D97-AF65-F5344CB8AC3E}">
        <p14:creationId xmlns:p14="http://schemas.microsoft.com/office/powerpoint/2010/main" val="168774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023" y="349698"/>
            <a:ext cx="9691777" cy="1325563"/>
          </a:xfrm>
        </p:spPr>
        <p:txBody>
          <a:bodyPr>
            <a:normAutofit/>
          </a:bodyPr>
          <a:lstStyle/>
          <a:p>
            <a:r>
              <a:rPr lang="en-GB" dirty="0" smtClean="0"/>
              <a:t>How to choose the right university course for you?</a:t>
            </a:r>
            <a:endParaRPr lang="en-GB" dirty="0"/>
          </a:p>
        </p:txBody>
      </p:sp>
      <p:sp>
        <p:nvSpPr>
          <p:cNvPr id="3" name="Content Placeholder 2"/>
          <p:cNvSpPr>
            <a:spLocks noGrp="1"/>
          </p:cNvSpPr>
          <p:nvPr>
            <p:ph idx="1"/>
          </p:nvPr>
        </p:nvSpPr>
        <p:spPr>
          <a:xfrm>
            <a:off x="519023" y="1948913"/>
            <a:ext cx="9944819" cy="4525963"/>
          </a:xfrm>
        </p:spPr>
        <p:txBody>
          <a:bodyPr>
            <a:normAutofit/>
          </a:bodyPr>
          <a:lstStyle/>
          <a:p>
            <a:r>
              <a:rPr lang="en-GB" sz="1800" dirty="0" smtClean="0">
                <a:hlinkClick r:id="rId2"/>
              </a:rPr>
              <a:t>https://targetcareers.co.uk/careers-advice/choices-about-uni/48-how-to-choose-the-right-university-and-course-for-you</a:t>
            </a:r>
            <a:endParaRPr lang="en-GB" sz="1800" dirty="0" smtClean="0"/>
          </a:p>
          <a:p>
            <a:endParaRPr lang="en-GB" sz="1800" dirty="0"/>
          </a:p>
          <a:p>
            <a:r>
              <a:rPr lang="en-GB" sz="1800" dirty="0" smtClean="0"/>
              <a:t>This website can help you decide depending on the type of career that you might be interested in – please refer to it when choosing.</a:t>
            </a:r>
          </a:p>
          <a:p>
            <a:endParaRPr lang="en-GB" sz="1800" dirty="0"/>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4"/>
          <a:stretch>
            <a:fillRect/>
          </a:stretch>
        </p:blipFill>
        <p:spPr>
          <a:xfrm>
            <a:off x="430688" y="3664915"/>
            <a:ext cx="11327116" cy="2946787"/>
          </a:xfrm>
          <a:prstGeom prst="rect">
            <a:avLst/>
          </a:prstGeom>
        </p:spPr>
      </p:pic>
    </p:spTree>
    <p:extLst>
      <p:ext uri="{BB962C8B-B14F-4D97-AF65-F5344CB8AC3E}">
        <p14:creationId xmlns:p14="http://schemas.microsoft.com/office/powerpoint/2010/main" val="36505952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7548" y="349698"/>
            <a:ext cx="9871481" cy="6230716"/>
          </a:xfrm>
          <a:prstGeom prst="rect">
            <a:avLst/>
          </a:prstGeom>
        </p:spPr>
      </p:pic>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92617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this session, we will look at:</a:t>
            </a:r>
            <a:endParaRPr lang="en-GB" dirty="0"/>
          </a:p>
        </p:txBody>
      </p:sp>
      <p:sp>
        <p:nvSpPr>
          <p:cNvPr id="3" name="Subtitle 2"/>
          <p:cNvSpPr>
            <a:spLocks noGrp="1"/>
          </p:cNvSpPr>
          <p:nvPr>
            <p:ph idx="1"/>
          </p:nvPr>
        </p:nvSpPr>
        <p:spPr/>
        <p:txBody>
          <a:bodyPr>
            <a:normAutofit/>
          </a:bodyPr>
          <a:lstStyle/>
          <a:p>
            <a:endParaRPr lang="en-GB" dirty="0" smtClean="0"/>
          </a:p>
          <a:p>
            <a:pPr>
              <a:buFont typeface="Wingdings" panose="05000000000000000000" pitchFamily="2" charset="2"/>
              <a:buChar char="ü"/>
            </a:pPr>
            <a:r>
              <a:rPr lang="en-GB" sz="3200" dirty="0" smtClean="0"/>
              <a:t>The UCAS journey for Entry 2021</a:t>
            </a:r>
          </a:p>
          <a:p>
            <a:pPr>
              <a:buFont typeface="Wingdings" panose="05000000000000000000" pitchFamily="2" charset="2"/>
              <a:buChar char="ü"/>
            </a:pPr>
            <a:r>
              <a:rPr lang="en-US" sz="3200" dirty="0" smtClean="0"/>
              <a:t>An overview of the application</a:t>
            </a:r>
          </a:p>
          <a:p>
            <a:pPr>
              <a:buFont typeface="Wingdings" panose="05000000000000000000" pitchFamily="2" charset="2"/>
              <a:buChar char="ü"/>
            </a:pPr>
            <a:r>
              <a:rPr lang="en-US" sz="3200" dirty="0" smtClean="0"/>
              <a:t>How to choose your course</a:t>
            </a:r>
          </a:p>
          <a:p>
            <a:pPr>
              <a:buFont typeface="Wingdings" panose="05000000000000000000" pitchFamily="2" charset="2"/>
              <a:buChar char="ü"/>
            </a:pPr>
            <a:r>
              <a:rPr lang="en-US" sz="3200" dirty="0" smtClean="0"/>
              <a:t>How to choose your institution</a:t>
            </a:r>
          </a:p>
          <a:p>
            <a:pPr>
              <a:buFont typeface="Wingdings" panose="05000000000000000000" pitchFamily="2" charset="2"/>
              <a:buChar char="ü"/>
            </a:pPr>
            <a:r>
              <a:rPr lang="en-US" sz="3200" dirty="0" smtClean="0"/>
              <a:t>Offers</a:t>
            </a:r>
            <a:endParaRPr lang="en-GB" sz="3200" dirty="0" smtClean="0"/>
          </a:p>
          <a:p>
            <a:endParaRPr lang="en-GB" dirty="0"/>
          </a:p>
        </p:txBody>
      </p:sp>
      <p:pic>
        <p:nvPicPr>
          <p:cNvPr id="5" name="Picture 2" descr="Image result for st josephs sl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099" y="395611"/>
            <a:ext cx="1303892" cy="13038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230530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58618" y="195656"/>
            <a:ext cx="7128792" cy="6308661"/>
          </a:xfrm>
          <a:prstGeom prst="rect">
            <a:avLst/>
          </a:prstGeom>
        </p:spPr>
      </p:pic>
      <p:pic>
        <p:nvPicPr>
          <p:cNvPr id="3" name="Picture 2"/>
          <p:cNvPicPr>
            <a:picLocks noChangeAspect="1"/>
          </p:cNvPicPr>
          <p:nvPr/>
        </p:nvPicPr>
        <p:blipFill>
          <a:blip r:embed="rId3"/>
          <a:stretch>
            <a:fillRect/>
          </a:stretch>
        </p:blipFill>
        <p:spPr>
          <a:xfrm>
            <a:off x="6675668" y="4128053"/>
            <a:ext cx="4641636" cy="2376264"/>
          </a:xfrm>
          <a:prstGeom prst="rect">
            <a:avLst/>
          </a:prstGeom>
        </p:spPr>
      </p:pic>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836822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827467" y="349698"/>
            <a:ext cx="10515600" cy="1325563"/>
          </a:xfrm>
        </p:spPr>
        <p:txBody>
          <a:bodyPr/>
          <a:lstStyle/>
          <a:p>
            <a:pPr algn="ctr"/>
            <a:r>
              <a:rPr lang="en-US" b="1" i="1" dirty="0" smtClean="0"/>
              <a:t>Conditional Offers</a:t>
            </a:r>
            <a:endParaRPr lang="en-GB" b="1" i="1" dirty="0"/>
          </a:p>
        </p:txBody>
      </p:sp>
      <p:sp>
        <p:nvSpPr>
          <p:cNvPr id="3" name="Content Placeholder 2"/>
          <p:cNvSpPr>
            <a:spLocks noGrp="1"/>
          </p:cNvSpPr>
          <p:nvPr>
            <p:ph idx="1"/>
          </p:nvPr>
        </p:nvSpPr>
        <p:spPr>
          <a:xfrm>
            <a:off x="480533" y="1675261"/>
            <a:ext cx="9673790" cy="4351338"/>
          </a:xfrm>
        </p:spPr>
        <p:txBody>
          <a:bodyPr>
            <a:normAutofit/>
          </a:bodyPr>
          <a:lstStyle/>
          <a:p>
            <a:pPr marL="0" indent="0">
              <a:buNone/>
            </a:pPr>
            <a:r>
              <a:rPr lang="en-GB" sz="3800" dirty="0" smtClean="0"/>
              <a:t>A conditional </a:t>
            </a:r>
            <a:r>
              <a:rPr lang="en-GB" sz="3800" dirty="0"/>
              <a:t>offers mean that students are offered a placed </a:t>
            </a:r>
            <a:r>
              <a:rPr lang="en-GB" sz="3800" dirty="0" smtClean="0"/>
              <a:t>with a set of requirement, they could be:</a:t>
            </a:r>
          </a:p>
          <a:p>
            <a:pPr marL="0" indent="0">
              <a:buNone/>
            </a:pPr>
            <a:endParaRPr lang="en-GB" sz="3800" dirty="0"/>
          </a:p>
          <a:p>
            <a:pPr lvl="1"/>
            <a:r>
              <a:rPr lang="en-GB" sz="3200" dirty="0" smtClean="0"/>
              <a:t>A qualification (UCAS or Grade)</a:t>
            </a:r>
          </a:p>
          <a:p>
            <a:pPr lvl="1"/>
            <a:r>
              <a:rPr lang="en-US" sz="3200" dirty="0" smtClean="0"/>
              <a:t>Interview</a:t>
            </a:r>
          </a:p>
          <a:p>
            <a:pPr lvl="1"/>
            <a:r>
              <a:rPr lang="en-US" sz="3200" dirty="0" smtClean="0"/>
              <a:t>Performance</a:t>
            </a:r>
            <a:endParaRPr lang="en-GB" sz="3200" dirty="0"/>
          </a:p>
        </p:txBody>
      </p:sp>
    </p:spTree>
    <p:extLst>
      <p:ext uri="{BB962C8B-B14F-4D97-AF65-F5344CB8AC3E}">
        <p14:creationId xmlns:p14="http://schemas.microsoft.com/office/powerpoint/2010/main" val="4215184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a:xfrm>
            <a:off x="827467" y="349698"/>
            <a:ext cx="10515600" cy="1325563"/>
          </a:xfrm>
        </p:spPr>
        <p:txBody>
          <a:bodyPr/>
          <a:lstStyle/>
          <a:p>
            <a:pPr algn="ctr"/>
            <a:r>
              <a:rPr lang="en-US" b="1" i="1" dirty="0" smtClean="0"/>
              <a:t>Unconditional Offers</a:t>
            </a:r>
            <a:endParaRPr lang="en-GB" b="1" i="1" dirty="0"/>
          </a:p>
        </p:txBody>
      </p:sp>
      <p:sp>
        <p:nvSpPr>
          <p:cNvPr id="3" name="Content Placeholder 2"/>
          <p:cNvSpPr>
            <a:spLocks noGrp="1"/>
          </p:cNvSpPr>
          <p:nvPr>
            <p:ph idx="1"/>
          </p:nvPr>
        </p:nvSpPr>
        <p:spPr>
          <a:xfrm>
            <a:off x="692804" y="1567208"/>
            <a:ext cx="9472252" cy="4351338"/>
          </a:xfrm>
        </p:spPr>
        <p:txBody>
          <a:bodyPr>
            <a:normAutofit lnSpcReduction="10000"/>
          </a:bodyPr>
          <a:lstStyle/>
          <a:p>
            <a:pPr marL="0" indent="0">
              <a:buNone/>
            </a:pPr>
            <a:r>
              <a:rPr lang="en-GB" sz="3800" dirty="0"/>
              <a:t>Unconditional offers mean that students are offered a placed regardless of results</a:t>
            </a:r>
            <a:r>
              <a:rPr lang="en-GB" sz="3800" dirty="0" smtClean="0"/>
              <a:t>:</a:t>
            </a:r>
          </a:p>
          <a:p>
            <a:pPr marL="0" indent="0">
              <a:buNone/>
            </a:pPr>
            <a:endParaRPr lang="en-GB" sz="3800" dirty="0"/>
          </a:p>
          <a:p>
            <a:pPr lvl="1"/>
            <a:r>
              <a:rPr lang="en-GB" sz="3200" dirty="0"/>
              <a:t>Greatly impacts motivation.</a:t>
            </a:r>
          </a:p>
          <a:p>
            <a:pPr lvl="1"/>
            <a:r>
              <a:rPr lang="en-GB" sz="3200" dirty="0"/>
              <a:t>Research shows that it impacts performance.</a:t>
            </a:r>
          </a:p>
          <a:p>
            <a:pPr lvl="1"/>
            <a:r>
              <a:rPr lang="en-GB" sz="3200" dirty="0"/>
              <a:t>More likely to miss </a:t>
            </a:r>
            <a:r>
              <a:rPr lang="en-GB" sz="3200" dirty="0" smtClean="0"/>
              <a:t>targets </a:t>
            </a:r>
            <a:r>
              <a:rPr lang="en-GB" sz="3200" dirty="0"/>
              <a:t>by 1 or 2 grades.</a:t>
            </a:r>
          </a:p>
          <a:p>
            <a:pPr lvl="1"/>
            <a:r>
              <a:rPr lang="en-GB" sz="3200" dirty="0"/>
              <a:t>Importance of A Level </a:t>
            </a:r>
            <a:r>
              <a:rPr lang="en-GB" sz="3200" dirty="0" smtClean="0"/>
              <a:t>grades in future CVs.</a:t>
            </a:r>
            <a:endParaRPr lang="en-GB" sz="3200" dirty="0"/>
          </a:p>
          <a:p>
            <a:pPr lvl="1"/>
            <a:r>
              <a:rPr lang="en-GB" sz="3200" dirty="0"/>
              <a:t>It is a journey – your A Level skills and knowledge will </a:t>
            </a:r>
            <a:r>
              <a:rPr lang="en-GB" sz="3200" dirty="0" smtClean="0"/>
              <a:t>form the basis of your degree level study.</a:t>
            </a:r>
            <a:endParaRPr lang="en-GB" sz="3200" dirty="0"/>
          </a:p>
        </p:txBody>
      </p:sp>
    </p:spTree>
    <p:extLst>
      <p:ext uri="{BB962C8B-B14F-4D97-AF65-F5344CB8AC3E}">
        <p14:creationId xmlns:p14="http://schemas.microsoft.com/office/powerpoint/2010/main" val="4231911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314448" y="2785595"/>
            <a:ext cx="3094033" cy="3477875"/>
          </a:xfrm>
          <a:prstGeom prst="rect">
            <a:avLst/>
          </a:prstGeom>
          <a:noFill/>
        </p:spPr>
        <p:txBody>
          <a:bodyPr wrap="square" rtlCol="0">
            <a:spAutoFit/>
          </a:bodyPr>
          <a:lstStyle/>
          <a:p>
            <a:pPr algn="ctr"/>
            <a:r>
              <a:rPr lang="en-GB" sz="2000" dirty="0"/>
              <a:t>Earnings for those graduating from universities that offer the most = </a:t>
            </a:r>
            <a:r>
              <a:rPr lang="en-GB" sz="2000" b="1" i="1" dirty="0"/>
              <a:t>£21,890 on average</a:t>
            </a:r>
            <a:endParaRPr lang="en-GB" sz="2000" dirty="0"/>
          </a:p>
          <a:p>
            <a:pPr algn="ctr"/>
            <a:endParaRPr lang="en-GB" sz="2000" dirty="0"/>
          </a:p>
          <a:p>
            <a:pPr algn="ctr"/>
            <a:r>
              <a:rPr lang="en-GB" sz="2000" dirty="0"/>
              <a:t>Those universities who offer the fewest = </a:t>
            </a:r>
            <a:r>
              <a:rPr lang="en-GB" sz="2000" b="1" i="1" dirty="0"/>
              <a:t>£30,180 on average</a:t>
            </a:r>
          </a:p>
          <a:p>
            <a:pPr algn="ctr"/>
            <a:endParaRPr lang="en-GB" sz="2000" b="1" i="1" dirty="0"/>
          </a:p>
          <a:p>
            <a:pPr algn="ctr"/>
            <a:r>
              <a:rPr lang="en-GB" sz="2000" i="1" dirty="0"/>
              <a:t>After the first sixth months of graduation.</a:t>
            </a:r>
          </a:p>
        </p:txBody>
      </p:sp>
      <p:pic>
        <p:nvPicPr>
          <p:cNvPr id="13" name="Picture 12"/>
          <p:cNvPicPr>
            <a:picLocks noChangeAspect="1"/>
          </p:cNvPicPr>
          <p:nvPr/>
        </p:nvPicPr>
        <p:blipFill>
          <a:blip r:embed="rId3"/>
          <a:stretch>
            <a:fillRect/>
          </a:stretch>
        </p:blipFill>
        <p:spPr>
          <a:xfrm>
            <a:off x="4725859" y="2458783"/>
            <a:ext cx="3313960" cy="4131501"/>
          </a:xfrm>
          <a:prstGeom prst="rect">
            <a:avLst/>
          </a:prstGeom>
        </p:spPr>
      </p:pic>
      <p:sp>
        <p:nvSpPr>
          <p:cNvPr id="5" name="Rectangle 4"/>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5"/>
          <a:stretch>
            <a:fillRect/>
          </a:stretch>
        </p:blipFill>
        <p:spPr>
          <a:xfrm>
            <a:off x="355210" y="349698"/>
            <a:ext cx="4096020" cy="6240586"/>
          </a:xfrm>
          <a:prstGeom prst="rect">
            <a:avLst/>
          </a:prstGeom>
        </p:spPr>
      </p:pic>
    </p:spTree>
    <p:extLst>
      <p:ext uri="{BB962C8B-B14F-4D97-AF65-F5344CB8AC3E}">
        <p14:creationId xmlns:p14="http://schemas.microsoft.com/office/powerpoint/2010/main" val="2792889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Coming soon…</a:t>
            </a:r>
            <a:endParaRPr lang="en-GB" dirty="0"/>
          </a:p>
        </p:txBody>
      </p:sp>
      <p:sp>
        <p:nvSpPr>
          <p:cNvPr id="4" name="Content Placeholder 3"/>
          <p:cNvSpPr>
            <a:spLocks noGrp="1"/>
          </p:cNvSpPr>
          <p:nvPr>
            <p:ph idx="1"/>
          </p:nvPr>
        </p:nvSpPr>
        <p:spPr/>
        <p:txBody>
          <a:bodyPr/>
          <a:lstStyle/>
          <a:p>
            <a:pPr>
              <a:buFont typeface="Wingdings" panose="05000000000000000000" pitchFamily="2" charset="2"/>
              <a:buChar char="ü"/>
            </a:pPr>
            <a:r>
              <a:rPr lang="en-US" dirty="0" smtClean="0"/>
              <a:t>The Personal Statement (Tues 10</a:t>
            </a:r>
            <a:r>
              <a:rPr lang="en-US" baseline="30000" dirty="0" smtClean="0"/>
              <a:t>th</a:t>
            </a:r>
            <a:r>
              <a:rPr lang="en-US" dirty="0" smtClean="0"/>
              <a:t> November p3)</a:t>
            </a:r>
          </a:p>
          <a:p>
            <a:pPr>
              <a:buFont typeface="Wingdings" panose="05000000000000000000" pitchFamily="2" charset="2"/>
              <a:buChar char="ü"/>
            </a:pPr>
            <a:r>
              <a:rPr lang="en-US" dirty="0" smtClean="0"/>
              <a:t>Getting in to a top university </a:t>
            </a:r>
            <a:r>
              <a:rPr lang="en-US" dirty="0"/>
              <a:t>(Tues </a:t>
            </a:r>
            <a:r>
              <a:rPr lang="en-US" dirty="0" smtClean="0"/>
              <a:t>17</a:t>
            </a:r>
            <a:r>
              <a:rPr lang="en-US" baseline="30000" dirty="0" smtClean="0"/>
              <a:t>th</a:t>
            </a:r>
            <a:r>
              <a:rPr lang="en-US" dirty="0" smtClean="0"/>
              <a:t> </a:t>
            </a:r>
            <a:r>
              <a:rPr lang="en-US" dirty="0"/>
              <a:t>November </a:t>
            </a:r>
            <a:r>
              <a:rPr lang="en-US" dirty="0" smtClean="0"/>
              <a:t>p5)</a:t>
            </a:r>
          </a:p>
          <a:p>
            <a:pPr>
              <a:buFont typeface="Wingdings" panose="05000000000000000000" pitchFamily="2" charset="2"/>
              <a:buChar char="ü"/>
            </a:pPr>
            <a:r>
              <a:rPr lang="en-US" dirty="0" smtClean="0"/>
              <a:t>Apprenticeships and the Hub </a:t>
            </a:r>
            <a:r>
              <a:rPr lang="en-US" dirty="0"/>
              <a:t>(Tues </a:t>
            </a:r>
            <a:r>
              <a:rPr lang="en-US" dirty="0" smtClean="0"/>
              <a:t>24th</a:t>
            </a:r>
            <a:r>
              <a:rPr lang="en-US" baseline="30000" dirty="0" smtClean="0"/>
              <a:t>th</a:t>
            </a:r>
            <a:r>
              <a:rPr lang="en-US" dirty="0" smtClean="0"/>
              <a:t> </a:t>
            </a:r>
            <a:r>
              <a:rPr lang="en-US" dirty="0"/>
              <a:t>November </a:t>
            </a:r>
            <a:r>
              <a:rPr lang="en-US" dirty="0" smtClean="0"/>
              <a:t>p5)</a:t>
            </a:r>
          </a:p>
          <a:p>
            <a:pPr>
              <a:buFont typeface="Wingdings" panose="05000000000000000000" pitchFamily="2" charset="2"/>
              <a:buChar char="ü"/>
            </a:pPr>
            <a:r>
              <a:rPr lang="en-US" dirty="0" smtClean="0"/>
              <a:t>Student Finance and Next Steps (Weds 2</a:t>
            </a:r>
            <a:r>
              <a:rPr lang="en-US" baseline="30000" dirty="0" smtClean="0"/>
              <a:t>nd</a:t>
            </a:r>
            <a:r>
              <a:rPr lang="en-US" dirty="0" smtClean="0"/>
              <a:t> December </a:t>
            </a:r>
            <a:r>
              <a:rPr lang="en-US" dirty="0"/>
              <a:t>p3)</a:t>
            </a:r>
            <a:endParaRPr lang="en-US" dirty="0" smtClean="0"/>
          </a:p>
          <a:p>
            <a:endParaRPr lang="en-US" dirty="0"/>
          </a:p>
          <a:p>
            <a:pPr marL="0" indent="0">
              <a:buNone/>
            </a:pPr>
            <a:r>
              <a:rPr lang="en-US" dirty="0" smtClean="0"/>
              <a:t>Please remember to submit questions…</a:t>
            </a:r>
            <a:endParaRPr lang="en-GB" dirty="0"/>
          </a:p>
        </p:txBody>
      </p:sp>
    </p:spTree>
    <p:extLst>
      <p:ext uri="{BB962C8B-B14F-4D97-AF65-F5344CB8AC3E}">
        <p14:creationId xmlns:p14="http://schemas.microsoft.com/office/powerpoint/2010/main" val="1217782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a:xfrm>
            <a:off x="309563" y="0"/>
            <a:ext cx="10515600" cy="1325563"/>
          </a:xfrm>
        </p:spPr>
        <p:txBody>
          <a:bodyPr/>
          <a:lstStyle/>
          <a:p>
            <a:r>
              <a:rPr lang="en-US" b="1" i="1" dirty="0" smtClean="0">
                <a:effectLst>
                  <a:outerShdw blurRad="38100" dist="38100" dir="2700000" algn="tl">
                    <a:srgbClr val="000000">
                      <a:alpha val="43137"/>
                    </a:srgbClr>
                  </a:outerShdw>
                </a:effectLst>
              </a:rPr>
              <a:t>UCAS Virtual Workshops</a:t>
            </a:r>
            <a:endParaRPr lang="en-GB" b="1" i="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9563" y="1250110"/>
            <a:ext cx="10515600" cy="4351338"/>
          </a:xfrm>
        </p:spPr>
        <p:txBody>
          <a:bodyPr>
            <a:noAutofit/>
          </a:bodyPr>
          <a:lstStyle/>
          <a:p>
            <a:pPr>
              <a:buFont typeface="Wingdings" panose="05000000000000000000" pitchFamily="2" charset="2"/>
              <a:buChar char="ü"/>
            </a:pPr>
            <a:r>
              <a:rPr lang="en-US" sz="2000" dirty="0"/>
              <a:t>UCAS workshop 1 – Choosing the right course: </a:t>
            </a:r>
            <a:r>
              <a:rPr lang="en-US" sz="2000" dirty="0">
                <a:hlinkClick r:id="rId4"/>
              </a:rPr>
              <a:t>https://</a:t>
            </a:r>
            <a:r>
              <a:rPr lang="en-US" sz="2000" dirty="0" smtClean="0">
                <a:hlinkClick r:id="rId4"/>
              </a:rPr>
              <a:t>www.loom.com/share/3c7fefe13237494f83792bf1eb4546ee</a:t>
            </a:r>
            <a:r>
              <a:rPr lang="en-US" sz="2000" dirty="0" smtClean="0"/>
              <a:t>   </a:t>
            </a:r>
          </a:p>
          <a:p>
            <a:pPr>
              <a:buFont typeface="Wingdings" panose="05000000000000000000" pitchFamily="2" charset="2"/>
              <a:buChar char="ü"/>
            </a:pPr>
            <a:r>
              <a:rPr lang="en-US" sz="2000" dirty="0" smtClean="0"/>
              <a:t>UCAS </a:t>
            </a:r>
            <a:r>
              <a:rPr lang="en-US" sz="2000" dirty="0"/>
              <a:t>workshop 2 – Writing a top personal statement: </a:t>
            </a:r>
            <a:r>
              <a:rPr lang="en-US" sz="2000" dirty="0">
                <a:hlinkClick r:id="rId5"/>
              </a:rPr>
              <a:t>https://</a:t>
            </a:r>
            <a:r>
              <a:rPr lang="en-US" sz="2000" dirty="0" smtClean="0">
                <a:hlinkClick r:id="rId5"/>
              </a:rPr>
              <a:t>www.loom.com/share/aba9f8281aef4765997914fb81e33ea5</a:t>
            </a:r>
            <a:r>
              <a:rPr lang="en-US" sz="2000" dirty="0" smtClean="0"/>
              <a:t>  </a:t>
            </a:r>
          </a:p>
          <a:p>
            <a:pPr>
              <a:buFont typeface="Wingdings" panose="05000000000000000000" pitchFamily="2" charset="2"/>
              <a:buChar char="ü"/>
            </a:pPr>
            <a:r>
              <a:rPr lang="en-US" sz="2000" dirty="0" smtClean="0"/>
              <a:t>UCAS </a:t>
            </a:r>
            <a:r>
              <a:rPr lang="en-US" sz="2000" dirty="0"/>
              <a:t>workshop 3 – Getting into your top choice </a:t>
            </a:r>
            <a:r>
              <a:rPr lang="en-US" sz="2000" dirty="0" smtClean="0"/>
              <a:t>university: </a:t>
            </a:r>
            <a:r>
              <a:rPr lang="en-US" sz="2000" dirty="0" smtClean="0">
                <a:hlinkClick r:id="rId6"/>
              </a:rPr>
              <a:t>https</a:t>
            </a:r>
            <a:r>
              <a:rPr lang="en-US" sz="2000" dirty="0">
                <a:hlinkClick r:id="rId6"/>
              </a:rPr>
              <a:t>://</a:t>
            </a:r>
            <a:r>
              <a:rPr lang="en-US" sz="2000" dirty="0" smtClean="0">
                <a:hlinkClick r:id="rId6"/>
              </a:rPr>
              <a:t>www.loom.com/share/3181be795b6947bf930de72d4ae60c62</a:t>
            </a:r>
            <a:r>
              <a:rPr lang="en-US" sz="2000" dirty="0" smtClean="0"/>
              <a:t>  </a:t>
            </a:r>
          </a:p>
          <a:p>
            <a:pPr>
              <a:buFont typeface="Wingdings" panose="05000000000000000000" pitchFamily="2" charset="2"/>
              <a:buChar char="ü"/>
            </a:pPr>
            <a:r>
              <a:rPr lang="en-US" sz="2000" dirty="0" smtClean="0"/>
              <a:t>UCAS </a:t>
            </a:r>
            <a:r>
              <a:rPr lang="en-US" sz="2000" dirty="0"/>
              <a:t>workshop 4 – Creating your account: </a:t>
            </a:r>
            <a:r>
              <a:rPr lang="en-US" sz="2000" dirty="0">
                <a:hlinkClick r:id="rId7"/>
              </a:rPr>
              <a:t>https://</a:t>
            </a:r>
            <a:r>
              <a:rPr lang="en-US" sz="2000" dirty="0" smtClean="0">
                <a:hlinkClick r:id="rId7"/>
              </a:rPr>
              <a:t>www.loom.com/share/7e6f2887da21496cac0c12b6584d5981</a:t>
            </a:r>
            <a:r>
              <a:rPr lang="en-US" sz="2000" dirty="0" smtClean="0"/>
              <a:t>  </a:t>
            </a:r>
          </a:p>
          <a:p>
            <a:pPr>
              <a:buFont typeface="Wingdings" panose="05000000000000000000" pitchFamily="2" charset="2"/>
              <a:buChar char="ü"/>
            </a:pPr>
            <a:r>
              <a:rPr lang="en-US" sz="2000" dirty="0" smtClean="0"/>
              <a:t>UCAS </a:t>
            </a:r>
            <a:r>
              <a:rPr lang="en-US" sz="2000" dirty="0"/>
              <a:t>workshop 5 – The Hub and the Admissions test: </a:t>
            </a:r>
            <a:r>
              <a:rPr lang="en-US" sz="2000" dirty="0">
                <a:hlinkClick r:id="rId8"/>
              </a:rPr>
              <a:t>https://</a:t>
            </a:r>
            <a:r>
              <a:rPr lang="en-US" sz="2000" dirty="0" smtClean="0">
                <a:hlinkClick r:id="rId8"/>
              </a:rPr>
              <a:t>www.loom.com/share/0a0af3ff72bd44cab29f836b1b385911</a:t>
            </a:r>
            <a:r>
              <a:rPr lang="en-US" sz="2000" dirty="0" smtClean="0"/>
              <a:t>  </a:t>
            </a:r>
          </a:p>
          <a:p>
            <a:pPr>
              <a:buFont typeface="Wingdings" panose="05000000000000000000" pitchFamily="2" charset="2"/>
              <a:buChar char="ü"/>
            </a:pPr>
            <a:r>
              <a:rPr lang="en-US" sz="2000" dirty="0" smtClean="0"/>
              <a:t>UCAS </a:t>
            </a:r>
            <a:r>
              <a:rPr lang="en-US" sz="2000" dirty="0"/>
              <a:t>workshop 6 – Apprenticeships: </a:t>
            </a:r>
            <a:endParaRPr lang="en-US" sz="2000" dirty="0" smtClean="0"/>
          </a:p>
          <a:p>
            <a:pPr lvl="1">
              <a:buFont typeface="Wingdings" panose="05000000000000000000" pitchFamily="2" charset="2"/>
              <a:buChar char="ü"/>
            </a:pPr>
            <a:r>
              <a:rPr lang="en-US" sz="2000" dirty="0" smtClean="0"/>
              <a:t>Part </a:t>
            </a:r>
            <a:r>
              <a:rPr lang="en-US" sz="2000" dirty="0"/>
              <a:t>1: </a:t>
            </a:r>
            <a:r>
              <a:rPr lang="en-US" sz="2000" dirty="0">
                <a:hlinkClick r:id="rId9"/>
              </a:rPr>
              <a:t>https://</a:t>
            </a:r>
            <a:r>
              <a:rPr lang="en-US" sz="2000" dirty="0" smtClean="0">
                <a:hlinkClick r:id="rId9"/>
              </a:rPr>
              <a:t>www.loom.com/share/65b275a2c52d4643b75ddbdbb88407f5</a:t>
            </a:r>
            <a:r>
              <a:rPr lang="en-US" sz="2000" dirty="0" smtClean="0"/>
              <a:t>  </a:t>
            </a:r>
          </a:p>
          <a:p>
            <a:pPr lvl="1">
              <a:buFont typeface="Wingdings" panose="05000000000000000000" pitchFamily="2" charset="2"/>
              <a:buChar char="ü"/>
            </a:pPr>
            <a:r>
              <a:rPr lang="en-US" sz="2000" dirty="0" smtClean="0"/>
              <a:t>Part </a:t>
            </a:r>
            <a:r>
              <a:rPr lang="en-US" sz="2000" dirty="0"/>
              <a:t>2: </a:t>
            </a:r>
            <a:r>
              <a:rPr lang="en-US" sz="2000" dirty="0">
                <a:hlinkClick r:id="rId10"/>
              </a:rPr>
              <a:t>https://</a:t>
            </a:r>
            <a:r>
              <a:rPr lang="en-US" sz="2000" dirty="0" smtClean="0">
                <a:hlinkClick r:id="rId10"/>
              </a:rPr>
              <a:t>www.loom.com/share/bc8fd9c3f04d49679a2a64d61ddd2852</a:t>
            </a:r>
            <a:r>
              <a:rPr lang="en-US" sz="2000" dirty="0" smtClean="0"/>
              <a:t>   </a:t>
            </a:r>
            <a:endParaRPr lang="en-US" sz="2000" dirty="0"/>
          </a:p>
          <a:p>
            <a:pPr marL="0" indent="0">
              <a:buNone/>
            </a:pPr>
            <a:r>
              <a:rPr lang="en-US" sz="2000" dirty="0"/>
              <a:t>You will find the supporting resources and PowerPoint presentations here: https://stjosephssloughsch.sharepoint.com/:f:/s/StudentResources/En5A_uzuJD9JuNOkwoNAvzYBinKiHFugmU1cgKDfeNe-Fg?e=8j80bB </a:t>
            </a:r>
            <a:endParaRPr lang="en-GB" sz="2000" dirty="0"/>
          </a:p>
        </p:txBody>
      </p:sp>
    </p:spTree>
    <p:extLst>
      <p:ext uri="{BB962C8B-B14F-4D97-AF65-F5344CB8AC3E}">
        <p14:creationId xmlns:p14="http://schemas.microsoft.com/office/powerpoint/2010/main" val="39574870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17763" y="2715196"/>
            <a:ext cx="3674660" cy="300082"/>
          </a:xfrm>
          <a:prstGeom prst="rect">
            <a:avLst/>
          </a:prstGeom>
          <a:noFill/>
        </p:spPr>
        <p:txBody>
          <a:bodyPr wrap="square" rtlCol="0">
            <a:spAutoFit/>
          </a:bodyPr>
          <a:lstStyle/>
          <a:p>
            <a:endParaRPr lang="en-GB" sz="1350" dirty="0"/>
          </a:p>
        </p:txBody>
      </p:sp>
      <p:sp>
        <p:nvSpPr>
          <p:cNvPr id="8" name="Title 7"/>
          <p:cNvSpPr>
            <a:spLocks noGrp="1"/>
          </p:cNvSpPr>
          <p:nvPr>
            <p:ph type="title"/>
          </p:nvPr>
        </p:nvSpPr>
        <p:spPr>
          <a:xfrm>
            <a:off x="848669" y="940518"/>
            <a:ext cx="8251788" cy="994172"/>
          </a:xfrm>
        </p:spPr>
        <p:txBody>
          <a:bodyPr>
            <a:normAutofit fontScale="90000"/>
          </a:bodyPr>
          <a:lstStyle/>
          <a:p>
            <a:r>
              <a:rPr lang="en-GB" dirty="0" smtClean="0"/>
              <a:t>Please come and see me any of the sixth form team if you need any other help.</a:t>
            </a:r>
            <a:endParaRPr lang="en-GB" dirty="0"/>
          </a:p>
        </p:txBody>
      </p:sp>
      <p:pic>
        <p:nvPicPr>
          <p:cNvPr id="2050" name="Picture 2" descr="Image result for university hats throw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44" y="2715196"/>
            <a:ext cx="5995920" cy="33577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087166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133" y="218601"/>
            <a:ext cx="6547064" cy="1014212"/>
          </a:xfrm>
        </p:spPr>
        <p:txBody>
          <a:bodyPr>
            <a:normAutofit fontScale="90000"/>
          </a:bodyPr>
          <a:lstStyle/>
          <a:p>
            <a:r>
              <a:rPr lang="en-GB" altLang="en-US" sz="4050" b="1" u="sng" dirty="0">
                <a:latin typeface="+mn-lt"/>
              </a:rPr>
              <a:t>The UCAS </a:t>
            </a:r>
            <a:r>
              <a:rPr lang="en-GB" altLang="en-US" sz="4050" b="1" u="sng" dirty="0" smtClean="0">
                <a:latin typeface="+mn-lt"/>
              </a:rPr>
              <a:t>Journey </a:t>
            </a:r>
            <a:r>
              <a:rPr lang="en-GB" altLang="en-US" sz="4050" b="1" u="sng" dirty="0">
                <a:latin typeface="+mn-lt"/>
              </a:rPr>
              <a:t>– Apply </a:t>
            </a:r>
            <a:r>
              <a:rPr lang="en-GB" altLang="en-US" sz="4050" b="1" u="sng" dirty="0" smtClean="0">
                <a:latin typeface="+mn-lt"/>
              </a:rPr>
              <a:t>2021</a:t>
            </a:r>
            <a:r>
              <a:rPr lang="en-GB" altLang="en-US" sz="4050" b="1" u="sng" dirty="0">
                <a:latin typeface="+mn-lt"/>
              </a:rPr>
              <a:t/>
            </a:r>
            <a:br>
              <a:rPr lang="en-GB" altLang="en-US" sz="4050" b="1" u="sng" dirty="0">
                <a:latin typeface="+mn-lt"/>
              </a:rPr>
            </a:br>
            <a:endParaRPr lang="en-US" sz="4050" b="1" u="sng" dirty="0">
              <a:latin typeface="+mn-lt"/>
            </a:endParaRPr>
          </a:p>
        </p:txBody>
      </p:sp>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3" name="Rectangle 2"/>
          <p:cNvSpPr/>
          <p:nvPr/>
        </p:nvSpPr>
        <p:spPr>
          <a:xfrm>
            <a:off x="345057" y="768707"/>
            <a:ext cx="10058400" cy="2147976"/>
          </a:xfrm>
          <a:prstGeom prst="rect">
            <a:avLst/>
          </a:prstGeom>
        </p:spPr>
        <p:style>
          <a:lnRef idx="0">
            <a:schemeClr val="accent6"/>
          </a:lnRef>
          <a:fillRef idx="3">
            <a:schemeClr val="accent6"/>
          </a:fillRef>
          <a:effectRef idx="3">
            <a:schemeClr val="accent6"/>
          </a:effectRef>
          <a:fontRef idx="minor">
            <a:schemeClr val="lt1"/>
          </a:fontRef>
        </p:style>
        <p:txBody>
          <a:bodyPr rtlCol="0" anchor="t"/>
          <a:lstStyle/>
          <a:p>
            <a:r>
              <a:rPr lang="en-US" b="1" i="1" u="sng" dirty="0" smtClean="0"/>
              <a:t>Summer Term 2020</a:t>
            </a:r>
          </a:p>
          <a:p>
            <a:endParaRPr lang="en-US" b="1" i="1" u="sng" dirty="0" smtClean="0"/>
          </a:p>
          <a:p>
            <a:pPr marL="285750" lvl="0" indent="-285750">
              <a:buFont typeface="Wingdings" panose="05000000000000000000" pitchFamily="2" charset="2"/>
              <a:buChar char="ü"/>
            </a:pPr>
            <a:r>
              <a:rPr lang="en-GB" b="1" dirty="0" smtClean="0"/>
              <a:t>Personal Statement (completed on the Word Online document only)</a:t>
            </a:r>
            <a:endParaRPr lang="en-US" b="1" i="1" u="sng" dirty="0" smtClean="0"/>
          </a:p>
          <a:p>
            <a:pPr marL="285750" lvl="0" indent="-285750">
              <a:buFont typeface="Wingdings" panose="05000000000000000000" pitchFamily="2" charset="2"/>
              <a:buChar char="ü"/>
            </a:pPr>
            <a:r>
              <a:rPr lang="en-US" b="1" dirty="0" smtClean="0"/>
              <a:t>5</a:t>
            </a:r>
            <a:r>
              <a:rPr lang="en-US" b="1" baseline="30000" dirty="0" smtClean="0"/>
              <a:t>th</a:t>
            </a:r>
            <a:r>
              <a:rPr lang="en-US" b="1" dirty="0" smtClean="0"/>
              <a:t> of May – UCAS search tool Entry 2021 goes live.</a:t>
            </a:r>
            <a:endParaRPr lang="en-GB" b="1" dirty="0" smtClean="0"/>
          </a:p>
          <a:p>
            <a:pPr marL="285750" indent="-285750">
              <a:buFont typeface="Wingdings" panose="05000000000000000000" pitchFamily="2" charset="2"/>
              <a:buChar char="ü"/>
            </a:pPr>
            <a:r>
              <a:rPr lang="en-US" b="1" dirty="0" smtClean="0"/>
              <a:t>19</a:t>
            </a:r>
            <a:r>
              <a:rPr lang="en-US" b="1" baseline="30000" dirty="0" smtClean="0"/>
              <a:t>th</a:t>
            </a:r>
            <a:r>
              <a:rPr lang="en-US" b="1" dirty="0" smtClean="0"/>
              <a:t> of May – UCAS entry UCAS Undergraduate Apply goes live - create and account and update Personal details, C</a:t>
            </a:r>
            <a:r>
              <a:rPr lang="en-GB" b="1" dirty="0" err="1" smtClean="0"/>
              <a:t>hoices</a:t>
            </a:r>
            <a:r>
              <a:rPr lang="en-GB" b="1" dirty="0" smtClean="0"/>
              <a:t> and Education &amp; Employment.</a:t>
            </a:r>
          </a:p>
          <a:p>
            <a:pPr marL="285750" indent="-285750">
              <a:buFont typeface="Wingdings" panose="05000000000000000000" pitchFamily="2" charset="2"/>
              <a:buChar char="ü"/>
            </a:pPr>
            <a:r>
              <a:rPr lang="en-US" b="1" dirty="0" smtClean="0"/>
              <a:t>Your teachers, tutors and Heads of Year will be writing your references.</a:t>
            </a:r>
            <a:endParaRPr lang="en-GB" b="1" i="1" u="sng" dirty="0"/>
          </a:p>
        </p:txBody>
      </p:sp>
      <p:sp>
        <p:nvSpPr>
          <p:cNvPr id="8" name="Rectangle 7"/>
          <p:cNvSpPr/>
          <p:nvPr/>
        </p:nvSpPr>
        <p:spPr>
          <a:xfrm>
            <a:off x="345056" y="3060458"/>
            <a:ext cx="10058401" cy="1571927"/>
          </a:xfrm>
          <a:prstGeom prst="rect">
            <a:avLst/>
          </a:prstGeom>
        </p:spPr>
        <p:style>
          <a:lnRef idx="0">
            <a:schemeClr val="accent1"/>
          </a:lnRef>
          <a:fillRef idx="3">
            <a:schemeClr val="accent1"/>
          </a:fillRef>
          <a:effectRef idx="3">
            <a:schemeClr val="accent1"/>
          </a:effectRef>
          <a:fontRef idx="minor">
            <a:schemeClr val="lt1"/>
          </a:fontRef>
        </p:style>
        <p:txBody>
          <a:bodyPr rtlCol="0" anchor="t"/>
          <a:lstStyle/>
          <a:p>
            <a:r>
              <a:rPr lang="en-US" b="1" i="1" u="sng" dirty="0" smtClean="0"/>
              <a:t>Autumn Term 2020</a:t>
            </a:r>
          </a:p>
          <a:p>
            <a:endParaRPr lang="en-US" b="1" i="1" u="sng" dirty="0" smtClean="0"/>
          </a:p>
          <a:p>
            <a:pPr marL="285750" lvl="0" indent="-285750">
              <a:buFont typeface="Wingdings" panose="05000000000000000000" pitchFamily="2" charset="2"/>
              <a:buChar char="ü"/>
            </a:pPr>
            <a:r>
              <a:rPr lang="en-US" b="1" dirty="0" smtClean="0"/>
              <a:t>8</a:t>
            </a:r>
            <a:r>
              <a:rPr lang="en-US" b="1" baseline="30000" dirty="0" smtClean="0"/>
              <a:t>th</a:t>
            </a:r>
            <a:r>
              <a:rPr lang="en-US" b="1" dirty="0" smtClean="0"/>
              <a:t> of September – UCAS applications may be submitted for Entry 2021.</a:t>
            </a:r>
          </a:p>
          <a:p>
            <a:pPr marL="285750" indent="-285750">
              <a:buFont typeface="Wingdings" panose="05000000000000000000" pitchFamily="2" charset="2"/>
              <a:buChar char="ü"/>
            </a:pPr>
            <a:r>
              <a:rPr lang="en-GB" b="1" dirty="0" smtClean="0"/>
              <a:t>Your </a:t>
            </a:r>
            <a:r>
              <a:rPr lang="en-GB" b="1" dirty="0" err="1" smtClean="0"/>
              <a:t>HoY</a:t>
            </a:r>
            <a:r>
              <a:rPr lang="en-GB" b="1" dirty="0" smtClean="0"/>
              <a:t>(s) will update your predicted grades based on your most recent PPE results.</a:t>
            </a:r>
          </a:p>
          <a:p>
            <a:pPr marL="285750" indent="-285750">
              <a:buFont typeface="Wingdings" panose="05000000000000000000" pitchFamily="2" charset="2"/>
              <a:buChar char="ü"/>
            </a:pPr>
            <a:r>
              <a:rPr lang="en-US" b="1" dirty="0" smtClean="0"/>
              <a:t>October – Medicine, Vet and Dental applications to be sent.</a:t>
            </a:r>
            <a:endParaRPr lang="en-GB" b="1" i="1" u="sng" dirty="0"/>
          </a:p>
        </p:txBody>
      </p:sp>
      <p:sp>
        <p:nvSpPr>
          <p:cNvPr id="9" name="Rectangle 8"/>
          <p:cNvSpPr/>
          <p:nvPr/>
        </p:nvSpPr>
        <p:spPr>
          <a:xfrm>
            <a:off x="345055" y="4776160"/>
            <a:ext cx="10058402" cy="1571927"/>
          </a:xfrm>
          <a:prstGeom prst="rect">
            <a:avLst/>
          </a:prstGeom>
        </p:spPr>
        <p:style>
          <a:lnRef idx="0">
            <a:schemeClr val="accent4"/>
          </a:lnRef>
          <a:fillRef idx="3">
            <a:schemeClr val="accent4"/>
          </a:fillRef>
          <a:effectRef idx="3">
            <a:schemeClr val="accent4"/>
          </a:effectRef>
          <a:fontRef idx="minor">
            <a:schemeClr val="lt1"/>
          </a:fontRef>
        </p:style>
        <p:txBody>
          <a:bodyPr rtlCol="0" anchor="t"/>
          <a:lstStyle/>
          <a:p>
            <a:r>
              <a:rPr lang="en-US" b="1" i="1" u="sng" dirty="0" smtClean="0"/>
              <a:t>Spring Term 2021</a:t>
            </a:r>
          </a:p>
          <a:p>
            <a:endParaRPr lang="en-US" b="1" i="1" u="sng" dirty="0" smtClean="0"/>
          </a:p>
          <a:p>
            <a:pPr marL="285750" lvl="0" indent="-285750">
              <a:buFont typeface="Wingdings" panose="05000000000000000000" pitchFamily="2" charset="2"/>
              <a:buChar char="ü"/>
            </a:pPr>
            <a:r>
              <a:rPr lang="en-US" b="1" dirty="0" smtClean="0"/>
              <a:t>January – all UCAS applications submitted – a balance between too early and too late.</a:t>
            </a:r>
          </a:p>
          <a:p>
            <a:pPr marL="285750" indent="-285750">
              <a:buFont typeface="Wingdings" panose="05000000000000000000" pitchFamily="2" charset="2"/>
              <a:buChar char="ü"/>
            </a:pPr>
            <a:r>
              <a:rPr lang="en-GB" b="1" dirty="0" smtClean="0"/>
              <a:t>Universities will make decisions on your application (conditional, unconditional or unsuccessful).</a:t>
            </a:r>
          </a:p>
          <a:p>
            <a:pPr marL="285750" indent="-285750">
              <a:buFont typeface="Wingdings" panose="05000000000000000000" pitchFamily="2" charset="2"/>
              <a:buChar char="ü"/>
            </a:pPr>
            <a:r>
              <a:rPr lang="en-US" b="1" dirty="0" smtClean="0"/>
              <a:t>May – deadline to make firm and insurance choices – be aspirational!</a:t>
            </a:r>
            <a:endParaRPr lang="en-GB" b="1" i="1" u="sng" dirty="0"/>
          </a:p>
        </p:txBody>
      </p:sp>
    </p:spTree>
    <p:extLst>
      <p:ext uri="{BB962C8B-B14F-4D97-AF65-F5344CB8AC3E}">
        <p14:creationId xmlns:p14="http://schemas.microsoft.com/office/powerpoint/2010/main" val="3054201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4950" y="1563234"/>
            <a:ext cx="9144000" cy="2387600"/>
          </a:xfrm>
        </p:spPr>
        <p:txBody>
          <a:bodyPr>
            <a:normAutofit/>
          </a:bodyPr>
          <a:lstStyle/>
          <a:p>
            <a:r>
              <a:rPr lang="en-GB" sz="7200" b="1" i="1" dirty="0" smtClean="0"/>
              <a:t>My Journey</a:t>
            </a:r>
            <a:endParaRPr lang="en-GB" sz="7200" b="1" i="1" dirty="0"/>
          </a:p>
        </p:txBody>
      </p:sp>
      <p:pic>
        <p:nvPicPr>
          <p:cNvPr id="5" name="Picture 2" descr="Image result for st josephs sl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099" y="395611"/>
            <a:ext cx="1303892" cy="13038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63068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511630" y="1871114"/>
            <a:ext cx="10515600" cy="4705804"/>
          </a:xfrm>
        </p:spPr>
        <p:txBody>
          <a:bodyPr>
            <a:normAutofit fontScale="92500" lnSpcReduction="10000"/>
          </a:bodyPr>
          <a:lstStyle/>
          <a:p>
            <a:pPr>
              <a:buFont typeface="Wingdings" panose="05000000000000000000" pitchFamily="2" charset="2"/>
              <a:buChar char="ü"/>
            </a:pPr>
            <a:r>
              <a:rPr lang="en-US" dirty="0" err="1" smtClean="0"/>
              <a:t>Yateley</a:t>
            </a:r>
            <a:r>
              <a:rPr lang="en-US" dirty="0" smtClean="0"/>
              <a:t> School – 3 As, 5Bs, 3Cs and a D grade (2003) – with Miss Morgans (she did better than me)</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err="1" smtClean="0"/>
              <a:t>Yateley</a:t>
            </a:r>
            <a:r>
              <a:rPr lang="en-US" dirty="0" smtClean="0"/>
              <a:t> Sixth Form – CDD (2005) … with Miss Morgans…she did better than me…</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Applied to any university to do English and Politics</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Gap year to work and save money (2005-6)</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UWE rang me to change course – randomly chose Spanish (2006)</a:t>
            </a:r>
          </a:p>
          <a:p>
            <a:endParaRPr lang="en-GB" dirty="0"/>
          </a:p>
        </p:txBody>
      </p:sp>
      <p:pic>
        <p:nvPicPr>
          <p:cNvPr id="5" name="Picture 2" descr="Image result for st josephs sl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099" y="395611"/>
            <a:ext cx="1303892" cy="13038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8" name="Title 1"/>
          <p:cNvSpPr txBox="1">
            <a:spLocks/>
          </p:cNvSpPr>
          <p:nvPr/>
        </p:nvSpPr>
        <p:spPr>
          <a:xfrm>
            <a:off x="694486" y="-206728"/>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b="1" i="1" dirty="0" smtClean="0"/>
              <a:t>My Journey</a:t>
            </a:r>
            <a:endParaRPr lang="en-GB" sz="7200" b="1" i="1" dirty="0"/>
          </a:p>
        </p:txBody>
      </p:sp>
    </p:spTree>
    <p:extLst>
      <p:ext uri="{BB962C8B-B14F-4D97-AF65-F5344CB8AC3E}">
        <p14:creationId xmlns:p14="http://schemas.microsoft.com/office/powerpoint/2010/main" val="2469460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511630" y="2152196"/>
            <a:ext cx="10515600" cy="4705804"/>
          </a:xfrm>
        </p:spPr>
        <p:txBody>
          <a:bodyPr>
            <a:normAutofit/>
          </a:bodyPr>
          <a:lstStyle/>
          <a:p>
            <a:pPr>
              <a:buFont typeface="Wingdings" panose="05000000000000000000" pitchFamily="2" charset="2"/>
              <a:buChar char="ü"/>
            </a:pPr>
            <a:r>
              <a:rPr lang="en-US" sz="3200" dirty="0" smtClean="0"/>
              <a:t>Opted for a placement year, teaching in Barcelona (2008)</a:t>
            </a:r>
            <a:endParaRPr lang="en-US" sz="3200" dirty="0"/>
          </a:p>
          <a:p>
            <a:pPr>
              <a:buFont typeface="Wingdings" panose="05000000000000000000" pitchFamily="2" charset="2"/>
              <a:buChar char="ü"/>
            </a:pPr>
            <a:r>
              <a:rPr lang="en-US" sz="3200" dirty="0" smtClean="0"/>
              <a:t>Left with a 2:2 (1 mark off a 2:1!!!) (2010)…Miss Morgans got a 2:1…</a:t>
            </a:r>
          </a:p>
          <a:p>
            <a:pPr>
              <a:buFont typeface="Wingdings" panose="05000000000000000000" pitchFamily="2" charset="2"/>
              <a:buChar char="ü"/>
            </a:pPr>
            <a:r>
              <a:rPr lang="en-US" sz="3200" dirty="0" smtClean="0"/>
              <a:t>Went travelling (2011)</a:t>
            </a:r>
          </a:p>
          <a:p>
            <a:pPr>
              <a:buFont typeface="Wingdings" panose="05000000000000000000" pitchFamily="2" charset="2"/>
              <a:buChar char="ü"/>
            </a:pPr>
            <a:r>
              <a:rPr lang="en-US" sz="3200" dirty="0" smtClean="0"/>
              <a:t>Applied to Kingston to do a PGCE (2011-12)</a:t>
            </a:r>
          </a:p>
          <a:p>
            <a:pPr>
              <a:buFont typeface="Wingdings" panose="05000000000000000000" pitchFamily="2" charset="2"/>
              <a:buChar char="ü"/>
            </a:pPr>
            <a:r>
              <a:rPr lang="en-US" sz="3200" dirty="0" smtClean="0"/>
              <a:t>Got a job as a Spanish teacher in </a:t>
            </a:r>
            <a:r>
              <a:rPr lang="en-US" sz="3200" dirty="0" err="1" smtClean="0"/>
              <a:t>Southall</a:t>
            </a:r>
            <a:r>
              <a:rPr lang="en-US" sz="3200" dirty="0" smtClean="0"/>
              <a:t> (2012)</a:t>
            </a:r>
          </a:p>
          <a:p>
            <a:pPr>
              <a:buFont typeface="Wingdings" panose="05000000000000000000" pitchFamily="2" charset="2"/>
              <a:buChar char="ü"/>
            </a:pPr>
            <a:r>
              <a:rPr lang="en-US" sz="3200" dirty="0" smtClean="0"/>
              <a:t>Left for the dream – SLOUGH!!! (2018)</a:t>
            </a:r>
            <a:endParaRPr lang="en-GB" sz="4400" dirty="0" smtClean="0"/>
          </a:p>
          <a:p>
            <a:endParaRPr lang="en-GB" dirty="0"/>
          </a:p>
        </p:txBody>
      </p:sp>
      <p:pic>
        <p:nvPicPr>
          <p:cNvPr id="5" name="Picture 2" descr="Image result for st josephs sl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099" y="395611"/>
            <a:ext cx="1303892" cy="13038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
        <p:nvSpPr>
          <p:cNvPr id="8" name="Title 1"/>
          <p:cNvSpPr txBox="1">
            <a:spLocks/>
          </p:cNvSpPr>
          <p:nvPr/>
        </p:nvSpPr>
        <p:spPr>
          <a:xfrm>
            <a:off x="694486" y="-206728"/>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7200" b="1" i="1" dirty="0" smtClean="0"/>
              <a:t>My Journey</a:t>
            </a:r>
            <a:endParaRPr lang="en-GB" sz="7200" b="1" i="1" dirty="0"/>
          </a:p>
        </p:txBody>
      </p:sp>
    </p:spTree>
    <p:extLst>
      <p:ext uri="{BB962C8B-B14F-4D97-AF65-F5344CB8AC3E}">
        <p14:creationId xmlns:p14="http://schemas.microsoft.com/office/powerpoint/2010/main" val="1861106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7200" b="1" i="1" dirty="0" smtClean="0"/>
              <a:t>The Point?</a:t>
            </a:r>
            <a:endParaRPr lang="en-GB" sz="7200" b="1" i="1" dirty="0"/>
          </a:p>
        </p:txBody>
      </p:sp>
      <p:sp>
        <p:nvSpPr>
          <p:cNvPr id="3" name="Content Placeholder 2"/>
          <p:cNvSpPr>
            <a:spLocks noGrp="1"/>
          </p:cNvSpPr>
          <p:nvPr>
            <p:ph idx="1"/>
          </p:nvPr>
        </p:nvSpPr>
        <p:spPr/>
        <p:txBody>
          <a:bodyPr/>
          <a:lstStyle/>
          <a:p>
            <a:endParaRPr lang="en-US" dirty="0" smtClean="0"/>
          </a:p>
          <a:p>
            <a:pPr marL="0" indent="0">
              <a:buNone/>
            </a:pPr>
            <a:endParaRPr lang="en-US" dirty="0"/>
          </a:p>
          <a:p>
            <a:pPr marL="0" indent="0">
              <a:buNone/>
            </a:pPr>
            <a:r>
              <a:rPr lang="en-US" dirty="0" smtClean="0"/>
              <a:t>I enjoyed the journey and I am lucky to have a job I love.</a:t>
            </a:r>
          </a:p>
          <a:p>
            <a:pPr marL="0" indent="0">
              <a:buNone/>
            </a:pPr>
            <a:endParaRPr lang="en-US" dirty="0"/>
          </a:p>
          <a:p>
            <a:pPr marL="0" indent="0">
              <a:buNone/>
            </a:pPr>
            <a:r>
              <a:rPr lang="en-US" dirty="0" smtClean="0"/>
              <a:t>But I have regrets…</a:t>
            </a:r>
          </a:p>
          <a:p>
            <a:pPr marL="0" indent="0">
              <a:buNone/>
            </a:pPr>
            <a:endParaRPr lang="en-US" dirty="0"/>
          </a:p>
          <a:p>
            <a:pPr marL="0" indent="0">
              <a:buNone/>
            </a:pPr>
            <a:r>
              <a:rPr lang="en-US" dirty="0" smtClean="0"/>
              <a:t>Try and find the balance between planning for a great future, having a good plan B and knowing that set-backs are not the end of the world.</a:t>
            </a:r>
            <a:endParaRPr lang="en-US" dirty="0"/>
          </a:p>
        </p:txBody>
      </p:sp>
      <p:pic>
        <p:nvPicPr>
          <p:cNvPr id="5" name="Picture 2" descr="Image result for st josephs sl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099" y="395611"/>
            <a:ext cx="1303892" cy="13038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1280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5287" y="236891"/>
            <a:ext cx="10515600" cy="1325563"/>
          </a:xfrm>
        </p:spPr>
        <p:txBody>
          <a:bodyPr/>
          <a:lstStyle/>
          <a:p>
            <a:pPr eaLnBrk="1" hangingPunct="1"/>
            <a:r>
              <a:rPr lang="en-GB" altLang="en-US" dirty="0" smtClean="0"/>
              <a:t>The UCAS Timetable – Year Two</a:t>
            </a:r>
          </a:p>
        </p:txBody>
      </p:sp>
      <p:sp>
        <p:nvSpPr>
          <p:cNvPr id="74769" name="Rectangle 17"/>
          <p:cNvSpPr>
            <a:spLocks noGrp="1" noChangeArrowheads="1"/>
          </p:cNvSpPr>
          <p:nvPr>
            <p:ph idx="1"/>
          </p:nvPr>
        </p:nvSpPr>
        <p:spPr>
          <a:xfrm>
            <a:off x="2495550" y="4076700"/>
            <a:ext cx="3671888" cy="1905000"/>
          </a:xfrm>
        </p:spPr>
        <p:txBody>
          <a:bodyPr vert="horz" lIns="0" tIns="0" rIns="0" bIns="0" rtlCol="0">
            <a:normAutofit/>
          </a:bodyPr>
          <a:lstStyle/>
          <a:p>
            <a:pPr marL="365125" lvl="1" indent="-185738"/>
            <a:r>
              <a:rPr lang="en-GB" altLang="en-US" sz="1800"/>
              <a:t>Early bird catches the worm.</a:t>
            </a:r>
          </a:p>
          <a:p>
            <a:pPr marL="365125" lvl="1" indent="-185738"/>
            <a:r>
              <a:rPr lang="en-GB" altLang="en-US" sz="1800"/>
              <a:t>Applicant looks well-organised.</a:t>
            </a:r>
          </a:p>
          <a:p>
            <a:pPr marL="365125" lvl="1" indent="-185738"/>
            <a:r>
              <a:rPr lang="en-GB" altLang="en-US" sz="1800"/>
              <a:t>Admissions tutors still fresh.</a:t>
            </a:r>
          </a:p>
          <a:p>
            <a:pPr marL="365125" lvl="1" indent="-185738"/>
            <a:r>
              <a:rPr lang="en-GB" altLang="en-US" sz="1800"/>
              <a:t>Some places filled.</a:t>
            </a:r>
          </a:p>
        </p:txBody>
      </p:sp>
      <p:sp>
        <p:nvSpPr>
          <p:cNvPr id="92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defRPr sz="2800" b="1" i="1">
                <a:solidFill>
                  <a:schemeClr val="hlink"/>
                </a:solidFill>
                <a:latin typeface="Book Antiqua" panose="02040602050305030304" pitchFamily="18" charset="0"/>
              </a:defRPr>
            </a:lvl1pPr>
            <a:lvl2pPr marL="742950" indent="-285750">
              <a:spcBef>
                <a:spcPct val="20000"/>
              </a:spcBef>
              <a:buBlip>
                <a:blip r:embed="rId2"/>
              </a:buBlip>
              <a:defRPr sz="2400">
                <a:solidFill>
                  <a:schemeClr val="tx1"/>
                </a:solidFill>
                <a:latin typeface="Book Antiqua" panose="02040602050305030304" pitchFamily="18" charset="0"/>
              </a:defRPr>
            </a:lvl2pPr>
            <a:lvl3pPr marL="1143000" indent="-228600">
              <a:spcBef>
                <a:spcPct val="20000"/>
              </a:spcBef>
              <a:defRPr sz="2400" i="1">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Book Antiqua" panose="02040602050305030304" pitchFamily="18" charset="0"/>
              </a:defRPr>
            </a:lvl4pPr>
            <a:lvl5pPr marL="2057400" indent="-228600">
              <a:spcBef>
                <a:spcPct val="20000"/>
              </a:spcBef>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chemeClr val="tx1"/>
                </a:solidFill>
                <a:latin typeface="Book Antiqua" panose="02040602050305030304" pitchFamily="18" charset="0"/>
              </a:defRPr>
            </a:lvl9pPr>
          </a:lstStyle>
          <a:p>
            <a:pPr>
              <a:spcBef>
                <a:spcPct val="0"/>
              </a:spcBef>
            </a:pPr>
            <a:fld id="{CAF9FFFC-4D6B-4A6B-B83B-0EECDB722347}" type="slidenum">
              <a:rPr lang="en-GB" altLang="en-US" sz="1400" b="0" i="0">
                <a:solidFill>
                  <a:schemeClr val="tx1"/>
                </a:solidFill>
                <a:latin typeface="Verdana" panose="020B0604030504040204" pitchFamily="34" charset="0"/>
              </a:rPr>
              <a:pPr>
                <a:spcBef>
                  <a:spcPct val="0"/>
                </a:spcBef>
              </a:pPr>
              <a:t>9</a:t>
            </a:fld>
            <a:endParaRPr lang="en-GB" altLang="en-US" sz="1400" b="0" i="0">
              <a:solidFill>
                <a:schemeClr val="tx1"/>
              </a:solidFill>
              <a:latin typeface="Verdana" panose="020B0604030504040204" pitchFamily="34" charset="0"/>
            </a:endParaRPr>
          </a:p>
        </p:txBody>
      </p:sp>
      <p:sp>
        <p:nvSpPr>
          <p:cNvPr id="74758" name="Rectangle 6"/>
          <p:cNvSpPr>
            <a:spLocks noChangeArrowheads="1"/>
          </p:cNvSpPr>
          <p:nvPr/>
        </p:nvSpPr>
        <p:spPr bwMode="auto">
          <a:xfrm>
            <a:off x="2495551" y="3248025"/>
            <a:ext cx="1800225" cy="762000"/>
          </a:xfrm>
          <a:prstGeom prst="rect">
            <a:avLst/>
          </a:prstGeom>
          <a:solidFill>
            <a:srgbClr val="993366">
              <a:alpha val="50195"/>
            </a:srgbClr>
          </a:solidFill>
          <a:ln w="9525">
            <a:solidFill>
              <a:srgbClr val="000000"/>
            </a:solidFill>
            <a:miter lim="800000"/>
            <a:headEnd/>
            <a:tailEnd/>
          </a:ln>
        </p:spPr>
        <p:txBody>
          <a:bodyPr wrap="none" bIns="180000" anchor="b" anchorCtr="1"/>
          <a:lstStyle>
            <a:lvl1pPr>
              <a:spcBef>
                <a:spcPct val="20000"/>
              </a:spcBef>
              <a:defRPr sz="2800" b="1" i="1">
                <a:solidFill>
                  <a:schemeClr val="hlink"/>
                </a:solidFill>
                <a:latin typeface="Book Antiqua" panose="02040602050305030304" pitchFamily="18" charset="0"/>
              </a:defRPr>
            </a:lvl1pPr>
            <a:lvl2pPr marL="742950" indent="-285750">
              <a:spcBef>
                <a:spcPct val="20000"/>
              </a:spcBef>
              <a:buBlip>
                <a:blip r:embed="rId2"/>
              </a:buBlip>
              <a:defRPr sz="2400">
                <a:solidFill>
                  <a:schemeClr val="tx1"/>
                </a:solidFill>
                <a:latin typeface="Book Antiqua" panose="02040602050305030304" pitchFamily="18" charset="0"/>
              </a:defRPr>
            </a:lvl2pPr>
            <a:lvl3pPr marL="1143000" indent="-228600">
              <a:spcBef>
                <a:spcPct val="20000"/>
              </a:spcBef>
              <a:defRPr sz="2400" i="1">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Book Antiqua" panose="02040602050305030304" pitchFamily="18" charset="0"/>
              </a:defRPr>
            </a:lvl4pPr>
            <a:lvl5pPr marL="2057400" indent="-228600">
              <a:spcBef>
                <a:spcPct val="20000"/>
              </a:spcBef>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chemeClr val="tx1"/>
                </a:solidFill>
                <a:latin typeface="Book Antiqua" panose="02040602050305030304" pitchFamily="18" charset="0"/>
              </a:defRPr>
            </a:lvl9pPr>
          </a:lstStyle>
          <a:p>
            <a:pPr algn="ctr" eaLnBrk="1" hangingPunct="1">
              <a:spcBef>
                <a:spcPct val="0"/>
              </a:spcBef>
            </a:pPr>
            <a:r>
              <a:rPr lang="en-GB" altLang="en-US" sz="1800" b="0" i="0">
                <a:solidFill>
                  <a:schemeClr val="tx1"/>
                </a:solidFill>
                <a:latin typeface="Verdana" panose="020B0604030504040204" pitchFamily="34" charset="0"/>
              </a:rPr>
              <a:t>SEPTEMBER</a:t>
            </a:r>
          </a:p>
        </p:txBody>
      </p:sp>
      <p:sp>
        <p:nvSpPr>
          <p:cNvPr id="74759" name="Rectangle 7"/>
          <p:cNvSpPr>
            <a:spLocks noChangeArrowheads="1"/>
          </p:cNvSpPr>
          <p:nvPr/>
        </p:nvSpPr>
        <p:spPr bwMode="auto">
          <a:xfrm>
            <a:off x="4295776" y="2182813"/>
            <a:ext cx="1800225" cy="1828800"/>
          </a:xfrm>
          <a:prstGeom prst="rect">
            <a:avLst/>
          </a:prstGeom>
          <a:solidFill>
            <a:srgbClr val="CC99FF">
              <a:alpha val="50195"/>
            </a:srgbClr>
          </a:solidFill>
          <a:ln w="9525">
            <a:solidFill>
              <a:srgbClr val="000000"/>
            </a:solidFill>
            <a:miter lim="800000"/>
            <a:headEnd/>
            <a:tailEnd/>
          </a:ln>
        </p:spPr>
        <p:txBody>
          <a:bodyPr wrap="none" bIns="180000" anchor="b" anchorCtr="1"/>
          <a:lstStyle>
            <a:lvl1pPr>
              <a:spcBef>
                <a:spcPct val="20000"/>
              </a:spcBef>
              <a:defRPr sz="2800" b="1" i="1">
                <a:solidFill>
                  <a:schemeClr val="hlink"/>
                </a:solidFill>
                <a:latin typeface="Book Antiqua" panose="02040602050305030304" pitchFamily="18" charset="0"/>
              </a:defRPr>
            </a:lvl1pPr>
            <a:lvl2pPr marL="742950" indent="-285750">
              <a:spcBef>
                <a:spcPct val="20000"/>
              </a:spcBef>
              <a:buBlip>
                <a:blip r:embed="rId2"/>
              </a:buBlip>
              <a:defRPr sz="2400">
                <a:solidFill>
                  <a:schemeClr val="tx1"/>
                </a:solidFill>
                <a:latin typeface="Book Antiqua" panose="02040602050305030304" pitchFamily="18" charset="0"/>
              </a:defRPr>
            </a:lvl2pPr>
            <a:lvl3pPr marL="1143000" indent="-228600">
              <a:spcBef>
                <a:spcPct val="20000"/>
              </a:spcBef>
              <a:defRPr sz="2400" i="1">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Book Antiqua" panose="02040602050305030304" pitchFamily="18" charset="0"/>
              </a:defRPr>
            </a:lvl4pPr>
            <a:lvl5pPr marL="2057400" indent="-228600">
              <a:spcBef>
                <a:spcPct val="20000"/>
              </a:spcBef>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chemeClr val="tx1"/>
                </a:solidFill>
                <a:latin typeface="Book Antiqua" panose="02040602050305030304" pitchFamily="18" charset="0"/>
              </a:defRPr>
            </a:lvl9pPr>
          </a:lstStyle>
          <a:p>
            <a:pPr algn="ctr" eaLnBrk="1" hangingPunct="1">
              <a:spcBef>
                <a:spcPct val="0"/>
              </a:spcBef>
            </a:pPr>
            <a:r>
              <a:rPr lang="en-GB" altLang="en-US" sz="1800" b="0" i="0">
                <a:solidFill>
                  <a:schemeClr val="tx1"/>
                </a:solidFill>
                <a:latin typeface="Verdana" panose="020B0604030504040204" pitchFamily="34" charset="0"/>
              </a:rPr>
              <a:t>OCTOBER</a:t>
            </a:r>
          </a:p>
        </p:txBody>
      </p:sp>
      <p:sp>
        <p:nvSpPr>
          <p:cNvPr id="74761" name="Rectangle 9"/>
          <p:cNvSpPr>
            <a:spLocks noChangeArrowheads="1"/>
          </p:cNvSpPr>
          <p:nvPr/>
        </p:nvSpPr>
        <p:spPr bwMode="auto">
          <a:xfrm>
            <a:off x="6096001" y="1344613"/>
            <a:ext cx="1800225" cy="2667000"/>
          </a:xfrm>
          <a:prstGeom prst="rect">
            <a:avLst/>
          </a:prstGeom>
          <a:solidFill>
            <a:srgbClr val="3366FF">
              <a:alpha val="50195"/>
            </a:srgbClr>
          </a:solidFill>
          <a:ln w="9525">
            <a:solidFill>
              <a:srgbClr val="000000"/>
            </a:solidFill>
            <a:miter lim="800000"/>
            <a:headEnd/>
            <a:tailEnd/>
          </a:ln>
        </p:spPr>
        <p:txBody>
          <a:bodyPr wrap="none" bIns="180000" anchor="b" anchorCtr="1"/>
          <a:lstStyle>
            <a:lvl1pPr>
              <a:spcBef>
                <a:spcPct val="20000"/>
              </a:spcBef>
              <a:defRPr sz="2800" b="1" i="1">
                <a:solidFill>
                  <a:schemeClr val="hlink"/>
                </a:solidFill>
                <a:latin typeface="Book Antiqua" panose="02040602050305030304" pitchFamily="18" charset="0"/>
              </a:defRPr>
            </a:lvl1pPr>
            <a:lvl2pPr marL="742950" indent="-285750">
              <a:spcBef>
                <a:spcPct val="20000"/>
              </a:spcBef>
              <a:buBlip>
                <a:blip r:embed="rId2"/>
              </a:buBlip>
              <a:defRPr sz="2400">
                <a:solidFill>
                  <a:schemeClr val="tx1"/>
                </a:solidFill>
                <a:latin typeface="Book Antiqua" panose="02040602050305030304" pitchFamily="18" charset="0"/>
              </a:defRPr>
            </a:lvl2pPr>
            <a:lvl3pPr marL="1143000" indent="-228600">
              <a:spcBef>
                <a:spcPct val="20000"/>
              </a:spcBef>
              <a:defRPr sz="2400" i="1">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Book Antiqua" panose="02040602050305030304" pitchFamily="18" charset="0"/>
              </a:defRPr>
            </a:lvl4pPr>
            <a:lvl5pPr marL="2057400" indent="-228600">
              <a:spcBef>
                <a:spcPct val="20000"/>
              </a:spcBef>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chemeClr val="tx1"/>
                </a:solidFill>
                <a:latin typeface="Book Antiqua" panose="02040602050305030304" pitchFamily="18" charset="0"/>
              </a:defRPr>
            </a:lvl9pPr>
          </a:lstStyle>
          <a:p>
            <a:pPr algn="ctr" eaLnBrk="1" hangingPunct="1">
              <a:spcBef>
                <a:spcPct val="0"/>
              </a:spcBef>
            </a:pPr>
            <a:r>
              <a:rPr lang="en-GB" altLang="en-US" sz="1800" b="0" i="0">
                <a:solidFill>
                  <a:schemeClr val="tx1"/>
                </a:solidFill>
                <a:latin typeface="Verdana" panose="020B0604030504040204" pitchFamily="34" charset="0"/>
              </a:rPr>
              <a:t>NOVEMBER</a:t>
            </a:r>
          </a:p>
        </p:txBody>
      </p:sp>
      <p:sp>
        <p:nvSpPr>
          <p:cNvPr id="74763" name="Rectangle 11"/>
          <p:cNvSpPr>
            <a:spLocks noChangeArrowheads="1"/>
          </p:cNvSpPr>
          <p:nvPr/>
        </p:nvSpPr>
        <p:spPr bwMode="auto">
          <a:xfrm>
            <a:off x="7896226" y="2525713"/>
            <a:ext cx="1800225" cy="1485900"/>
          </a:xfrm>
          <a:prstGeom prst="rect">
            <a:avLst/>
          </a:prstGeom>
          <a:solidFill>
            <a:schemeClr val="accent2">
              <a:alpha val="50195"/>
            </a:schemeClr>
          </a:solidFill>
          <a:ln w="9525">
            <a:solidFill>
              <a:srgbClr val="000000"/>
            </a:solidFill>
            <a:miter lim="800000"/>
            <a:headEnd/>
            <a:tailEnd/>
          </a:ln>
        </p:spPr>
        <p:txBody>
          <a:bodyPr wrap="none" bIns="180000" anchor="b" anchorCtr="1"/>
          <a:lstStyle>
            <a:lvl1pPr>
              <a:spcBef>
                <a:spcPct val="20000"/>
              </a:spcBef>
              <a:defRPr sz="2800" b="1" i="1">
                <a:solidFill>
                  <a:schemeClr val="hlink"/>
                </a:solidFill>
                <a:latin typeface="Book Antiqua" panose="02040602050305030304" pitchFamily="18" charset="0"/>
              </a:defRPr>
            </a:lvl1pPr>
            <a:lvl2pPr marL="742950" indent="-285750">
              <a:spcBef>
                <a:spcPct val="20000"/>
              </a:spcBef>
              <a:buBlip>
                <a:blip r:embed="rId2"/>
              </a:buBlip>
              <a:defRPr sz="2400">
                <a:solidFill>
                  <a:schemeClr val="tx1"/>
                </a:solidFill>
                <a:latin typeface="Book Antiqua" panose="02040602050305030304" pitchFamily="18" charset="0"/>
              </a:defRPr>
            </a:lvl2pPr>
            <a:lvl3pPr marL="1143000" indent="-228600">
              <a:spcBef>
                <a:spcPct val="20000"/>
              </a:spcBef>
              <a:defRPr sz="2400" i="1">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Book Antiqua" panose="02040602050305030304" pitchFamily="18" charset="0"/>
              </a:defRPr>
            </a:lvl4pPr>
            <a:lvl5pPr marL="2057400" indent="-228600">
              <a:spcBef>
                <a:spcPct val="20000"/>
              </a:spcBef>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chemeClr val="tx1"/>
                </a:solidFill>
                <a:latin typeface="Book Antiqua" panose="02040602050305030304" pitchFamily="18" charset="0"/>
              </a:defRPr>
            </a:lvl9pPr>
          </a:lstStyle>
          <a:p>
            <a:pPr algn="ctr" eaLnBrk="1" hangingPunct="1">
              <a:spcBef>
                <a:spcPct val="0"/>
              </a:spcBef>
            </a:pPr>
            <a:r>
              <a:rPr lang="en-GB" altLang="en-US" sz="1800" b="0" i="0">
                <a:solidFill>
                  <a:schemeClr val="tx1"/>
                </a:solidFill>
                <a:latin typeface="Verdana" panose="020B0604030504040204" pitchFamily="34" charset="0"/>
              </a:rPr>
              <a:t>DECEMBER/</a:t>
            </a:r>
          </a:p>
          <a:p>
            <a:pPr algn="ctr" eaLnBrk="1" hangingPunct="1">
              <a:spcBef>
                <a:spcPct val="0"/>
              </a:spcBef>
            </a:pPr>
            <a:r>
              <a:rPr lang="en-GB" altLang="en-US" sz="1800" b="0" i="0">
                <a:solidFill>
                  <a:schemeClr val="tx1"/>
                </a:solidFill>
                <a:latin typeface="Verdana" panose="020B0604030504040204" pitchFamily="34" charset="0"/>
              </a:rPr>
              <a:t>JANUARY</a:t>
            </a:r>
          </a:p>
        </p:txBody>
      </p:sp>
      <p:sp>
        <p:nvSpPr>
          <p:cNvPr id="74764" name="Line 12"/>
          <p:cNvSpPr>
            <a:spLocks noChangeShapeType="1"/>
          </p:cNvSpPr>
          <p:nvPr/>
        </p:nvSpPr>
        <p:spPr bwMode="auto">
          <a:xfrm flipV="1">
            <a:off x="2495550" y="1268413"/>
            <a:ext cx="0" cy="27432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4765" name="Text Box 13"/>
          <p:cNvSpPr txBox="1">
            <a:spLocks noChangeArrowheads="1"/>
          </p:cNvSpPr>
          <p:nvPr/>
        </p:nvSpPr>
        <p:spPr bwMode="auto">
          <a:xfrm rot="-5400000">
            <a:off x="1453357" y="2971007"/>
            <a:ext cx="16033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b="1" i="1">
                <a:solidFill>
                  <a:schemeClr val="hlink"/>
                </a:solidFill>
                <a:latin typeface="Book Antiqua" panose="02040602050305030304" pitchFamily="18" charset="0"/>
              </a:defRPr>
            </a:lvl1pPr>
            <a:lvl2pPr marL="742950" indent="-285750">
              <a:spcBef>
                <a:spcPct val="20000"/>
              </a:spcBef>
              <a:buBlip>
                <a:blip r:embed="rId2"/>
              </a:buBlip>
              <a:defRPr sz="2400">
                <a:solidFill>
                  <a:schemeClr val="tx1"/>
                </a:solidFill>
                <a:latin typeface="Book Antiqua" panose="02040602050305030304" pitchFamily="18" charset="0"/>
              </a:defRPr>
            </a:lvl2pPr>
            <a:lvl3pPr marL="1143000" indent="-228600">
              <a:spcBef>
                <a:spcPct val="20000"/>
              </a:spcBef>
              <a:defRPr sz="2400" i="1">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Book Antiqua" panose="02040602050305030304" pitchFamily="18" charset="0"/>
              </a:defRPr>
            </a:lvl4pPr>
            <a:lvl5pPr marL="2057400" indent="-228600">
              <a:spcBef>
                <a:spcPct val="20000"/>
              </a:spcBef>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chemeClr val="tx1"/>
                </a:solidFill>
                <a:latin typeface="Book Antiqua" panose="02040602050305030304" pitchFamily="18" charset="0"/>
              </a:defRPr>
            </a:lvl9pPr>
          </a:lstStyle>
          <a:p>
            <a:pPr eaLnBrk="1" hangingPunct="1">
              <a:spcBef>
                <a:spcPct val="0"/>
              </a:spcBef>
            </a:pPr>
            <a:r>
              <a:rPr lang="en-GB" altLang="en-US" sz="1800">
                <a:solidFill>
                  <a:schemeClr val="tx1"/>
                </a:solidFill>
              </a:rPr>
              <a:t>Applications</a:t>
            </a:r>
          </a:p>
        </p:txBody>
      </p:sp>
      <p:sp>
        <p:nvSpPr>
          <p:cNvPr id="74767" name="Line 15"/>
          <p:cNvSpPr>
            <a:spLocks noChangeShapeType="1"/>
          </p:cNvSpPr>
          <p:nvPr/>
        </p:nvSpPr>
        <p:spPr bwMode="auto">
          <a:xfrm>
            <a:off x="2495550" y="4010025"/>
            <a:ext cx="7488238"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4770" name="Rectangle 18"/>
          <p:cNvSpPr>
            <a:spLocks noChangeArrowheads="1"/>
          </p:cNvSpPr>
          <p:nvPr/>
        </p:nvSpPr>
        <p:spPr bwMode="auto">
          <a:xfrm>
            <a:off x="6096001" y="4076700"/>
            <a:ext cx="1800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defRPr sz="2800" b="1" i="1">
                <a:solidFill>
                  <a:schemeClr val="hlink"/>
                </a:solidFill>
                <a:latin typeface="Book Antiqua" panose="02040602050305030304" pitchFamily="18" charset="0"/>
              </a:defRPr>
            </a:lvl1pPr>
            <a:lvl2pPr marL="365125" indent="-185738">
              <a:spcBef>
                <a:spcPct val="20000"/>
              </a:spcBef>
              <a:buBlip>
                <a:blip r:embed="rId2"/>
              </a:buBlip>
              <a:defRPr sz="2400">
                <a:solidFill>
                  <a:schemeClr val="tx1"/>
                </a:solidFill>
                <a:latin typeface="Book Antiqua" panose="02040602050305030304" pitchFamily="18" charset="0"/>
              </a:defRPr>
            </a:lvl2pPr>
            <a:lvl3pPr marL="1143000" indent="-228600">
              <a:spcBef>
                <a:spcPct val="20000"/>
              </a:spcBef>
              <a:defRPr sz="2400" i="1">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Book Antiqua" panose="02040602050305030304" pitchFamily="18" charset="0"/>
              </a:defRPr>
            </a:lvl4pPr>
            <a:lvl5pPr marL="2057400" indent="-228600">
              <a:spcBef>
                <a:spcPct val="20000"/>
              </a:spcBef>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chemeClr val="tx1"/>
                </a:solidFill>
                <a:latin typeface="Book Antiqua" panose="02040602050305030304" pitchFamily="18" charset="0"/>
              </a:defRPr>
            </a:lvl9pPr>
          </a:lstStyle>
          <a:p>
            <a:pPr lvl="1" eaLnBrk="1" hangingPunct="1"/>
            <a:r>
              <a:rPr lang="en-GB" altLang="en-US" sz="1800"/>
              <a:t>Huge rush.</a:t>
            </a:r>
          </a:p>
          <a:p>
            <a:pPr lvl="1" eaLnBrk="1" hangingPunct="1"/>
            <a:r>
              <a:rPr lang="en-GB" altLang="en-US" sz="1800"/>
              <a:t>Delays.</a:t>
            </a:r>
          </a:p>
          <a:p>
            <a:pPr lvl="1" eaLnBrk="1" hangingPunct="1"/>
            <a:r>
              <a:rPr lang="en-GB" altLang="en-US" sz="1800"/>
              <a:t>Tutors tired.</a:t>
            </a:r>
          </a:p>
          <a:p>
            <a:pPr lvl="1" eaLnBrk="1" hangingPunct="1"/>
            <a:r>
              <a:rPr lang="en-GB" altLang="en-US" sz="1800"/>
              <a:t>Fewer places.</a:t>
            </a:r>
          </a:p>
        </p:txBody>
      </p:sp>
      <p:sp>
        <p:nvSpPr>
          <p:cNvPr id="74771" name="Rectangle 19"/>
          <p:cNvSpPr>
            <a:spLocks noChangeArrowheads="1"/>
          </p:cNvSpPr>
          <p:nvPr/>
        </p:nvSpPr>
        <p:spPr bwMode="auto">
          <a:xfrm>
            <a:off x="7751763" y="4076700"/>
            <a:ext cx="25209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spcBef>
                <a:spcPct val="20000"/>
              </a:spcBef>
              <a:defRPr sz="2800" b="1" i="1">
                <a:solidFill>
                  <a:schemeClr val="hlink"/>
                </a:solidFill>
                <a:latin typeface="Book Antiqua" panose="02040602050305030304" pitchFamily="18" charset="0"/>
              </a:defRPr>
            </a:lvl1pPr>
            <a:lvl2pPr marL="365125" indent="-185738">
              <a:spcBef>
                <a:spcPct val="20000"/>
              </a:spcBef>
              <a:buBlip>
                <a:blip r:embed="rId2"/>
              </a:buBlip>
              <a:defRPr sz="2400">
                <a:solidFill>
                  <a:schemeClr val="tx1"/>
                </a:solidFill>
                <a:latin typeface="Book Antiqua" panose="02040602050305030304" pitchFamily="18" charset="0"/>
              </a:defRPr>
            </a:lvl2pPr>
            <a:lvl3pPr marL="1143000" indent="-228600">
              <a:spcBef>
                <a:spcPct val="20000"/>
              </a:spcBef>
              <a:defRPr sz="2400" i="1">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Book Antiqua" panose="02040602050305030304" pitchFamily="18" charset="0"/>
              </a:defRPr>
            </a:lvl4pPr>
            <a:lvl5pPr marL="2057400" indent="-228600">
              <a:spcBef>
                <a:spcPct val="20000"/>
              </a:spcBef>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chemeClr val="tx1"/>
                </a:solidFill>
                <a:latin typeface="Book Antiqua" panose="02040602050305030304" pitchFamily="18" charset="0"/>
              </a:defRPr>
            </a:lvl9pPr>
          </a:lstStyle>
          <a:p>
            <a:pPr lvl="1" eaLnBrk="1" hangingPunct="1"/>
            <a:r>
              <a:rPr lang="en-GB" altLang="en-US" sz="1800"/>
              <a:t>Applicant looks ill-organised.</a:t>
            </a:r>
          </a:p>
          <a:p>
            <a:pPr lvl="1" eaLnBrk="1" hangingPunct="1"/>
            <a:r>
              <a:rPr lang="en-GB" altLang="en-US" sz="1800"/>
              <a:t>Admissions tutors very tired.</a:t>
            </a:r>
          </a:p>
          <a:p>
            <a:pPr lvl="1" eaLnBrk="1" hangingPunct="1"/>
            <a:r>
              <a:rPr lang="en-GB" altLang="en-US" sz="1800"/>
              <a:t>Many places gone.</a:t>
            </a:r>
          </a:p>
          <a:p>
            <a:pPr lvl="1" eaLnBrk="1" hangingPunct="1"/>
            <a:r>
              <a:rPr lang="en-GB" altLang="en-US" sz="1800"/>
              <a:t>UCAS site can often crash!!</a:t>
            </a:r>
          </a:p>
        </p:txBody>
      </p:sp>
      <p:sp>
        <p:nvSpPr>
          <p:cNvPr id="74772" name="Text Box 20"/>
          <p:cNvSpPr txBox="1">
            <a:spLocks noChangeArrowheads="1"/>
          </p:cNvSpPr>
          <p:nvPr/>
        </p:nvSpPr>
        <p:spPr bwMode="auto">
          <a:xfrm>
            <a:off x="2603501" y="5648326"/>
            <a:ext cx="3421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defRPr sz="2800" b="1" i="1">
                <a:solidFill>
                  <a:schemeClr val="hlink"/>
                </a:solidFill>
                <a:latin typeface="Book Antiqua" panose="02040602050305030304" pitchFamily="18" charset="0"/>
              </a:defRPr>
            </a:lvl1pPr>
            <a:lvl2pPr marL="742950" indent="-285750">
              <a:spcBef>
                <a:spcPct val="20000"/>
              </a:spcBef>
              <a:buBlip>
                <a:blip r:embed="rId2"/>
              </a:buBlip>
              <a:defRPr sz="2400">
                <a:solidFill>
                  <a:schemeClr val="tx1"/>
                </a:solidFill>
                <a:latin typeface="Book Antiqua" panose="02040602050305030304" pitchFamily="18" charset="0"/>
              </a:defRPr>
            </a:lvl2pPr>
            <a:lvl3pPr marL="1143000" indent="-228600">
              <a:spcBef>
                <a:spcPct val="20000"/>
              </a:spcBef>
              <a:defRPr sz="2400" i="1">
                <a:solidFill>
                  <a:schemeClr val="tx1"/>
                </a:solidFill>
                <a:latin typeface="Book Antiqua" panose="02040602050305030304" pitchFamily="18" charset="0"/>
              </a:defRPr>
            </a:lvl3pPr>
            <a:lvl4pPr marL="1600200" indent="-228600">
              <a:spcBef>
                <a:spcPct val="20000"/>
              </a:spcBef>
              <a:buChar char="–"/>
              <a:defRPr sz="2000">
                <a:solidFill>
                  <a:schemeClr val="tx1"/>
                </a:solidFill>
                <a:latin typeface="Book Antiqua" panose="02040602050305030304" pitchFamily="18" charset="0"/>
              </a:defRPr>
            </a:lvl4pPr>
            <a:lvl5pPr marL="2057400" indent="-228600">
              <a:spcBef>
                <a:spcPct val="20000"/>
              </a:spcBef>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chemeClr val="tx1"/>
                </a:solidFill>
                <a:latin typeface="Book Antiqua" panose="02040602050305030304" pitchFamily="18" charset="0"/>
              </a:defRPr>
            </a:lvl9pPr>
          </a:lstStyle>
          <a:p>
            <a:pPr eaLnBrk="1" hangingPunct="1">
              <a:spcBef>
                <a:spcPct val="0"/>
              </a:spcBef>
            </a:pPr>
            <a:r>
              <a:rPr lang="en-GB" altLang="en-US">
                <a:solidFill>
                  <a:srgbClr val="99CCFF"/>
                </a:solidFill>
              </a:rPr>
              <a:t>BEST APPLICANTS</a:t>
            </a:r>
          </a:p>
        </p:txBody>
      </p:sp>
      <p:sp>
        <p:nvSpPr>
          <p:cNvPr id="15" name="Rectangle 14"/>
          <p:cNvSpPr/>
          <p:nvPr/>
        </p:nvSpPr>
        <p:spPr>
          <a:xfrm>
            <a:off x="154546" y="103030"/>
            <a:ext cx="11861442" cy="66454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8950" y="349698"/>
            <a:ext cx="1188744" cy="158499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2590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64"/>
                                        </p:tgtEl>
                                        <p:attrNameLst>
                                          <p:attrName>style.visibility</p:attrName>
                                        </p:attrNameLst>
                                      </p:cBhvr>
                                      <p:to>
                                        <p:strVal val="visible"/>
                                      </p:to>
                                    </p:set>
                                    <p:anim calcmode="lin" valueType="num">
                                      <p:cBhvr additive="base">
                                        <p:cTn id="7" dur="500" fill="hold"/>
                                        <p:tgtEl>
                                          <p:spTgt spid="74764"/>
                                        </p:tgtEl>
                                        <p:attrNameLst>
                                          <p:attrName>ppt_x</p:attrName>
                                        </p:attrNameLst>
                                      </p:cBhvr>
                                      <p:tavLst>
                                        <p:tav tm="0">
                                          <p:val>
                                            <p:strVal val="#ppt_x"/>
                                          </p:val>
                                        </p:tav>
                                        <p:tav tm="100000">
                                          <p:val>
                                            <p:strVal val="#ppt_x"/>
                                          </p:val>
                                        </p:tav>
                                      </p:tavLst>
                                    </p:anim>
                                    <p:anim calcmode="lin" valueType="num">
                                      <p:cBhvr additive="base">
                                        <p:cTn id="8" dur="500" fill="hold"/>
                                        <p:tgtEl>
                                          <p:spTgt spid="7476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4767"/>
                                        </p:tgtEl>
                                        <p:attrNameLst>
                                          <p:attrName>style.visibility</p:attrName>
                                        </p:attrNameLst>
                                      </p:cBhvr>
                                      <p:to>
                                        <p:strVal val="visible"/>
                                      </p:to>
                                    </p:set>
                                    <p:anim calcmode="lin" valueType="num">
                                      <p:cBhvr additive="base">
                                        <p:cTn id="12" dur="500" fill="hold"/>
                                        <p:tgtEl>
                                          <p:spTgt spid="74767"/>
                                        </p:tgtEl>
                                        <p:attrNameLst>
                                          <p:attrName>ppt_x</p:attrName>
                                        </p:attrNameLst>
                                      </p:cBhvr>
                                      <p:tavLst>
                                        <p:tav tm="0">
                                          <p:val>
                                            <p:strVal val="0-#ppt_w/2"/>
                                          </p:val>
                                        </p:tav>
                                        <p:tav tm="100000">
                                          <p:val>
                                            <p:strVal val="#ppt_x"/>
                                          </p:val>
                                        </p:tav>
                                      </p:tavLst>
                                    </p:anim>
                                    <p:anim calcmode="lin" valueType="num">
                                      <p:cBhvr additive="base">
                                        <p:cTn id="13" dur="500" fill="hold"/>
                                        <p:tgtEl>
                                          <p:spTgt spid="7476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4765"/>
                                        </p:tgtEl>
                                        <p:attrNameLst>
                                          <p:attrName>style.visibility</p:attrName>
                                        </p:attrNameLst>
                                      </p:cBhvr>
                                      <p:to>
                                        <p:strVal val="visible"/>
                                      </p:to>
                                    </p:set>
                                    <p:anim calcmode="lin" valueType="num">
                                      <p:cBhvr additive="base">
                                        <p:cTn id="17" dur="500" fill="hold"/>
                                        <p:tgtEl>
                                          <p:spTgt spid="74765"/>
                                        </p:tgtEl>
                                        <p:attrNameLst>
                                          <p:attrName>ppt_x</p:attrName>
                                        </p:attrNameLst>
                                      </p:cBhvr>
                                      <p:tavLst>
                                        <p:tav tm="0">
                                          <p:val>
                                            <p:strVal val="#ppt_x"/>
                                          </p:val>
                                        </p:tav>
                                        <p:tav tm="100000">
                                          <p:val>
                                            <p:strVal val="#ppt_x"/>
                                          </p:val>
                                        </p:tav>
                                      </p:tavLst>
                                    </p:anim>
                                    <p:anim calcmode="lin" valueType="num">
                                      <p:cBhvr additive="base">
                                        <p:cTn id="18" dur="500" fill="hold"/>
                                        <p:tgtEl>
                                          <p:spTgt spid="7476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74758"/>
                                        </p:tgtEl>
                                        <p:attrNameLst>
                                          <p:attrName>style.visibility</p:attrName>
                                        </p:attrNameLst>
                                      </p:cBhvr>
                                      <p:to>
                                        <p:strVal val="visible"/>
                                      </p:to>
                                    </p:set>
                                    <p:anim calcmode="lin" valueType="num">
                                      <p:cBhvr additive="base">
                                        <p:cTn id="22" dur="500" fill="hold"/>
                                        <p:tgtEl>
                                          <p:spTgt spid="74758"/>
                                        </p:tgtEl>
                                        <p:attrNameLst>
                                          <p:attrName>ppt_x</p:attrName>
                                        </p:attrNameLst>
                                      </p:cBhvr>
                                      <p:tavLst>
                                        <p:tav tm="0">
                                          <p:val>
                                            <p:strVal val="#ppt_x"/>
                                          </p:val>
                                        </p:tav>
                                        <p:tav tm="100000">
                                          <p:val>
                                            <p:strVal val="#ppt_x"/>
                                          </p:val>
                                        </p:tav>
                                      </p:tavLst>
                                    </p:anim>
                                    <p:anim calcmode="lin" valueType="num">
                                      <p:cBhvr additive="base">
                                        <p:cTn id="23" dur="500" fill="hold"/>
                                        <p:tgtEl>
                                          <p:spTgt spid="74758"/>
                                        </p:tgtEl>
                                        <p:attrNameLst>
                                          <p:attrName>ppt_y</p:attrName>
                                        </p:attrNameLst>
                                      </p:cBhvr>
                                      <p:tavLst>
                                        <p:tav tm="0">
                                          <p:val>
                                            <p:strVal val="0-#ppt_h/2"/>
                                          </p:val>
                                        </p:tav>
                                        <p:tav tm="100000">
                                          <p:val>
                                            <p:strVal val="#ppt_y"/>
                                          </p:val>
                                        </p:tav>
                                      </p:tavLst>
                                    </p:anim>
                                  </p:childTnLst>
                                </p:cTn>
                              </p:par>
                            </p:childTnLst>
                          </p:cTn>
                        </p:par>
                        <p:par>
                          <p:cTn id="24" fill="hold" nodeType="afterGroup">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74759"/>
                                        </p:tgtEl>
                                        <p:attrNameLst>
                                          <p:attrName>style.visibility</p:attrName>
                                        </p:attrNameLst>
                                      </p:cBhvr>
                                      <p:to>
                                        <p:strVal val="visible"/>
                                      </p:to>
                                    </p:set>
                                    <p:anim calcmode="lin" valueType="num">
                                      <p:cBhvr additive="base">
                                        <p:cTn id="27" dur="500" fill="hold"/>
                                        <p:tgtEl>
                                          <p:spTgt spid="74759"/>
                                        </p:tgtEl>
                                        <p:attrNameLst>
                                          <p:attrName>ppt_x</p:attrName>
                                        </p:attrNameLst>
                                      </p:cBhvr>
                                      <p:tavLst>
                                        <p:tav tm="0">
                                          <p:val>
                                            <p:strVal val="#ppt_x"/>
                                          </p:val>
                                        </p:tav>
                                        <p:tav tm="100000">
                                          <p:val>
                                            <p:strVal val="#ppt_x"/>
                                          </p:val>
                                        </p:tav>
                                      </p:tavLst>
                                    </p:anim>
                                    <p:anim calcmode="lin" valueType="num">
                                      <p:cBhvr additive="base">
                                        <p:cTn id="28" dur="500" fill="hold"/>
                                        <p:tgtEl>
                                          <p:spTgt spid="74759"/>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4769">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4769">
                                            <p:txEl>
                                              <p:pRg st="1" end="1"/>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769">
                                            <p:txEl>
                                              <p:pRg st="2" end="2"/>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4769">
                                            <p:txEl>
                                              <p:pRg st="3" end="3"/>
                                            </p:txEl>
                                          </p:spTgt>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74761"/>
                                        </p:tgtEl>
                                        <p:attrNameLst>
                                          <p:attrName>style.visibility</p:attrName>
                                        </p:attrNameLst>
                                      </p:cBhvr>
                                      <p:to>
                                        <p:strVal val="visible"/>
                                      </p:to>
                                    </p:set>
                                    <p:anim calcmode="lin" valueType="num">
                                      <p:cBhvr additive="base">
                                        <p:cTn id="49" dur="500" fill="hold"/>
                                        <p:tgtEl>
                                          <p:spTgt spid="74761"/>
                                        </p:tgtEl>
                                        <p:attrNameLst>
                                          <p:attrName>ppt_x</p:attrName>
                                        </p:attrNameLst>
                                      </p:cBhvr>
                                      <p:tavLst>
                                        <p:tav tm="0">
                                          <p:val>
                                            <p:strVal val="#ppt_x"/>
                                          </p:val>
                                        </p:tav>
                                        <p:tav tm="100000">
                                          <p:val>
                                            <p:strVal val="#ppt_x"/>
                                          </p:val>
                                        </p:tav>
                                      </p:tavLst>
                                    </p:anim>
                                    <p:anim calcmode="lin" valueType="num">
                                      <p:cBhvr additive="base">
                                        <p:cTn id="50" dur="500" fill="hold"/>
                                        <p:tgtEl>
                                          <p:spTgt spid="74761"/>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4770">
                                            <p:txEl>
                                              <p:pRg st="0" end="0"/>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4770">
                                            <p:txEl>
                                              <p:pRg st="1" end="1"/>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4770">
                                            <p:txEl>
                                              <p:pRg st="2" end="2"/>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4770">
                                            <p:txEl>
                                              <p:pRg st="3" end="3"/>
                                            </p:txEl>
                                          </p:spTgt>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74763"/>
                                        </p:tgtEl>
                                        <p:attrNameLst>
                                          <p:attrName>style.visibility</p:attrName>
                                        </p:attrNameLst>
                                      </p:cBhvr>
                                      <p:to>
                                        <p:strVal val="visible"/>
                                      </p:to>
                                    </p:set>
                                    <p:anim calcmode="lin" valueType="num">
                                      <p:cBhvr additive="base">
                                        <p:cTn id="71" dur="500" fill="hold"/>
                                        <p:tgtEl>
                                          <p:spTgt spid="74763"/>
                                        </p:tgtEl>
                                        <p:attrNameLst>
                                          <p:attrName>ppt_x</p:attrName>
                                        </p:attrNameLst>
                                      </p:cBhvr>
                                      <p:tavLst>
                                        <p:tav tm="0">
                                          <p:val>
                                            <p:strVal val="#ppt_x"/>
                                          </p:val>
                                        </p:tav>
                                        <p:tav tm="100000">
                                          <p:val>
                                            <p:strVal val="#ppt_x"/>
                                          </p:val>
                                        </p:tav>
                                      </p:tavLst>
                                    </p:anim>
                                    <p:anim calcmode="lin" valueType="num">
                                      <p:cBhvr additive="base">
                                        <p:cTn id="72" dur="500" fill="hold"/>
                                        <p:tgtEl>
                                          <p:spTgt spid="74763"/>
                                        </p:tgtEl>
                                        <p:attrNameLst>
                                          <p:attrName>ppt_y</p:attrName>
                                        </p:attrNameLst>
                                      </p:cBhvr>
                                      <p:tavLst>
                                        <p:tav tm="0">
                                          <p:val>
                                            <p:strVal val="0-#ppt_h/2"/>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4771">
                                            <p:txEl>
                                              <p:pRg st="0" end="0"/>
                                            </p:txEl>
                                          </p:spTgt>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74771">
                                            <p:txEl>
                                              <p:pRg st="1" end="1"/>
                                            </p:txEl>
                                          </p:spTgt>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74771">
                                            <p:txEl>
                                              <p:pRg st="2" end="2"/>
                                            </p:txEl>
                                          </p:spTgt>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4771">
                                            <p:txEl>
                                              <p:pRg st="3" end="3"/>
                                            </p:txEl>
                                          </p:spTgt>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39" presetClass="entr" presetSubtype="0" accel="100000" fill="hold" grpId="0" nodeType="clickEffect">
                                  <p:stCondLst>
                                    <p:cond delay="0"/>
                                  </p:stCondLst>
                                  <p:childTnLst>
                                    <p:set>
                                      <p:cBhvr>
                                        <p:cTn id="92" dur="1" fill="hold">
                                          <p:stCondLst>
                                            <p:cond delay="0"/>
                                          </p:stCondLst>
                                        </p:cTn>
                                        <p:tgtEl>
                                          <p:spTgt spid="74772"/>
                                        </p:tgtEl>
                                        <p:attrNameLst>
                                          <p:attrName>style.visibility</p:attrName>
                                        </p:attrNameLst>
                                      </p:cBhvr>
                                      <p:to>
                                        <p:strVal val="visible"/>
                                      </p:to>
                                    </p:set>
                                    <p:anim calcmode="lin" valueType="num">
                                      <p:cBhvr>
                                        <p:cTn id="93" dur="500" fill="hold"/>
                                        <p:tgtEl>
                                          <p:spTgt spid="74772"/>
                                        </p:tgtEl>
                                        <p:attrNameLst>
                                          <p:attrName>ppt_h</p:attrName>
                                        </p:attrNameLst>
                                      </p:cBhvr>
                                      <p:tavLst>
                                        <p:tav tm="0">
                                          <p:val>
                                            <p:strVal val="#ppt_h/20"/>
                                          </p:val>
                                        </p:tav>
                                        <p:tav tm="50000">
                                          <p:val>
                                            <p:strVal val="#ppt_h/20"/>
                                          </p:val>
                                        </p:tav>
                                        <p:tav tm="100000">
                                          <p:val>
                                            <p:strVal val="#ppt_h"/>
                                          </p:val>
                                        </p:tav>
                                      </p:tavLst>
                                    </p:anim>
                                    <p:anim calcmode="lin" valueType="num">
                                      <p:cBhvr>
                                        <p:cTn id="94" dur="500" fill="hold"/>
                                        <p:tgtEl>
                                          <p:spTgt spid="74772"/>
                                        </p:tgtEl>
                                        <p:attrNameLst>
                                          <p:attrName>ppt_w</p:attrName>
                                        </p:attrNameLst>
                                      </p:cBhvr>
                                      <p:tavLst>
                                        <p:tav tm="0">
                                          <p:val>
                                            <p:strVal val="#ppt_w+.3"/>
                                          </p:val>
                                        </p:tav>
                                        <p:tav tm="50000">
                                          <p:val>
                                            <p:strVal val="#ppt_w+.3"/>
                                          </p:val>
                                        </p:tav>
                                        <p:tav tm="100000">
                                          <p:val>
                                            <p:strVal val="#ppt_w"/>
                                          </p:val>
                                        </p:tav>
                                      </p:tavLst>
                                    </p:anim>
                                    <p:anim calcmode="lin" valueType="num">
                                      <p:cBhvr>
                                        <p:cTn id="95" dur="500" fill="hold"/>
                                        <p:tgtEl>
                                          <p:spTgt spid="74772"/>
                                        </p:tgtEl>
                                        <p:attrNameLst>
                                          <p:attrName>ppt_x</p:attrName>
                                        </p:attrNameLst>
                                      </p:cBhvr>
                                      <p:tavLst>
                                        <p:tav tm="0">
                                          <p:val>
                                            <p:strVal val="#ppt_x-.3"/>
                                          </p:val>
                                        </p:tav>
                                        <p:tav tm="50000">
                                          <p:val>
                                            <p:strVal val="#ppt_x"/>
                                          </p:val>
                                        </p:tav>
                                        <p:tav tm="100000">
                                          <p:val>
                                            <p:strVal val="#ppt_x"/>
                                          </p:val>
                                        </p:tav>
                                      </p:tavLst>
                                    </p:anim>
                                    <p:anim calcmode="lin" valueType="num">
                                      <p:cBhvr>
                                        <p:cTn id="96" dur="500" fill="hold"/>
                                        <p:tgtEl>
                                          <p:spTgt spid="747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9" grpId="0" build="p" bldLvl="2"/>
      <p:bldP spid="74758" grpId="0" animBg="1"/>
      <p:bldP spid="74759" grpId="0" animBg="1"/>
      <p:bldP spid="74761" grpId="0" animBg="1"/>
      <p:bldP spid="74763" grpId="0" animBg="1"/>
      <p:bldP spid="74764" grpId="0" animBg="1"/>
      <p:bldP spid="74765" grpId="0" autoUpdateAnimBg="0"/>
      <p:bldP spid="74767" grpId="0" animBg="1"/>
      <p:bldP spid="74770" grpId="0" build="p" bldLvl="2"/>
      <p:bldP spid="74771" grpId="0" build="p" bldLvl="2"/>
      <p:bldP spid="7477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2606</Words>
  <Application>Microsoft Office PowerPoint</Application>
  <PresentationFormat>Widescreen</PresentationFormat>
  <Paragraphs>1071</Paragraphs>
  <Slides>36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Book Antiqua</vt:lpstr>
      <vt:lpstr>Calibri</vt:lpstr>
      <vt:lpstr>Calibri Light</vt:lpstr>
      <vt:lpstr>Cambria</vt:lpstr>
      <vt:lpstr>Times New Roman</vt:lpstr>
      <vt:lpstr>Verdana</vt:lpstr>
      <vt:lpstr>Wingdings</vt:lpstr>
      <vt:lpstr>Office Theme</vt:lpstr>
      <vt:lpstr>PowerPoint Presentation</vt:lpstr>
      <vt:lpstr>UCAS Workshop 1</vt:lpstr>
      <vt:lpstr>In this session, we will look at:</vt:lpstr>
      <vt:lpstr>The UCAS Journey – Apply 2021 </vt:lpstr>
      <vt:lpstr>My Journey</vt:lpstr>
      <vt:lpstr>PowerPoint Presentation</vt:lpstr>
      <vt:lpstr>PowerPoint Presentation</vt:lpstr>
      <vt:lpstr>The Point?</vt:lpstr>
      <vt:lpstr>The UCAS Timetable – Year Two</vt:lpstr>
      <vt:lpstr>The Application</vt:lpstr>
      <vt:lpstr>The Personal Statement</vt:lpstr>
      <vt:lpstr>The Reference</vt:lpstr>
      <vt:lpstr>How to choose your course:</vt:lpstr>
      <vt:lpstr>Choosing your subject</vt:lpstr>
      <vt:lpstr>Choosing your course</vt:lpstr>
      <vt:lpstr>Choosing How to Study</vt:lpstr>
      <vt:lpstr>Choosing Where to Study</vt:lpstr>
      <vt:lpstr>PowerPoint Presentation</vt:lpstr>
      <vt:lpstr>PowerPoint Presentation</vt:lpstr>
      <vt:lpstr>It’s not all about Russell Groups</vt:lpstr>
      <vt:lpstr>PowerPoint Presentation</vt:lpstr>
      <vt:lpstr>PowerPoint Presentation</vt:lpstr>
      <vt:lpstr>Match your subject to a university course</vt:lpstr>
      <vt:lpstr>Match your subject to a university course</vt:lpstr>
      <vt:lpstr>Work and careers after university to help you decide on the right course.</vt:lpstr>
      <vt:lpstr>Graduate Schemes (working backwards)</vt:lpstr>
      <vt:lpstr>PowerPoint Presentation</vt:lpstr>
      <vt:lpstr>How to choose the right university course for you?</vt:lpstr>
      <vt:lpstr>PowerPoint Presentation</vt:lpstr>
      <vt:lpstr>PowerPoint Presentation</vt:lpstr>
      <vt:lpstr>Conditional Offers</vt:lpstr>
      <vt:lpstr>Unconditional Offers</vt:lpstr>
      <vt:lpstr>PowerPoint Presentation</vt:lpstr>
      <vt:lpstr>Coming soon…</vt:lpstr>
      <vt:lpstr>UCAS Virtual Workshops</vt:lpstr>
      <vt:lpstr>Please come and see me any of the sixth form team if you need any other help.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 Clark</dc:creator>
  <cp:lastModifiedBy>G Clark</cp:lastModifiedBy>
  <cp:revision>28</cp:revision>
  <dcterms:created xsi:type="dcterms:W3CDTF">2020-04-27T10:42:57Z</dcterms:created>
  <dcterms:modified xsi:type="dcterms:W3CDTF">2020-11-04T07:27:10Z</dcterms:modified>
</cp:coreProperties>
</file>