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4" r:id="rId2"/>
    <p:sldId id="261" r:id="rId3"/>
    <p:sldId id="271" r:id="rId4"/>
    <p:sldId id="287" r:id="rId5"/>
    <p:sldId id="278" r:id="rId6"/>
    <p:sldId id="288" r:id="rId7"/>
    <p:sldId id="285" r:id="rId8"/>
    <p:sldId id="289" r:id="rId9"/>
    <p:sldId id="279" r:id="rId10"/>
    <p:sldId id="266" r:id="rId11"/>
    <p:sldId id="280" r:id="rId12"/>
    <p:sldId id="281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4" r:id="rId27"/>
    <p:sldId id="3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006666"/>
    <a:srgbClr val="FFFFFF"/>
    <a:srgbClr val="70C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138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61203-CEB3-4517-A636-01750C594B46}" type="datetimeFigureOut">
              <a:rPr lang="en-GB" smtClean="0"/>
              <a:t>17/08/2020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53040-14FD-466E-A7E0-482A5CB36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04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1D5CD-22BF-4064-9B04-F2E90E52BD3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04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5EA6-A327-4C0D-B9EA-52E43612099A}" type="datetimeFigureOut">
              <a:rPr lang="en-GB" smtClean="0"/>
              <a:t>17/08/2020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F3BA-41E1-4214-9E61-5EA7176F5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56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5EA6-A327-4C0D-B9EA-52E43612099A}" type="datetimeFigureOut">
              <a:rPr lang="en-GB" smtClean="0"/>
              <a:t>17/08/2020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F3BA-41E1-4214-9E61-5EA7176F5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1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5EA6-A327-4C0D-B9EA-52E43612099A}" type="datetimeFigureOut">
              <a:rPr lang="en-GB" smtClean="0"/>
              <a:t>17/08/2020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F3BA-41E1-4214-9E61-5EA7176F5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78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5EA6-A327-4C0D-B9EA-52E43612099A}" type="datetimeFigureOut">
              <a:rPr lang="en-GB" smtClean="0"/>
              <a:t>17/08/2020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F3BA-41E1-4214-9E61-5EA7176F5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2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5EA6-A327-4C0D-B9EA-52E43612099A}" type="datetimeFigureOut">
              <a:rPr lang="en-GB" smtClean="0"/>
              <a:t>17/08/2020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F3BA-41E1-4214-9E61-5EA7176F5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71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5EA6-A327-4C0D-B9EA-52E43612099A}" type="datetimeFigureOut">
              <a:rPr lang="en-GB" smtClean="0"/>
              <a:t>17/08/2020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F3BA-41E1-4214-9E61-5EA7176F5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25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5EA6-A327-4C0D-B9EA-52E43612099A}" type="datetimeFigureOut">
              <a:rPr lang="en-GB" smtClean="0"/>
              <a:t>17/08/2020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F3BA-41E1-4214-9E61-5EA7176F5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5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5EA6-A327-4C0D-B9EA-52E43612099A}" type="datetimeFigureOut">
              <a:rPr lang="en-GB" smtClean="0"/>
              <a:t>17/08/2020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F3BA-41E1-4214-9E61-5EA7176F5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3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5EA6-A327-4C0D-B9EA-52E43612099A}" type="datetimeFigureOut">
              <a:rPr lang="en-GB" smtClean="0"/>
              <a:t>17/08/2020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F3BA-41E1-4214-9E61-5EA7176F5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78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5EA6-A327-4C0D-B9EA-52E43612099A}" type="datetimeFigureOut">
              <a:rPr lang="en-GB" smtClean="0"/>
              <a:t>17/08/2020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F3BA-41E1-4214-9E61-5EA7176F5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938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5EA6-A327-4C0D-B9EA-52E43612099A}" type="datetimeFigureOut">
              <a:rPr lang="en-GB" smtClean="0"/>
              <a:t>17/08/2020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F3BA-41E1-4214-9E61-5EA7176F5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8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75EA6-A327-4C0D-B9EA-52E43612099A}" type="datetimeFigureOut">
              <a:rPr lang="en-GB" smtClean="0"/>
              <a:t>17/08/2020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F3BA-41E1-4214-9E61-5EA7176F5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83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youtube.com/playlist?list=PLbTuZkZyHw9I7-YcOp27YgOVuo1tCJUF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453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14746" y="153787"/>
            <a:ext cx="9757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session –</a:t>
            </a:r>
          </a:p>
          <a:p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Mindful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597978" y="3134742"/>
            <a:ext cx="4176713" cy="1375941"/>
          </a:xfrm>
          <a:prstGeom prst="roundRect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LO2 - Understand </a:t>
            </a:r>
            <a:r>
              <a:rPr lang="en-GB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benefits of being mindful</a:t>
            </a: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7978" y="1727064"/>
            <a:ext cx="4176713" cy="1111922"/>
          </a:xfrm>
          <a:prstGeom prst="roundRect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LO1 - Understand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mindfulness is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7977" y="4842013"/>
            <a:ext cx="4176713" cy="1166665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LO3 - Identify 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ways to be more mindful</a:t>
            </a:r>
          </a:p>
          <a:p>
            <a:pPr algn="ctr"/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mindful.org/wp-content/uploads/2015/07/Dollarphotoclub_8234844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188" y="1905353"/>
            <a:ext cx="5750937" cy="3834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5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dreamachine.agency/wp-content/uploads/2015/02/Dreamachine_Wild_Sage_Wellbeing_Photography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037"/>
            <a:ext cx="12192000" cy="7045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85738"/>
            <a:ext cx="9201150" cy="1257300"/>
          </a:xfrm>
          <a:solidFill>
            <a:srgbClr val="70C6B2"/>
          </a:solidFill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TASK: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think mindfulness </a:t>
            </a:r>
            <a:b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help you?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806" y="1815813"/>
            <a:ext cx="5901846" cy="397031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Studies show that students who meditate before an exam perform better than students who do not.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Mindfulness practice can improve concentration.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Mindfulness-based interventions have been demonstrated to reduce the symptoms of anxiety, stress and depression. </a:t>
            </a:r>
            <a:endParaRPr lang="en-GB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5513" y="5934670"/>
            <a:ext cx="46664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3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mycumminsdotcom.files.wordpress.com/2015/05/sep14_mw_artifactfinalists_stacigiroux_1_a_socialmedia.jpg?w=620&amp;h=6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479" y="1845300"/>
            <a:ext cx="5003042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chatter of the mind is just that: chatter. It's not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reality;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it's worry, it's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anxiety</a:t>
            </a:r>
            <a:r>
              <a:rPr lang="mr-IN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Being mindful will help you to be aware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your thoughts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and feelings at any given time.</a:t>
            </a:r>
          </a:p>
          <a:p>
            <a:pPr marL="0" indent="0">
              <a:buNone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By acknowledging unwanted feelings, without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getting caught up in the negative thoughts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they generate, we can begin to de-clutter our minds.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0" y="246210"/>
            <a:ext cx="5334000" cy="1311128"/>
          </a:xfrm>
          <a:prstGeom prst="rect">
            <a:avLst/>
          </a:prstGeom>
          <a:solidFill>
            <a:srgbClr val="70C6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Mindfulness helps de-clutter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525512" y="0"/>
            <a:ext cx="46664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7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0" y="189338"/>
            <a:ext cx="8715375" cy="1144929"/>
          </a:xfrm>
          <a:prstGeom prst="rect">
            <a:avLst/>
          </a:prstGeom>
          <a:solidFill>
            <a:srgbClr val="70C6B2"/>
          </a:solidFill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TASK: </a:t>
            </a:r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think of any examples of </a:t>
            </a:r>
            <a:b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mindfulness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370" y="1457322"/>
            <a:ext cx="5977691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Enjoying the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taste of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hot chocolate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Listening to the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sound of birds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Feeling the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sensation of rain on our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Feeling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anger or joy in our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Being aware of good things in your life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Brushing your teeth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Walking to class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Getting dressed in the morning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Walking your dog 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Cleaning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Answering your phone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Exercising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or playing sports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Playing a musical instrument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Drawing or painting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GB" sz="2400" dirty="0"/>
          </a:p>
        </p:txBody>
      </p:sp>
      <p:sp>
        <p:nvSpPr>
          <p:cNvPr id="10" name="Rectangle 9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http://www.intekworld.com/wp-content/uploads/2016/10/informal-mindfulness-570x23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19"/>
          <a:stretch/>
        </p:blipFill>
        <p:spPr bwMode="auto">
          <a:xfrm>
            <a:off x="5678769" y="1544943"/>
            <a:ext cx="6073211" cy="4176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8425" y="4669063"/>
            <a:ext cx="5622644" cy="175432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 a few of these examples to work on over the next week.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2832" y="0"/>
            <a:ext cx="324916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3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http://www.dontwasteyourtime.co.uk/wp-content/uploads/2013/12/learning-fundamentals-focusinageofdistra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97" y="-10394"/>
            <a:ext cx="9227590" cy="66568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631"/>
            <a:ext cx="8486775" cy="700983"/>
          </a:xfrm>
          <a:solidFill>
            <a:srgbClr val="70C6B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We’re living in the age of distraction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993409" y="5652160"/>
            <a:ext cx="9187660" cy="733380"/>
          </a:xfrm>
          <a:prstGeom prst="rect">
            <a:avLst/>
          </a:prstGeom>
          <a:solidFill>
            <a:srgbClr val="FF66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This means we can get stressed easily 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60152" y="0"/>
            <a:ext cx="1831847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</a:t>
            </a:r>
            <a:r>
              <a:rPr lang="en-US" dirty="0" smtClean="0"/>
              <a:t>mindfulness is.</a:t>
            </a:r>
          </a:p>
          <a:p>
            <a:endParaRPr lang="en-US" dirty="0" smtClean="0"/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endParaRPr lang="en-US" dirty="0" smtClean="0"/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2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401440"/>
            <a:ext cx="7472362" cy="720725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GB" sz="4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Mindful techniques </a:t>
            </a:r>
            <a:endParaRPr lang="en-GB" sz="4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indfulness Animated">
            <a:hlinkClick r:id="" action="ppaction://hlinkshowjump?jump=nextslide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9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138" y="1536251"/>
            <a:ext cx="8348662" cy="4696122"/>
          </a:xfrm>
          <a:prstGeom prst="roundRect">
            <a:avLst/>
          </a:prstGeom>
          <a:ln w="57150">
            <a:solidFill>
              <a:srgbClr val="70C6B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525512" y="0"/>
            <a:ext cx="46664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0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hrivingtiger.files.wordpress.com/2014/09/stressed-student-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57" y="2305050"/>
            <a:ext cx="5861943" cy="35171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401440"/>
            <a:ext cx="6815138" cy="720725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Slow down to speed up </a:t>
            </a:r>
            <a:endParaRPr lang="en-GB" sz="4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260370"/>
            <a:ext cx="6800850" cy="53860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There are three </a:t>
            </a:r>
            <a:r>
              <a:rPr lang="en-US" altLang="en-US" sz="28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‘Mental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Muscles</a:t>
            </a:r>
            <a:r>
              <a:rPr lang="ja-JP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 don’t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usually hear about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Mindful Awareness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Concentration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Mental Energy, Effort,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and Stamina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Like muscles in the body, these </a:t>
            </a:r>
            <a:r>
              <a:rPr lang="en-US" altLang="en-US" sz="28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three </a:t>
            </a:r>
            <a:r>
              <a:rPr lang="ja-JP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ental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uscles</a:t>
            </a:r>
            <a:r>
              <a:rPr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respond to training, practice and development – they become stronger and stronger the more we exercise and use them!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5512" y="0"/>
            <a:ext cx="46664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42886" y="1683710"/>
            <a:ext cx="5853114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Activating the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Relaxation Response</a:t>
            </a:r>
          </a:p>
          <a:p>
            <a:pPr marL="33147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Slowing the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Stress Response</a:t>
            </a:r>
          </a:p>
          <a:p>
            <a:pPr marL="33147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Calming the anxious mind</a:t>
            </a:r>
          </a:p>
          <a:p>
            <a:pPr marL="33147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Increasing focus - paying attention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Developing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Stress Hardiness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01440"/>
            <a:ext cx="7888405" cy="966946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Mindfulness techniques </a:t>
            </a:r>
            <a:r>
              <a:rPr lang="mr-IN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breath 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1751" y="1538182"/>
            <a:ext cx="5505450" cy="5016758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Practice: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mins </a:t>
            </a:r>
            <a:r>
              <a:rPr lang="en-US" sz="4000" dirty="0" smtClean="0">
                <a:solidFill>
                  <a:srgbClr val="CC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dirty="0" smtClean="0">
                <a:solidFill>
                  <a:srgbClr val="CC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dirty="0" smtClean="0">
                <a:solidFill>
                  <a:srgbClr val="CC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r>
              <a:rPr lang="en-US" sz="28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 1  </a:t>
            </a:r>
          </a:p>
          <a:p>
            <a:r>
              <a:rPr lang="en-US" sz="2400" b="1" dirty="0" smtClean="0">
                <a:solidFill>
                  <a:srgbClr val="CC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ttention to what’s here now</a:t>
            </a:r>
          </a:p>
          <a:p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 2  </a:t>
            </a:r>
          </a:p>
          <a:p>
            <a:r>
              <a:rPr lang="en-US" sz="2400" b="1" dirty="0" smtClean="0">
                <a:solidFill>
                  <a:srgbClr val="CC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athering the attention to the breath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 3</a:t>
            </a:r>
          </a:p>
          <a:p>
            <a:r>
              <a:rPr lang="en-US" sz="2400" b="1" dirty="0" smtClean="0">
                <a:solidFill>
                  <a:srgbClr val="CC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xpanding the attention to the breath and other sensations in the body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4152" y="0"/>
            <a:ext cx="411784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30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richmondconfidential.org/wp-content/uploads/2013/10/20130225_RICHMOND_0606-599x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 r="19922"/>
          <a:stretch/>
        </p:blipFill>
        <p:spPr bwMode="auto">
          <a:xfrm>
            <a:off x="5744934" y="0"/>
            <a:ext cx="6447066" cy="6646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63694" y="2629524"/>
            <a:ext cx="4214812" cy="2554545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</a:rPr>
              <a:t>Mindfulness training 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will give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</a:rPr>
              <a:t>you tools to help you remain calm, sustain your 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attention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</a:rPr>
              <a:t>and be able to focus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66700" y="1453128"/>
            <a:ext cx="6762750" cy="5193332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 place where it's quiet.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Sit in a straight back chair with both feet on the floor or lie on the floor with a straight spine.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Begin inhaling by expanding the abdomen (let it inflate like a balloon), then move the breath into your rib cage and, finally, all the way into your upper chest.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Exhale by reversing this action; begin at your collarbones and exhale down through your rib cage and into your abdomen. Contract your abdominal muscles as you finish exhaling.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You might find it helpful to lightly place your right hand on your abdomen and your left hand on your rib cage to help direct the breath on its journey.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Begin by practicing for one minute and then gradually lengthen the practice to five minutes.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This technique helps to eliminate shallow chest breathing and encourages full exhalation and inhalation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1449"/>
            <a:ext cx="5400675" cy="769441"/>
          </a:xfrm>
          <a:prstGeom prst="rect">
            <a:avLst/>
          </a:prstGeom>
          <a:solidFill>
            <a:srgbClr val="70C6B2"/>
          </a:solidFill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Three-part </a:t>
            </a: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25512" y="0"/>
            <a:ext cx="46664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2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75731" y="1465540"/>
            <a:ext cx="4605338" cy="5016758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r>
              <a:rPr lang="en-US" sz="3200" u="sng" dirty="0" smtClean="0">
                <a:solidFill>
                  <a:srgbClr val="CCFF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top. </a:t>
            </a:r>
          </a:p>
          <a:p>
            <a:r>
              <a:rPr lang="en-US" sz="3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u="sng" dirty="0" smtClean="0">
                <a:solidFill>
                  <a:srgbClr val="CCFF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ake a breath. </a:t>
            </a:r>
          </a:p>
          <a:p>
            <a:r>
              <a:rPr lang="en-US" sz="3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u="sng" dirty="0" smtClean="0">
                <a:solidFill>
                  <a:srgbClr val="CCFF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bserve your thoughts and feelings.</a:t>
            </a:r>
          </a:p>
          <a:p>
            <a:r>
              <a:rPr lang="en-US" sz="3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u="sng" dirty="0" smtClean="0">
                <a:solidFill>
                  <a:srgbClr val="CCFF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ause.  </a:t>
            </a:r>
            <a:r>
              <a:rPr lang="en-US" sz="3200" u="sng" dirty="0" smtClean="0">
                <a:solidFill>
                  <a:srgbClr val="CCFF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roceed mindfully.</a:t>
            </a:r>
            <a:br>
              <a:rPr lang="en-US" sz="3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40000"/>
            <a:ext cx="7277100" cy="5172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76619"/>
            <a:ext cx="5269263" cy="769441"/>
          </a:xfrm>
          <a:prstGeom prst="rect">
            <a:avLst/>
          </a:prstGeom>
          <a:solidFill>
            <a:srgbClr val="70C6B2"/>
          </a:solidFill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STOP practice </a:t>
            </a:r>
            <a:endParaRPr lang="en-GB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5512" y="0"/>
            <a:ext cx="46664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agicallives.files.wordpress.com/2016/04/five-senses-icon-set_62147502195.jpg?w=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8" r="9862"/>
          <a:stretch/>
        </p:blipFill>
        <p:spPr bwMode="auto">
          <a:xfrm>
            <a:off x="6705599" y="-33732"/>
            <a:ext cx="54864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300038"/>
            <a:ext cx="9001124" cy="842961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senses drill - 2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 stress buster</a:t>
            </a: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646" y="1083788"/>
            <a:ext cx="61721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000" dirty="0" smtClean="0">
                <a:latin typeface="Arial" panose="020B0604020202020204" pitchFamily="34" charset="0"/>
              </a:rPr>
              <a:t>Pause </a:t>
            </a:r>
            <a:r>
              <a:rPr lang="en-GB" sz="2000" dirty="0">
                <a:latin typeface="Arial" panose="020B0604020202020204" pitchFamily="34" charset="0"/>
              </a:rPr>
              <a:t>what you are doing for a moment and take one or two deep breaths to help bring you into the present moment.</a:t>
            </a:r>
            <a:br>
              <a:rPr lang="en-GB" sz="2000" dirty="0">
                <a:latin typeface="Arial" panose="020B0604020202020204" pitchFamily="34" charset="0"/>
              </a:rPr>
            </a:br>
            <a:endParaRPr lang="en-GB" sz="2000" dirty="0" smtClean="0">
              <a:latin typeface="Arial" panose="020B0604020202020204" pitchFamily="34" charset="0"/>
            </a:endParaRPr>
          </a:p>
          <a:p>
            <a:pPr fontAlgn="base"/>
            <a:r>
              <a:rPr lang="en-GB" sz="2000" b="1" dirty="0" smtClean="0">
                <a:latin typeface="Arial" panose="020B0604020202020204" pitchFamily="34" charset="0"/>
              </a:rPr>
              <a:t>1. </a:t>
            </a:r>
            <a:r>
              <a:rPr lang="en-GB" sz="2000" dirty="0">
                <a:latin typeface="Arial" panose="020B0604020202020204" pitchFamily="34" charset="0"/>
              </a:rPr>
              <a:t>Look around you, and silently name three things that you see in your immediate </a:t>
            </a:r>
            <a:r>
              <a:rPr lang="en-GB" sz="2000" dirty="0" smtClean="0">
                <a:latin typeface="Arial" panose="020B0604020202020204" pitchFamily="34" charset="0"/>
              </a:rPr>
              <a:t>vicinity.</a:t>
            </a:r>
            <a:br>
              <a:rPr lang="en-GB" sz="2000" dirty="0" smtClean="0">
                <a:latin typeface="Arial" panose="020B0604020202020204" pitchFamily="34" charset="0"/>
              </a:rPr>
            </a:br>
            <a:r>
              <a:rPr lang="en-GB" sz="2000" b="1" dirty="0" smtClean="0">
                <a:latin typeface="Arial" panose="020B0604020202020204" pitchFamily="34" charset="0"/>
              </a:rPr>
              <a:t>2. </a:t>
            </a:r>
            <a:r>
              <a:rPr lang="en-GB" sz="2000" dirty="0" smtClean="0">
                <a:latin typeface="Arial" panose="020B0604020202020204" pitchFamily="34" charset="0"/>
              </a:rPr>
              <a:t>Now open up </a:t>
            </a:r>
            <a:r>
              <a:rPr lang="en-GB" sz="2000" dirty="0">
                <a:latin typeface="Arial" panose="020B0604020202020204" pitchFamily="34" charset="0"/>
              </a:rPr>
              <a:t>to the sounds around </a:t>
            </a:r>
            <a:r>
              <a:rPr lang="en-GB" sz="2000" dirty="0" smtClean="0">
                <a:latin typeface="Arial" panose="020B0604020202020204" pitchFamily="34" charset="0"/>
              </a:rPr>
              <a:t>you and </a:t>
            </a:r>
            <a:r>
              <a:rPr lang="en-GB" sz="2000" dirty="0">
                <a:latin typeface="Arial" panose="020B0604020202020204" pitchFamily="34" charset="0"/>
              </a:rPr>
              <a:t>silently </a:t>
            </a:r>
            <a:r>
              <a:rPr lang="en-GB" sz="2000" dirty="0" smtClean="0">
                <a:latin typeface="Arial" panose="020B0604020202020204" pitchFamily="34" charset="0"/>
              </a:rPr>
              <a:t>name </a:t>
            </a:r>
            <a:r>
              <a:rPr lang="en-GB" sz="2000" dirty="0">
                <a:latin typeface="Arial" panose="020B0604020202020204" pitchFamily="34" charset="0"/>
              </a:rPr>
              <a:t>three things that you can hear right </a:t>
            </a:r>
            <a:r>
              <a:rPr lang="en-GB" sz="2000" dirty="0" smtClean="0">
                <a:latin typeface="Arial" panose="020B0604020202020204" pitchFamily="34" charset="0"/>
              </a:rPr>
              <a:t>now</a:t>
            </a:r>
            <a:r>
              <a:rPr lang="en-GB" sz="2000" dirty="0">
                <a:latin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</a:rPr>
            </a:br>
            <a:r>
              <a:rPr lang="en-GB" sz="2000" b="1" dirty="0" smtClean="0">
                <a:latin typeface="Arial" panose="020B0604020202020204" pitchFamily="34" charset="0"/>
              </a:rPr>
              <a:t>3</a:t>
            </a:r>
            <a:r>
              <a:rPr lang="en-GB" sz="2000" b="1" dirty="0">
                <a:latin typeface="Arial" panose="020B0604020202020204" pitchFamily="34" charset="0"/>
              </a:rPr>
              <a:t>. </a:t>
            </a:r>
            <a:r>
              <a:rPr lang="en-GB" sz="2000" dirty="0">
                <a:latin typeface="Arial" panose="020B0604020202020204" pitchFamily="34" charset="0"/>
              </a:rPr>
              <a:t>Bringing your attention to your body, silently name three sensations that you can feel in this moment </a:t>
            </a:r>
            <a:r>
              <a:rPr lang="en-GB" sz="2000" dirty="0" smtClean="0">
                <a:latin typeface="Arial" panose="020B0604020202020204" pitchFamily="34" charset="0"/>
              </a:rPr>
              <a:t>(e.g. maybe </a:t>
            </a:r>
            <a:r>
              <a:rPr lang="en-GB" sz="2000" dirty="0">
                <a:latin typeface="Arial" panose="020B0604020202020204" pitchFamily="34" charset="0"/>
              </a:rPr>
              <a:t>warmth, </a:t>
            </a:r>
            <a:r>
              <a:rPr lang="en-GB" sz="2000" dirty="0" smtClean="0">
                <a:latin typeface="Arial" panose="020B0604020202020204" pitchFamily="34" charset="0"/>
              </a:rPr>
              <a:t>tingling, </a:t>
            </a:r>
            <a:r>
              <a:rPr lang="en-GB" sz="2000" dirty="0">
                <a:latin typeface="Arial" panose="020B0604020202020204" pitchFamily="34" charset="0"/>
              </a:rPr>
              <a:t>coolness</a:t>
            </a:r>
            <a:r>
              <a:rPr lang="en-GB" sz="2000" dirty="0" smtClean="0">
                <a:latin typeface="Arial" panose="020B0604020202020204" pitchFamily="34" charset="0"/>
              </a:rPr>
              <a:t>…)</a:t>
            </a:r>
            <a:r>
              <a:rPr lang="en-GB" sz="2000" dirty="0">
                <a:latin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</a:rPr>
            </a:br>
            <a:r>
              <a:rPr lang="en-GB" sz="2000" b="1" dirty="0">
                <a:latin typeface="Arial" panose="020B0604020202020204" pitchFamily="34" charset="0"/>
              </a:rPr>
              <a:t>4. </a:t>
            </a:r>
            <a:r>
              <a:rPr lang="en-GB" sz="2000" dirty="0">
                <a:latin typeface="Arial" panose="020B0604020202020204" pitchFamily="34" charset="0"/>
              </a:rPr>
              <a:t>Bringing your attention to smell and </a:t>
            </a:r>
            <a:r>
              <a:rPr lang="en-GB" sz="2000" dirty="0" smtClean="0">
                <a:latin typeface="Arial" panose="020B0604020202020204" pitchFamily="34" charset="0"/>
              </a:rPr>
              <a:t>taste, </a:t>
            </a:r>
            <a:r>
              <a:rPr lang="en-GB" sz="2000" dirty="0">
                <a:latin typeface="Arial" panose="020B0604020202020204" pitchFamily="34" charset="0"/>
              </a:rPr>
              <a:t>what do you notice in your immediate awareness when you bring your attention to these </a:t>
            </a:r>
            <a:r>
              <a:rPr lang="en-GB" sz="2000" dirty="0" smtClean="0">
                <a:latin typeface="Arial" panose="020B0604020202020204" pitchFamily="34" charset="0"/>
              </a:rPr>
              <a:t>senses - name </a:t>
            </a:r>
            <a:r>
              <a:rPr lang="en-GB" sz="2000" dirty="0">
                <a:latin typeface="Arial" panose="020B0604020202020204" pitchFamily="34" charset="0"/>
              </a:rPr>
              <a:t>what you experience.</a:t>
            </a:r>
            <a:br>
              <a:rPr lang="en-GB" sz="2000" dirty="0">
                <a:latin typeface="Arial" panose="020B0604020202020204" pitchFamily="34" charset="0"/>
              </a:rPr>
            </a:br>
            <a:r>
              <a:rPr lang="en-GB" sz="2000" b="1" dirty="0">
                <a:latin typeface="Arial" panose="020B0604020202020204" pitchFamily="34" charset="0"/>
              </a:rPr>
              <a:t>5. </a:t>
            </a:r>
            <a:r>
              <a:rPr lang="en-GB" sz="2000" dirty="0">
                <a:latin typeface="Arial" panose="020B0604020202020204" pitchFamily="34" charset="0"/>
              </a:rPr>
              <a:t>Take one or two breaths to finish this mindfulness exercise</a:t>
            </a:r>
            <a:r>
              <a:rPr lang="en-GB" sz="2000" dirty="0" smtClean="0">
                <a:latin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16568" y="0"/>
            <a:ext cx="307543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LO1 - Understand what mindfulness </a:t>
            </a:r>
            <a:r>
              <a:rPr lang="en-US" sz="1400" dirty="0" smtClean="0"/>
              <a:t>is.</a:t>
            </a:r>
          </a:p>
          <a:p>
            <a:r>
              <a:rPr lang="en-US" sz="1400" dirty="0"/>
              <a:t>LO2 - Understand the benefits of being </a:t>
            </a:r>
            <a:r>
              <a:rPr lang="en-US" sz="1400" dirty="0" smtClean="0"/>
              <a:t>mindful.</a:t>
            </a:r>
          </a:p>
          <a:p>
            <a:r>
              <a:rPr lang="en-US" sz="1400" dirty="0"/>
              <a:t>LO3 - Identify ways to be more </a:t>
            </a:r>
            <a:r>
              <a:rPr lang="en-US" sz="1400" dirty="0" smtClean="0"/>
              <a:t>mindful.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1582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 descr="https://sites.google.com/site/mbct4yppcdevon/_/rsrc/1378978316924/do-you-want-to-know-about-mindfulness/Mind-Full-or-Mindful-my-web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58" y="1398912"/>
            <a:ext cx="7721083" cy="497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01440"/>
            <a:ext cx="8886825" cy="720725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TASK:</a:t>
            </a:r>
            <a:r>
              <a:rPr lang="en-GB" sz="4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is mindfulness?</a:t>
            </a:r>
            <a:endParaRPr lang="en-GB" sz="4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56540" y="0"/>
            <a:ext cx="2235459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1156394"/>
            <a:ext cx="4388754" cy="54766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8119" y="1670126"/>
            <a:ext cx="6600825" cy="4524315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pPr algn="r" fontAlgn="base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</a:rPr>
              <a:t>Repeat 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the 5 senses drill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</a:rPr>
              <a:t>exercise every now and then to deliberately bring your awareness 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in line with 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</a:rPr>
              <a:t>what is happening in the present 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moment.</a:t>
            </a:r>
          </a:p>
          <a:p>
            <a:pPr algn="r" fontAlgn="base"/>
            <a:endParaRPr lang="en-GB" sz="3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 fontAlgn="base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It will help you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</a:rPr>
              <a:t>build 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your resilience and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</a:rPr>
              <a:t>to deal with exam anxiety 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or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</a:rPr>
              <a:t>general 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pressures.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300038"/>
            <a:ext cx="9001124" cy="842961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senses drill - 2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 stress buster</a:t>
            </a: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8824" y="0"/>
            <a:ext cx="331317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LO1 - Understand what mindfulness </a:t>
            </a:r>
            <a:r>
              <a:rPr lang="en-US" sz="1400" dirty="0" smtClean="0"/>
              <a:t>is.</a:t>
            </a:r>
          </a:p>
          <a:p>
            <a:r>
              <a:rPr lang="en-US" sz="1400" dirty="0"/>
              <a:t>LO2 - Understand the benefits of being </a:t>
            </a:r>
            <a:r>
              <a:rPr lang="en-US" sz="1400" dirty="0" smtClean="0"/>
              <a:t>mindful.</a:t>
            </a:r>
          </a:p>
          <a:p>
            <a:r>
              <a:rPr lang="en-US" sz="1400" dirty="0"/>
              <a:t>LO3 - Identify ways to be more </a:t>
            </a:r>
            <a:r>
              <a:rPr lang="en-US" sz="1400" dirty="0" smtClean="0"/>
              <a:t>mindful.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405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1440"/>
            <a:ext cx="6076950" cy="720725"/>
          </a:xfrm>
          <a:solidFill>
            <a:srgbClr val="70C6B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mindful unplug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https://www.timeshighereducation.com/sites/default/files/shutterstock_218239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76" y="2096569"/>
            <a:ext cx="5771493" cy="38476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" y="1457326"/>
            <a:ext cx="61428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Try to unplug from technology everyday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Switch off from technology at least 30 mins- 1 hr before going to sleep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Appreciate the world around you and what you are doing rather than being governed by your phone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Put your phone away and on silent while you are concentrating on tasks / revision / homework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Learn to have the control to not be obsessed with your phone!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Choose some time each day and week to switch off and unplug from technology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5512" y="0"/>
            <a:ext cx="46664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9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www.scoro.com/wp-content/uploads/2016/04/Morning-productiv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82"/>
            <a:ext cx="12192000" cy="6916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2309"/>
            <a:ext cx="8839200" cy="969741"/>
          </a:xfrm>
          <a:solidFill>
            <a:srgbClr val="70C6B2"/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Make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practice that works for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551" y="1751029"/>
            <a:ext cx="6853237" cy="4351338"/>
          </a:xfrm>
          <a:solidFill>
            <a:srgbClr val="FFFFFF">
              <a:alpha val="90000"/>
            </a:srgbClr>
          </a:solidFill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Make a practice that works for you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Try sitting for 5 minutes each day this week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Plan out when you are going to relax during your weekly schedule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your mood triggers and have some coping strategies ready 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Throughout the day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Try paying attention to taking a shower, washing the dishes, eating or going for a walk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Try pausing when the phone rings or try taking a breath at a red light when crossing the road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Try taking more breaks during revision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267152" y="2134540"/>
            <a:ext cx="3924848" cy="4031873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small thing routinely repeated adds up over time to produce big results.</a:t>
            </a:r>
          </a:p>
          <a:p>
            <a:endParaRPr lang="en-US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‘Just One Thing’  could change your life!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549640" y="0"/>
            <a:ext cx="364235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38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401440"/>
            <a:ext cx="6815138" cy="720725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There’s an App for that… </a:t>
            </a:r>
            <a:endParaRPr lang="en-GB" sz="4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4178" y="1369654"/>
            <a:ext cx="85677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Stop, Breathe, and </a:t>
            </a:r>
            <a:r>
              <a:rPr lang="en-GB" sz="2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en-GB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opens with a short “interview” where the user selects several words to describe how they are </a:t>
            </a:r>
            <a:r>
              <a:rPr lang="en-GB" sz="24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feeling. </a:t>
            </a: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4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 </a:t>
            </a: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app recommends guided meditations for their current state</a:t>
            </a:r>
            <a:r>
              <a:rPr lang="en-GB" sz="24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http://www.mindful.org/wp-content/uploads/SB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0" y="1557338"/>
            <a:ext cx="2117737" cy="4027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655" y="4598791"/>
            <a:ext cx="2085975" cy="1971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9400" y="5046020"/>
            <a:ext cx="52310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Smiling </a:t>
            </a:r>
            <a:r>
              <a:rPr lang="en-GB" sz="32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 </a:t>
            </a:r>
            <a:r>
              <a:rPr lang="en-GB" sz="32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32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app was designed for students.</a:t>
            </a:r>
            <a:endParaRPr lang="en-GB" sz="32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866" y="3005824"/>
            <a:ext cx="1924050" cy="19621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43450" y="3332778"/>
            <a:ext cx="66034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Break!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8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provides 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guided meditations for stress relief.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5512" y="0"/>
            <a:ext cx="46664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6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717" y="3238417"/>
            <a:ext cx="3748088" cy="3299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" y="401440"/>
            <a:ext cx="6815138" cy="720725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There’s an App for that…  </a:t>
            </a:r>
            <a:endParaRPr lang="en-GB" sz="4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5185" y="4968007"/>
            <a:ext cx="7342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Calm -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similar to Headspace in its setup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free element is a seven-day course of guided-meditation exercises, while the monthly subscription costs £7.99 and the yearly option 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 £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29.99 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media.lifehacker.foxtrot.future.net.uk/wp-content/uploads/sites/55/2015/09/Screenshot-2015-09-27-17.14.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92" y="1198231"/>
            <a:ext cx="4285206" cy="3693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57998" y="1357587"/>
            <a:ext cx="73340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Headspace – 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most popular and well-known mindfulness app. Exercises are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be used for around 10 minutes a day, starting with a 10-session pack that comes free with the initial download. 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£9.99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month or £74.99 a 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5512" y="0"/>
            <a:ext cx="46664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0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s-na.ssl-images-amazon.com/images/I/516ao1LaAnL._SX258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4" y="1414126"/>
            <a:ext cx="3940175" cy="49403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" y="401440"/>
            <a:ext cx="6815138" cy="720725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Mindfulness reading</a:t>
            </a:r>
            <a:endParaRPr lang="en-GB" sz="4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470" y="1122165"/>
            <a:ext cx="4152900" cy="54020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5512" y="0"/>
            <a:ext cx="46664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" y="401440"/>
            <a:ext cx="6815138" cy="720725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Mindfulness </a:t>
            </a:r>
            <a:r>
              <a:rPr lang="en-GB" sz="4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n-GB" sz="4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5512" y="0"/>
            <a:ext cx="46664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51688" y="1953691"/>
            <a:ext cx="10229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www.youtube.com/playlist?list=PLbTuZkZyHw9I7-YcOp27YgOVuo1tCJUFE</a:t>
            </a:r>
            <a:endParaRPr lang="en-GB" dirty="0" smtClean="0"/>
          </a:p>
          <a:p>
            <a:endParaRPr lang="en-US" dirty="0"/>
          </a:p>
          <a:p>
            <a:r>
              <a:rPr lang="en-US" dirty="0" smtClean="0"/>
              <a:t>A playlist of mindful meditation from Mark Williams, author of:</a:t>
            </a:r>
          </a:p>
          <a:p>
            <a:endParaRPr lang="en-GB" dirty="0"/>
          </a:p>
        </p:txBody>
      </p:sp>
      <p:pic>
        <p:nvPicPr>
          <p:cNvPr id="1026" name="Picture 2" descr="Mindfulness: A Practical Guide to Finding Peace in a Frantic Worl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512" y="2516877"/>
            <a:ext cx="2487549" cy="379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etthere.fitnessfirst.com.au/wp-content/uploads/2016/05/4-SIMPLE-DAILY-MINDFULNESS-PRACTI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535"/>
            <a:ext cx="12181069" cy="68567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3657" y="2645080"/>
            <a:ext cx="4652211" cy="3539430"/>
          </a:xfrm>
          <a:prstGeom prst="rect">
            <a:avLst/>
          </a:prstGeom>
          <a:solidFill>
            <a:srgbClr val="006666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mindfulness is to be aware 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present moment,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distraction, by acknowledging and accepting our feelings and thoughts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0932" y="244138"/>
            <a:ext cx="7032126" cy="1938992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Plenary: </a:t>
            </a:r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out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 you will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mindful everyday or week.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5512" y="0"/>
            <a:ext cx="46664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834743" y="3413546"/>
            <a:ext cx="5954486" cy="1569660"/>
          </a:xfrm>
          <a:prstGeom prst="rect">
            <a:avLst/>
          </a:prstGeom>
          <a:solidFill>
            <a:srgbClr val="006666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learning objectives have you met by completing this task?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01440"/>
            <a:ext cx="6670623" cy="720725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What is mindfulness?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7311" y="1471492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Mindfulness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is…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Being in the present moment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Being aware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ithout judgment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can be mindful of our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senses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and of our inner world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thoughts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emotions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helps us to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respond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not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react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But it is not often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slide_image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82" y="1945320"/>
            <a:ext cx="5618394" cy="3830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83296" y="0"/>
            <a:ext cx="410870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75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cebreakerideas.com/wp-content/uploads/2015/01/Have-You-Ever-Icebreaker-Questions-e14205902245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r="6766"/>
          <a:stretch/>
        </p:blipFill>
        <p:spPr bwMode="auto">
          <a:xfrm>
            <a:off x="6534150" y="-33732"/>
            <a:ext cx="565785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25" y="1671638"/>
            <a:ext cx="6172901" cy="4351338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Said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something you later regretted?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een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 nervous for a presentation or an event that you couldn’t sleep the night before?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alked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into a room to get something, and then forgot what you were looking for?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een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really sad or upset but you didn’t know exactly why?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Been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engrossed in a project or hobby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everything else fell away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because that activity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commanded your full focus and attention?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01440"/>
            <a:ext cx="7286625" cy="954688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Have you ever…?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62088" y="0"/>
            <a:ext cx="462991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88" y="1859949"/>
            <a:ext cx="5476875" cy="4351338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Many of us live our lives on automatic pilot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go through the motions of our daily routines, we worry about the future or we spend time going over yesterday’s argument with a friend.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Many of us do not live in the present – we don’t pay attention to what is happening in our lives now, at this very moment.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01440"/>
            <a:ext cx="9201150" cy="720725"/>
          </a:xfrm>
          <a:solidFill>
            <a:srgbClr val="70C6B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What is mindfulness?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01" y="2202853"/>
            <a:ext cx="5959848" cy="3362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5122" y="277514"/>
            <a:ext cx="523112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80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5138" y="1557338"/>
            <a:ext cx="5111684" cy="34772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006666"/>
                </a:solidFill>
              </a:rPr>
              <a:t>“</a:t>
            </a:r>
            <a:r>
              <a:rPr lang="en-US" i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stimulus and response there is a space. In that space is our power to choose our response. In our response lies our growth and our freedom.”	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 Frankl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401440"/>
            <a:ext cx="5672136" cy="732339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Without mindfulness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3725362"/>
            <a:ext cx="5672138" cy="732339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Mindfulness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1475" y="1714503"/>
            <a:ext cx="2464593" cy="131445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70C6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Stimulus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95700" y="1714503"/>
            <a:ext cx="2464593" cy="131445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70C6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726531" y="2186683"/>
            <a:ext cx="1078707" cy="485775"/>
          </a:xfrm>
          <a:prstGeom prst="rightArrow">
            <a:avLst/>
          </a:prstGeom>
          <a:solidFill>
            <a:srgbClr val="00CC99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517922" y="4985082"/>
            <a:ext cx="2326480" cy="110629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70C6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Stimulus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96008" y="4987019"/>
            <a:ext cx="2326480" cy="1106294"/>
          </a:xfrm>
          <a:prstGeom prst="roundRect">
            <a:avLst/>
          </a:prstGeom>
          <a:solidFill>
            <a:srgbClr val="00CC99"/>
          </a:solidFill>
          <a:ln>
            <a:solidFill>
              <a:srgbClr val="70C6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</a:t>
            </a:r>
            <a:endParaRPr lang="en-GB" sz="3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69744" y="4998532"/>
            <a:ext cx="2326480" cy="1106294"/>
          </a:xfrm>
          <a:prstGeom prst="roundRect">
            <a:avLst/>
          </a:prstGeom>
          <a:solidFill>
            <a:srgbClr val="00CC99"/>
          </a:solidFill>
          <a:ln>
            <a:solidFill>
              <a:srgbClr val="70C6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Mindfulness</a:t>
            </a: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096283" y="4998532"/>
            <a:ext cx="2405154" cy="110629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70C6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2705076" y="5320602"/>
            <a:ext cx="778436" cy="462957"/>
          </a:xfrm>
          <a:prstGeom prst="rightArrow">
            <a:avLst/>
          </a:prstGeom>
          <a:solidFill>
            <a:srgbClr val="00CC99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8437940" y="5344711"/>
            <a:ext cx="778436" cy="462957"/>
          </a:xfrm>
          <a:prstGeom prst="rightArrow">
            <a:avLst/>
          </a:prstGeom>
          <a:solidFill>
            <a:srgbClr val="00CC99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>
            <a:off x="5622213" y="5344710"/>
            <a:ext cx="778436" cy="462957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7388352" y="0"/>
            <a:ext cx="480364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7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0" y="2356617"/>
            <a:ext cx="5073680" cy="2508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01440"/>
            <a:ext cx="9201150" cy="720725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TASK: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mindful are you?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463" y="1217874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‘Mindful </a:t>
            </a:r>
            <a:r>
              <a:rPr lang="en-GB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</a:t>
            </a:r>
            <a:r>
              <a:rPr lang="en-GB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Scale’, </a:t>
            </a:r>
            <a:endParaRPr lang="en-GB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550" y="2459626"/>
            <a:ext cx="6929438" cy="2677656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collection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statements about your everyday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experiences.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1-6 scale below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 how frequently or infrequently you currently have each experience.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 to what really reflects your experience rather than what you think your experience should be. </a:t>
            </a:r>
            <a:endParaRPr lang="en-GB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309" b="14793"/>
          <a:stretch/>
        </p:blipFill>
        <p:spPr>
          <a:xfrm>
            <a:off x="823912" y="5240291"/>
            <a:ext cx="10071098" cy="1200151"/>
          </a:xfrm>
          <a:prstGeom prst="rect">
            <a:avLst/>
          </a:prstGeom>
          <a:ln w="38100">
            <a:solidFill>
              <a:srgbClr val="00CC99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193025" y="161637"/>
            <a:ext cx="399897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9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ttractive young student woman with book on h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22989" cy="6646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01440"/>
            <a:ext cx="9201150" cy="720725"/>
          </a:xfrm>
          <a:prstGeom prst="rect">
            <a:avLst/>
          </a:prstGeom>
          <a:solidFill>
            <a:srgbClr val="70C6B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TASK: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mindful are you?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3388" y="1768958"/>
            <a:ext cx="6096000" cy="3108544"/>
          </a:xfrm>
          <a:prstGeom prst="rect">
            <a:avLst/>
          </a:prstGeom>
          <a:ln w="28575">
            <a:solidFill>
              <a:srgbClr val="00CC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Scoring information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/>
              <a:t>A</a:t>
            </a:r>
            <a:r>
              <a:rPr lang="en-GB" sz="2800" dirty="0" smtClean="0"/>
              <a:t>dd </a:t>
            </a:r>
            <a:r>
              <a:rPr lang="en-GB" sz="2800" dirty="0"/>
              <a:t>all your scores together and divide by </a:t>
            </a:r>
            <a:r>
              <a:rPr lang="en-GB" sz="2800" dirty="0" smtClean="0"/>
              <a:t>15 to work out your mean score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/>
              <a:t>Higher scores reflect higher levels of mindfulness.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8272" y="5934670"/>
            <a:ext cx="522922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0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8955" y="1137478"/>
            <a:ext cx="6126707" cy="2282351"/>
          </a:xfrm>
        </p:spPr>
        <p:txBody>
          <a:bodyPr>
            <a:no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Does your mind constantly jump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around from branch to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branch and thought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thought?</a:t>
            </a:r>
          </a:p>
          <a:p>
            <a:pPr marL="0" indent="0">
              <a:buNone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Do you sometimes have a worry brain?</a:t>
            </a:r>
          </a:p>
          <a:p>
            <a:pPr marL="0" indent="0">
              <a:buNone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Do you get distracted easily?</a:t>
            </a:r>
          </a:p>
          <a:p>
            <a:pPr marL="0" indent="0">
              <a:buNone/>
            </a:pPr>
            <a:endParaRPr lang="en-GB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GB" b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GB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en-GB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“</a:t>
            </a:r>
            <a:r>
              <a:rPr lang="en-GB" i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</a:t>
            </a:r>
            <a:r>
              <a:rPr lang="en-GB" i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to fail </a:t>
            </a:r>
            <a:r>
              <a:rPr lang="en-GB" i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exams and </a:t>
            </a:r>
            <a:r>
              <a:rPr lang="en-GB" i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parents will be furious with </a:t>
            </a:r>
            <a:r>
              <a:rPr lang="en-GB" i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me! </a:t>
            </a:r>
            <a:r>
              <a:rPr lang="en-GB" i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I'll never </a:t>
            </a:r>
            <a:r>
              <a:rPr lang="en-GB" i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</a:t>
            </a:r>
            <a:r>
              <a:rPr lang="en-GB" i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en-GB" i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grades</a:t>
            </a:r>
            <a:r>
              <a:rPr lang="en-GB" i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i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I'll never find a job</a:t>
            </a:r>
            <a:r>
              <a:rPr lang="en-GB" i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endParaRPr lang="en-GB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t="2673" r="2428" b="11941"/>
          <a:stretch/>
        </p:blipFill>
        <p:spPr>
          <a:xfrm>
            <a:off x="0" y="-52720"/>
            <a:ext cx="4781267" cy="67401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46460"/>
            <a:ext cx="12192000" cy="211540"/>
          </a:xfrm>
          <a:prstGeom prst="rect">
            <a:avLst/>
          </a:prstGeom>
          <a:solidFill>
            <a:srgbClr val="70C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525512" y="0"/>
            <a:ext cx="46664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LO1 - Understand what mindfulness </a:t>
            </a:r>
            <a:r>
              <a:rPr lang="en-US" dirty="0" smtClean="0"/>
              <a:t>is.</a:t>
            </a:r>
          </a:p>
          <a:p>
            <a:r>
              <a:rPr lang="en-US" dirty="0"/>
              <a:t>LO2 - Understand the benefits of being </a:t>
            </a:r>
            <a:r>
              <a:rPr lang="en-US" dirty="0" smtClean="0"/>
              <a:t>mindful.</a:t>
            </a:r>
          </a:p>
          <a:p>
            <a:r>
              <a:rPr lang="en-US" dirty="0"/>
              <a:t>LO3 - Identify ways to be more </a:t>
            </a:r>
            <a:r>
              <a:rPr lang="en-US" dirty="0" smtClean="0"/>
              <a:t>mindful.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F8BB9C405596468BA8800082120CBD" ma:contentTypeVersion="13" ma:contentTypeDescription="Create a new document." ma:contentTypeScope="" ma:versionID="68036394600a7688fa979b45c74d9baa">
  <xsd:schema xmlns:xsd="http://www.w3.org/2001/XMLSchema" xmlns:xs="http://www.w3.org/2001/XMLSchema" xmlns:p="http://schemas.microsoft.com/office/2006/metadata/properties" xmlns:ns2="15b4aa8f-8f89-42f2-ac0f-b0c629f4f978" xmlns:ns3="4cd16256-8a9d-4152-ba97-a643b44938fb" targetNamespace="http://schemas.microsoft.com/office/2006/metadata/properties" ma:root="true" ma:fieldsID="4a53c7d521f19acb9e94a7f81ae48c88" ns2:_="" ns3:_="">
    <xsd:import namespace="15b4aa8f-8f89-42f2-ac0f-b0c629f4f978"/>
    <xsd:import namespace="4cd16256-8a9d-4152-ba97-a643b4493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aa8f-8f89-42f2-ac0f-b0c629f4f9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16256-8a9d-4152-ba97-a643b44938f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cd16256-8a9d-4152-ba97-a643b44938fb">
      <UserInfo>
        <DisplayName/>
        <AccountId xsi:nil="true"/>
        <AccountType/>
      </UserInfo>
    </SharedWithUsers>
    <_Flow_SignoffStatus xmlns="15b4aa8f-8f89-42f2-ac0f-b0c629f4f978" xsi:nil="true"/>
  </documentManagement>
</p:properties>
</file>

<file path=customXml/itemProps1.xml><?xml version="1.0" encoding="utf-8"?>
<ds:datastoreItem xmlns:ds="http://schemas.openxmlformats.org/officeDocument/2006/customXml" ds:itemID="{616820CE-B230-4FEC-8EE8-F19F3A24196E}"/>
</file>

<file path=customXml/itemProps2.xml><?xml version="1.0" encoding="utf-8"?>
<ds:datastoreItem xmlns:ds="http://schemas.openxmlformats.org/officeDocument/2006/customXml" ds:itemID="{DD2E7C82-8734-47DE-8EC5-028F71A099C6}"/>
</file>

<file path=customXml/itemProps3.xml><?xml version="1.0" encoding="utf-8"?>
<ds:datastoreItem xmlns:ds="http://schemas.openxmlformats.org/officeDocument/2006/customXml" ds:itemID="{FF66CB7D-9F4B-4DD0-99D1-FC7AF6E5CC94}"/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2094</Words>
  <Application>Microsoft Office PowerPoint</Application>
  <PresentationFormat>Widescreen</PresentationFormat>
  <Paragraphs>250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  What is mindfulness?</vt:lpstr>
      <vt:lpstr>PowerPoint Presentation</vt:lpstr>
      <vt:lpstr>PowerPoint Presentation</vt:lpstr>
      <vt:lpstr>PowerPoint Presentation</vt:lpstr>
      <vt:lpstr>PowerPoint Presentation</vt:lpstr>
      <vt:lpstr> TASK: How do you think mindfulness   can help you? </vt:lpstr>
      <vt:lpstr>Mindfulness helps de-clutter</vt:lpstr>
      <vt:lpstr> TASK: Can you think of any examples of   daily mindfulness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The mindful unplug </vt:lpstr>
      <vt:lpstr> Make a practice that works for you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sidell</dc:creator>
  <cp:lastModifiedBy>G Clark</cp:lastModifiedBy>
  <cp:revision>44</cp:revision>
  <dcterms:created xsi:type="dcterms:W3CDTF">2016-12-18T12:40:16Z</dcterms:created>
  <dcterms:modified xsi:type="dcterms:W3CDTF">2020-08-17T16:01:46Z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9824200</vt:r8>
  </property>
  <property fmtid="{D5CDD505-2E9C-101B-9397-08002B2CF9AE}" pid="3" name="ContentTypeId">
    <vt:lpwstr>0x01010031F8BB9C405596468BA8800082120CBD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</Properties>
</file>