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8" r:id="rId3"/>
    <p:sldId id="293" r:id="rId4"/>
    <p:sldId id="280" r:id="rId5"/>
    <p:sldId id="281" r:id="rId6"/>
    <p:sldId id="299" r:id="rId7"/>
    <p:sldId id="300" r:id="rId8"/>
    <p:sldId id="289" r:id="rId9"/>
    <p:sldId id="290" r:id="rId10"/>
    <p:sldId id="264" r:id="rId11"/>
    <p:sldId id="288" r:id="rId12"/>
    <p:sldId id="294" r:id="rId13"/>
    <p:sldId id="295" r:id="rId14"/>
    <p:sldId id="296" r:id="rId15"/>
    <p:sldId id="297" r:id="rId16"/>
    <p:sldId id="298" r:id="rId17"/>
    <p:sldId id="291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6FFFF"/>
    <a:srgbClr val="7B3C91"/>
    <a:srgbClr val="FFFFFF"/>
    <a:srgbClr val="38B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781A8-05B1-405A-A886-683126B52CF7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899D6-E08F-42EB-BC13-F0302F67C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2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1D5CD-22BF-4064-9B04-F2E90E52BD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315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3018A6-820B-40D3-B9A3-67550C9F695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6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571E-B0E3-4648-97F3-ADF654988AD1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DDDE-EEAD-4776-9D3B-E586166C7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59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571E-B0E3-4648-97F3-ADF654988AD1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DDDE-EEAD-4776-9D3B-E586166C7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59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571E-B0E3-4648-97F3-ADF654988AD1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DDDE-EEAD-4776-9D3B-E586166C7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91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571E-B0E3-4648-97F3-ADF654988AD1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DDDE-EEAD-4776-9D3B-E586166C7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86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571E-B0E3-4648-97F3-ADF654988AD1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DDDE-EEAD-4776-9D3B-E586166C7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60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571E-B0E3-4648-97F3-ADF654988AD1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DDDE-EEAD-4776-9D3B-E586166C7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92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571E-B0E3-4648-97F3-ADF654988AD1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DDDE-EEAD-4776-9D3B-E586166C7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49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571E-B0E3-4648-97F3-ADF654988AD1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DDDE-EEAD-4776-9D3B-E586166C7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61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571E-B0E3-4648-97F3-ADF654988AD1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DDDE-EEAD-4776-9D3B-E586166C7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86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571E-B0E3-4648-97F3-ADF654988AD1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DDDE-EEAD-4776-9D3B-E586166C7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19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571E-B0E3-4648-97F3-ADF654988AD1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DDDE-EEAD-4776-9D3B-E586166C7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42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B571E-B0E3-4648-97F3-ADF654988AD1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FDDDE-EEAD-4776-9D3B-E586166C7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74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5573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01318" y="178504"/>
            <a:ext cx="9757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SESSION – </a:t>
            </a:r>
          </a:p>
          <a:p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Mind Introduction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46460"/>
            <a:ext cx="12192000" cy="211540"/>
          </a:xfrm>
          <a:prstGeom prst="rect">
            <a:avLst/>
          </a:prstGeom>
          <a:solidFill>
            <a:srgbClr val="7B3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07813" y="5094440"/>
            <a:ext cx="4176713" cy="1375941"/>
          </a:xfrm>
          <a:prstGeom prst="roundRect">
            <a:avLst/>
          </a:prstGeom>
          <a:solidFill>
            <a:srgbClr val="7B3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LO3 - Know the essential activities which contribute to a having healthy mind.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7979" y="1754966"/>
            <a:ext cx="4176713" cy="1488695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LO1 - Identify the types of things that affect our mind.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7979" y="3441290"/>
            <a:ext cx="4176713" cy="1518848"/>
          </a:xfrm>
          <a:prstGeom prst="round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LO2 - Understand the positive and negative effects of our minds.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50" y="1938936"/>
            <a:ext cx="4981938" cy="406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92240" y="320040"/>
            <a:ext cx="52120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LO1 - Identify the types of things that affect our </a:t>
            </a:r>
            <a:r>
              <a:rPr lang="en-US" sz="1200" dirty="0" smtClean="0"/>
              <a:t>mind.</a:t>
            </a:r>
          </a:p>
          <a:p>
            <a:r>
              <a:rPr lang="en-US" sz="1200" dirty="0"/>
              <a:t>LO2 - Understand the positive and negative effects of our minds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LO3 - Know the essential activities which contribute to a having healthy mind</a:t>
            </a:r>
            <a:r>
              <a:rPr lang="en-US" sz="12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46460"/>
            <a:ext cx="12192000" cy="211540"/>
          </a:xfrm>
          <a:prstGeom prst="rect">
            <a:avLst/>
          </a:prstGeom>
          <a:solidFill>
            <a:srgbClr val="82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77590" y="2090061"/>
            <a:ext cx="629643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Mind-set can affect our responses to situations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we approach tasks and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Interactions with friends or family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Our moods and emotions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Daily life choices e.g. a walk, a bath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food we eat or exercise we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Our self esteem and confidence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2505"/>
            <a:ext cx="10106526" cy="1542073"/>
          </a:xfrm>
          <a:prstGeom prst="rect">
            <a:avLst/>
          </a:prstGeom>
          <a:solidFill>
            <a:srgbClr val="824098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TASK: </a:t>
            </a:r>
            <a:r>
              <a:rPr lang="en-GB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pairs, write down all the things that  </a:t>
            </a:r>
          </a:p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 to your mental wellbeing day to day.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2" t="12712" r="18167" b="8050"/>
          <a:stretch/>
        </p:blipFill>
        <p:spPr bwMode="auto">
          <a:xfrm>
            <a:off x="6766532" y="2362102"/>
            <a:ext cx="5084367" cy="3656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93224" y="0"/>
            <a:ext cx="239877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LO1 - Identify the types of things that affect our </a:t>
            </a:r>
            <a:r>
              <a:rPr lang="en-US" sz="1200" dirty="0" smtClean="0"/>
              <a:t>mind.</a:t>
            </a:r>
          </a:p>
          <a:p>
            <a:endParaRPr lang="en-US" sz="1200" dirty="0" smtClean="0"/>
          </a:p>
          <a:p>
            <a:r>
              <a:rPr lang="en-US" sz="1200" dirty="0"/>
              <a:t>LO2 - Understand the positive and negative effects of our minds</a:t>
            </a:r>
            <a:r>
              <a:rPr lang="en-US" sz="1200" dirty="0" smtClean="0"/>
              <a:t>.</a:t>
            </a:r>
          </a:p>
          <a:p>
            <a:endParaRPr lang="en-US" sz="1200" dirty="0" smtClean="0"/>
          </a:p>
          <a:p>
            <a:r>
              <a:rPr lang="en-US" sz="1200" dirty="0"/>
              <a:t>LO3 - Know the essential activities which contribute to a having healthy mind</a:t>
            </a:r>
            <a:r>
              <a:rPr lang="en-US" sz="12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9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65997"/>
            <a:ext cx="12192000" cy="211540"/>
          </a:xfrm>
          <a:prstGeom prst="rect">
            <a:avLst/>
          </a:prstGeom>
          <a:solidFill>
            <a:srgbClr val="82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" y="365125"/>
            <a:ext cx="6096002" cy="773864"/>
          </a:xfrm>
          <a:prstGeom prst="rect">
            <a:avLst/>
          </a:prstGeom>
          <a:solidFill>
            <a:srgbClr val="824098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We are what we think</a:t>
            </a:r>
            <a:endParaRPr lang="en-GB" sz="4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703" y="1429950"/>
            <a:ext cx="43241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Your attitude and mindset are a choice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You can choose to look at your life positively and maintain an optimistic mindset, or you can choose to have a negative, self-pitying attitude.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63015" y="1646612"/>
            <a:ext cx="2753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961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think, determines what we believe</a:t>
            </a:r>
            <a:endParaRPr lang="en-GB" sz="2400" dirty="0">
              <a:solidFill>
                <a:srgbClr val="9613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63015" y="5117297"/>
            <a:ext cx="2753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believe, determines how we feel</a:t>
            </a:r>
            <a:endParaRPr lang="en-GB" sz="24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1132" y="5260341"/>
            <a:ext cx="2753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8240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way we feel, influences how we are going to act </a:t>
            </a:r>
            <a:endParaRPr lang="en-GB" sz="2400" dirty="0">
              <a:solidFill>
                <a:srgbClr val="8240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731998" y="1262929"/>
            <a:ext cx="6052959" cy="5406807"/>
            <a:chOff x="4731998" y="1262929"/>
            <a:chExt cx="6052959" cy="5406807"/>
          </a:xfrm>
        </p:grpSpPr>
        <p:sp>
          <p:nvSpPr>
            <p:cNvPr id="8" name="Oval 7"/>
            <p:cNvSpPr/>
            <p:nvPr/>
          </p:nvSpPr>
          <p:spPr>
            <a:xfrm>
              <a:off x="6802445" y="1262929"/>
              <a:ext cx="1941095" cy="1732547"/>
            </a:xfrm>
            <a:prstGeom prst="ellipse">
              <a:avLst/>
            </a:prstGeom>
            <a:solidFill>
              <a:srgbClr val="9613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Thoughts</a:t>
              </a:r>
              <a:endParaRPr lang="en-GB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843862" y="3160832"/>
              <a:ext cx="1941095" cy="1732547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Beliefs</a:t>
              </a:r>
              <a:endParaRPr lang="en-GB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668465" y="4937189"/>
              <a:ext cx="1941095" cy="1732547"/>
            </a:xfrm>
            <a:prstGeom prst="ellipse">
              <a:avLst/>
            </a:prstGeom>
            <a:solidFill>
              <a:srgbClr val="8240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Feelings</a:t>
              </a:r>
              <a:endParaRPr lang="en-GB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731998" y="3123570"/>
              <a:ext cx="1941095" cy="1732547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87297" y="3310039"/>
              <a:ext cx="207489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mind and positive thinking</a:t>
              </a:r>
              <a:endPara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 rot="2615915">
              <a:off x="8536162" y="2760024"/>
              <a:ext cx="814668" cy="505166"/>
            </a:xfrm>
            <a:prstGeom prst="rightArrow">
              <a:avLst/>
            </a:prstGeom>
            <a:solidFill>
              <a:srgbClr val="9613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ight Arrow 18"/>
            <p:cNvSpPr/>
            <p:nvPr/>
          </p:nvSpPr>
          <p:spPr>
            <a:xfrm rot="13389806">
              <a:off x="6089079" y="4777310"/>
              <a:ext cx="814668" cy="505166"/>
            </a:xfrm>
            <a:prstGeom prst="rightArrow">
              <a:avLst/>
            </a:prstGeom>
            <a:solidFill>
              <a:srgbClr val="8240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ight Arrow 19"/>
            <p:cNvSpPr/>
            <p:nvPr/>
          </p:nvSpPr>
          <p:spPr>
            <a:xfrm rot="8204749">
              <a:off x="8397949" y="4777114"/>
              <a:ext cx="814668" cy="505166"/>
            </a:xfrm>
            <a:prstGeom prst="rightArrow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ight Arrow 20"/>
            <p:cNvSpPr/>
            <p:nvPr/>
          </p:nvSpPr>
          <p:spPr>
            <a:xfrm rot="18829403">
              <a:off x="6154321" y="2668138"/>
              <a:ext cx="814668" cy="505166"/>
            </a:xfrm>
            <a:prstGeom prst="rightArrow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979920" y="-7069"/>
            <a:ext cx="52120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LO1 - Identify the types of things that affect our </a:t>
            </a:r>
            <a:r>
              <a:rPr lang="en-US" sz="1200" dirty="0" smtClean="0"/>
              <a:t>mind.</a:t>
            </a:r>
          </a:p>
          <a:p>
            <a:r>
              <a:rPr lang="en-US" sz="1200" dirty="0"/>
              <a:t>LO2 - Understand the positive and negative effects of our minds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LO3 - Know the essential activities which contribute to a having healthy mind</a:t>
            </a:r>
            <a:r>
              <a:rPr lang="en-US" sz="12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7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-media-cache-ak0.pinimg.com/originals/3c/74/5d/3c745dd17fdc9de643592d12420f144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6" t="4040" r="7609" b="8458"/>
          <a:stretch/>
        </p:blipFill>
        <p:spPr bwMode="auto">
          <a:xfrm>
            <a:off x="6075331" y="-52491"/>
            <a:ext cx="6116669" cy="66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46460"/>
            <a:ext cx="12192000" cy="211540"/>
          </a:xfrm>
          <a:prstGeom prst="rect">
            <a:avLst/>
          </a:prstGeom>
          <a:solidFill>
            <a:srgbClr val="82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" y="365125"/>
            <a:ext cx="6075332" cy="777875"/>
          </a:xfrm>
          <a:prstGeom prst="rect">
            <a:avLst/>
          </a:prstGeom>
          <a:solidFill>
            <a:srgbClr val="824098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Healthy Mind Platter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8751" y="6224637"/>
            <a:ext cx="5929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Created in the US by David Rock and Daniel J Siegel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393" y="1747245"/>
            <a:ext cx="53205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Healthy Mind Platter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seven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daily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essential mental activities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necessary for optimum mental health.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These seven daily activities make up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full set of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‘mental nutrients’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your brain and mind need to function at their best.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9920" y="-7069"/>
            <a:ext cx="52120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LO1 - Identify the types of things that affect our </a:t>
            </a:r>
            <a:r>
              <a:rPr lang="en-US" sz="1200" dirty="0" smtClean="0"/>
              <a:t>mind.</a:t>
            </a:r>
          </a:p>
          <a:p>
            <a:r>
              <a:rPr lang="en-US" sz="1200" dirty="0"/>
              <a:t>LO2 - Understand the positive and negative effects of our minds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LO3 - Know the essential activities which contribute to a having healthy mind</a:t>
            </a:r>
            <a:r>
              <a:rPr lang="en-US" sz="12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1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46460"/>
            <a:ext cx="12192000" cy="211540"/>
          </a:xfrm>
          <a:prstGeom prst="rect">
            <a:avLst/>
          </a:prstGeom>
          <a:solidFill>
            <a:srgbClr val="82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" y="365125"/>
            <a:ext cx="5964073" cy="777875"/>
          </a:xfrm>
          <a:prstGeom prst="rect">
            <a:avLst/>
          </a:prstGeom>
          <a:solidFill>
            <a:srgbClr val="824098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Healthy Mind Platter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mindplatter.com/images/HealthyMindPlatter_Web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1" b="8080"/>
          <a:stretch/>
        </p:blipFill>
        <p:spPr bwMode="auto">
          <a:xfrm>
            <a:off x="2071068" y="2004080"/>
            <a:ext cx="7874000" cy="414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10845" y="1388874"/>
            <a:ext cx="7601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seven essential daily mental activities are: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12682" y="6193859"/>
            <a:ext cx="6566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Created in the US by David Rock and Daniel J Siegel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9920" y="-7069"/>
            <a:ext cx="52120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LO1 - Identify the types of things that affect our </a:t>
            </a:r>
            <a:r>
              <a:rPr lang="en-US" sz="1200" dirty="0" smtClean="0"/>
              <a:t>mind.</a:t>
            </a:r>
          </a:p>
          <a:p>
            <a:r>
              <a:rPr lang="en-US" sz="1200" dirty="0"/>
              <a:t>LO2 - Understand the positive and negative effects of our minds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LO3 - Know the essential activities which contribute to a having healthy mind</a:t>
            </a:r>
            <a:r>
              <a:rPr lang="en-US" sz="12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46460"/>
            <a:ext cx="12192000" cy="211540"/>
          </a:xfrm>
          <a:prstGeom prst="rect">
            <a:avLst/>
          </a:prstGeom>
          <a:solidFill>
            <a:srgbClr val="82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365125"/>
            <a:ext cx="5964073" cy="777875"/>
          </a:xfrm>
          <a:prstGeom prst="rect">
            <a:avLst/>
          </a:prstGeom>
          <a:solidFill>
            <a:srgbClr val="824098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Healthy Mind Platter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079440" y="1724701"/>
          <a:ext cx="9229725" cy="4111086"/>
        </p:xfrm>
        <a:graphic>
          <a:graphicData uri="http://schemas.openxmlformats.org/drawingml/2006/table">
            <a:tbl>
              <a:tblPr/>
              <a:tblGrid>
                <a:gridCol w="9229725"/>
              </a:tblGrid>
              <a:tr h="502293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 Time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we closely focus on tasks in a goal-oriented way, taking on challenges that make </a:t>
                      </a: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connections in the brain.</a:t>
                      </a:r>
                    </a:p>
                  </a:txBody>
                  <a:tcPr marL="14621" marR="14621" marT="14621" marB="14621" anchor="ctr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7531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 Time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b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we allow ourselves to be spontaneous or creative, playfully enjoying </a:t>
                      </a: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</a:t>
                      </a:r>
                      <a:r>
                        <a:rPr lang="en-GB" sz="2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new </a:t>
                      </a: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experiences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which helps make new connections in the brain.</a:t>
                      </a:r>
                    </a:p>
                  </a:txBody>
                  <a:tcPr marL="14621" marR="14621" marT="14621" marB="14621" anchor="ctr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2768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Connecting Time</a:t>
                      </a: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we connect with other people, ideally in person, or take time to appreciate our connection to the </a:t>
                      </a:r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 </a:t>
                      </a: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around us, richly activating the brain's relational </a:t>
                      </a:r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circuit.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21" marR="14621" marT="14621" marB="14621" anchor="ctr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49" name="Picture 1" descr="http://www.mindplatter.com/images/FocusTi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3" y="1746462"/>
            <a:ext cx="1036402" cy="103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mindplatter.com/images/PlayTim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9" y="3060334"/>
            <a:ext cx="1066406" cy="106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://www.mindplatter.com/images/ConnectTim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09" y="4494498"/>
            <a:ext cx="1024196" cy="102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79920" y="-7069"/>
            <a:ext cx="52120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LO1 - Identify the types of things that affect our </a:t>
            </a:r>
            <a:r>
              <a:rPr lang="en-US" sz="1200" dirty="0" smtClean="0"/>
              <a:t>mind.</a:t>
            </a:r>
          </a:p>
          <a:p>
            <a:r>
              <a:rPr lang="en-US" sz="1200" dirty="0"/>
              <a:t>LO2 - Understand the positive and negative effects of our minds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LO3 - Know the essential activities which contribute to a having healthy mind</a:t>
            </a:r>
            <a:r>
              <a:rPr lang="en-US" sz="12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46460"/>
            <a:ext cx="12192000" cy="211540"/>
          </a:xfrm>
          <a:prstGeom prst="rect">
            <a:avLst/>
          </a:prstGeom>
          <a:solidFill>
            <a:srgbClr val="82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365125"/>
            <a:ext cx="5964073" cy="777875"/>
          </a:xfrm>
          <a:prstGeom prst="rect">
            <a:avLst/>
          </a:prstGeom>
          <a:solidFill>
            <a:srgbClr val="824098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Healthy Mind Platter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http://www.mindplatter.com/images/PhysicalTi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54" y="1741287"/>
            <a:ext cx="985142" cy="98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http://www.mindplatter.com/images/Time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7" y="2860253"/>
            <a:ext cx="977749" cy="97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mindplatter.com/images/DownTim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59" y="3971826"/>
            <a:ext cx="940537" cy="9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http://www.mindplatter.com/images/SleepTim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59" y="5079285"/>
            <a:ext cx="968888" cy="96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929755"/>
              </p:ext>
            </p:extLst>
          </p:nvPr>
        </p:nvGraphicFramePr>
        <p:xfrm>
          <a:off x="1684422" y="1722652"/>
          <a:ext cx="10347158" cy="4506088"/>
        </p:xfrm>
        <a:graphic>
          <a:graphicData uri="http://schemas.openxmlformats.org/drawingml/2006/table">
            <a:tbl>
              <a:tblPr/>
              <a:tblGrid>
                <a:gridCol w="10347158"/>
              </a:tblGrid>
              <a:tr h="407056">
                <a:tc>
                  <a:txBody>
                    <a:bodyPr/>
                    <a:lstStyle/>
                    <a:p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Time</a:t>
                      </a: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</a:t>
                      </a:r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actively </a:t>
                      </a: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 our </a:t>
                      </a:r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bodies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carry out exercise. This helps to</a:t>
                      </a:r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strengthen </a:t>
                      </a: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brain in many ways.</a:t>
                      </a:r>
                    </a:p>
                  </a:txBody>
                  <a:tcPr marL="14621" marR="14621" marT="14621" marB="14621" anchor="ctr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2293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In</a:t>
                      </a: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b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we quietly reflect internally, focusing on sensations, images, feelings and thoughts, </a:t>
                      </a:r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helping you to become more 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mindful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21" marR="14621" marT="14621" marB="14621" anchor="ctr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2293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Down Time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we are non-focused, without any specific goal, and let our mind wander or simply relax, which helps our brain recharge.</a:t>
                      </a:r>
                    </a:p>
                  </a:txBody>
                  <a:tcPr marL="14621" marR="14621" marT="14621" marB="14621" anchor="ctr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2293">
                <a:tc>
                  <a:txBody>
                    <a:bodyPr/>
                    <a:lstStyle/>
                    <a:p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Sleep Time</a:t>
                      </a: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we give the brain the rest it needs to consolidate learning and recover from the experiences of the day.</a:t>
                      </a:r>
                    </a:p>
                  </a:txBody>
                  <a:tcPr marL="14621" marR="14621" marT="14621" marB="14621" anchor="ctr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79920" y="-7069"/>
            <a:ext cx="52120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LO1 - Identify the types of things that affect our </a:t>
            </a:r>
            <a:r>
              <a:rPr lang="en-US" sz="1200" dirty="0" smtClean="0"/>
              <a:t>mind.</a:t>
            </a:r>
          </a:p>
          <a:p>
            <a:r>
              <a:rPr lang="en-US" sz="1200" dirty="0"/>
              <a:t>LO2 - Understand the positive and negative effects of our minds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LO3 - Know the essential activities which contribute to a having healthy mind</a:t>
            </a:r>
            <a:r>
              <a:rPr lang="en-US" sz="12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46460"/>
            <a:ext cx="12192000" cy="211540"/>
          </a:xfrm>
          <a:prstGeom prst="rect">
            <a:avLst/>
          </a:prstGeom>
          <a:solidFill>
            <a:srgbClr val="82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09328" y="2185988"/>
            <a:ext cx="60729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GB" sz="32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 the worksheet to map out an average day and see what percentage of your time you spend in each area. </a:t>
            </a:r>
          </a:p>
          <a:p>
            <a:pPr marL="514350" indent="-514350">
              <a:buAutoNum type="arabicPeriod"/>
            </a:pPr>
            <a:r>
              <a:rPr lang="en-GB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With a partner, share the areas which you need to improve on.</a:t>
            </a:r>
            <a:endParaRPr lang="en-GB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6691590" y="1191886"/>
            <a:ext cx="5500410" cy="5454574"/>
            <a:chOff x="6691590" y="1191886"/>
            <a:chExt cx="5500410" cy="5454574"/>
          </a:xfrm>
        </p:grpSpPr>
        <p:pic>
          <p:nvPicPr>
            <p:cNvPr id="4098" name="Picture 2" descr="https://static1.squarespace.com/static/556fb5e4e4b06084871da4a1/t/565cdb0ce4b0f1f2949c02e9/1448925993067/?format=750w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D0DDE5"/>
                </a:clrFrom>
                <a:clrTo>
                  <a:srgbClr val="D0DD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1590" y="1191886"/>
              <a:ext cx="5500410" cy="5454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691590" y="1191886"/>
              <a:ext cx="909360" cy="9941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-1" y="365125"/>
            <a:ext cx="8261685" cy="1229542"/>
          </a:xfrm>
          <a:prstGeom prst="rect">
            <a:avLst/>
          </a:prstGeom>
          <a:solidFill>
            <a:srgbClr val="824098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TASK: </a:t>
            </a:r>
            <a:r>
              <a:rPr lang="en-GB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activities do you </a:t>
            </a:r>
          </a:p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on the Healthy Mind Platter?</a:t>
            </a:r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-7069"/>
            <a:ext cx="373380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LO1 - Identify the types of things that affect our </a:t>
            </a:r>
            <a:r>
              <a:rPr lang="en-US" sz="1200" dirty="0" smtClean="0"/>
              <a:t>mind.</a:t>
            </a:r>
          </a:p>
          <a:p>
            <a:endParaRPr lang="en-US" sz="1200" dirty="0" smtClean="0"/>
          </a:p>
          <a:p>
            <a:r>
              <a:rPr lang="en-US" sz="1200" dirty="0"/>
              <a:t>LO2 - Understand the positive and negative effects of our minds</a:t>
            </a:r>
            <a:r>
              <a:rPr lang="en-US" sz="1200" dirty="0" smtClean="0"/>
              <a:t>.</a:t>
            </a:r>
          </a:p>
          <a:p>
            <a:endParaRPr lang="en-US" sz="1200" dirty="0" smtClean="0"/>
          </a:p>
          <a:p>
            <a:r>
              <a:rPr lang="en-US" sz="1200" dirty="0"/>
              <a:t>LO3 - Know the essential activities which contribute to a having healthy mind</a:t>
            </a:r>
            <a:r>
              <a:rPr lang="en-US" sz="12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8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ww.myvouchercodes.co.uk/student-bunker/wp-content/uploads/2016/09/shutterstock_21393590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46460"/>
            <a:ext cx="12192000" cy="211540"/>
          </a:xfrm>
          <a:prstGeom prst="rect">
            <a:avLst/>
          </a:prstGeom>
          <a:solidFill>
            <a:srgbClr val="82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064751" y="1659285"/>
            <a:ext cx="4858604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ability to influence our 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with our mental attitude, thoughts and 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emotions,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a powerful and direct role in shaping our body’s health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365125"/>
            <a:ext cx="2903622" cy="777875"/>
          </a:xfrm>
          <a:prstGeom prst="rect">
            <a:avLst/>
          </a:prstGeom>
          <a:solidFill>
            <a:srgbClr val="824098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Summary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9920" y="-7069"/>
            <a:ext cx="52120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LO1 - Identify the types of things that affect our </a:t>
            </a:r>
            <a:r>
              <a:rPr lang="en-US" sz="1200" dirty="0" smtClean="0"/>
              <a:t>mind.</a:t>
            </a:r>
          </a:p>
          <a:p>
            <a:r>
              <a:rPr lang="en-US" sz="1200" dirty="0"/>
              <a:t>LO2 - Understand the positive and negative effects of our minds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LO3 - Know the essential activities which contribute to a having healthy mind</a:t>
            </a:r>
            <a:r>
              <a:rPr lang="en-US" sz="1200" dirty="0" smtClean="0"/>
              <a:t>.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7576" y="1605859"/>
            <a:ext cx="5864352" cy="4577742"/>
          </a:xfrm>
          <a:prstGeom prst="rect">
            <a:avLst/>
          </a:prstGeom>
          <a:solidFill>
            <a:srgbClr val="824098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Think, Pair &amp; Share – think about the statement on the right hand side. Discuss with your partner. To what extent do you agree with this statement?</a:t>
            </a:r>
          </a:p>
          <a:p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both agree, play the Devil’s Advocate by trying to form a counter argument to present to the class. Consider what other </a:t>
            </a:r>
            <a:r>
              <a:rPr lang="en-GB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exist.</a:t>
            </a:r>
            <a:endParaRPr lang="en-GB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6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-media-cache-ak0.pinimg.com/736x/3e/fe/42/3efe427a18550565917670c56f6c14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r="12398"/>
          <a:stretch/>
        </p:blipFill>
        <p:spPr bwMode="auto">
          <a:xfrm>
            <a:off x="7251032" y="-1"/>
            <a:ext cx="494096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psych2go.net/wp-content/uploads/2015/06/ff3729_positive_min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4"/>
          <a:stretch/>
        </p:blipFill>
        <p:spPr bwMode="auto">
          <a:xfrm>
            <a:off x="0" y="0"/>
            <a:ext cx="7297582" cy="675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46460"/>
            <a:ext cx="12192000" cy="211540"/>
          </a:xfrm>
          <a:prstGeom prst="rect">
            <a:avLst/>
          </a:prstGeom>
          <a:solidFill>
            <a:srgbClr val="82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65125"/>
            <a:ext cx="2903622" cy="777875"/>
          </a:xfrm>
          <a:prstGeom prst="rect">
            <a:avLst/>
          </a:prstGeom>
          <a:solidFill>
            <a:srgbClr val="824098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Summary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9920" y="-7069"/>
            <a:ext cx="52120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LO1 - Identify the types of things that affect our </a:t>
            </a:r>
            <a:r>
              <a:rPr lang="en-US" sz="1200" dirty="0" smtClean="0"/>
              <a:t>mind.</a:t>
            </a:r>
          </a:p>
          <a:p>
            <a:r>
              <a:rPr lang="en-US" sz="1200" dirty="0"/>
              <a:t>LO2 - Understand the positive and negative effects of our minds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LO3 - Know the essential activities which contribute to a having healthy mind</a:t>
            </a:r>
            <a:r>
              <a:rPr lang="en-US" sz="12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469" y="1505892"/>
            <a:ext cx="674768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‘Healthy Mind’ describes emotional wellbeing, the capacity to live a full and creative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life,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the flexibility to deal with life’s inevitable challenges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A healthy mind helps us respond to,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cope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with,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demands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life. </a:t>
            </a:r>
          </a:p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6646460"/>
            <a:ext cx="12192000" cy="211540"/>
          </a:xfrm>
          <a:prstGeom prst="rect">
            <a:avLst/>
          </a:prstGeom>
          <a:solidFill>
            <a:srgbClr val="82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192505"/>
            <a:ext cx="7400924" cy="921919"/>
          </a:xfrm>
          <a:prstGeom prst="rect">
            <a:avLst/>
          </a:prstGeom>
          <a:solidFill>
            <a:srgbClr val="824098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</a:t>
            </a: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mental wellbeing</a:t>
            </a:r>
            <a:r>
              <a:rPr lang="en-GB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bitcni.org.uk/wp-content/uploads/2015/01/thumbpri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95" y="4251920"/>
            <a:ext cx="8486274" cy="250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5937" y="1541541"/>
            <a:ext cx="4339988" cy="1569660"/>
          </a:xfrm>
          <a:prstGeom prst="rect">
            <a:avLst/>
          </a:prstGeom>
          <a:solidFill>
            <a:srgbClr val="38BEF0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Each person has a state of mental health, just as everyone has a state of physical health.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79920" y="-33964"/>
            <a:ext cx="52120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LO1 - Identify the types of things that affect our </a:t>
            </a:r>
            <a:r>
              <a:rPr lang="en-US" sz="1200" dirty="0" smtClean="0"/>
              <a:t>mind.</a:t>
            </a:r>
          </a:p>
          <a:p>
            <a:r>
              <a:rPr lang="en-US" sz="1200" dirty="0"/>
              <a:t>LO2 - Understand the positive and negative effects of our minds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LO3 - Know the essential activities which contribute to a having healthy mind</a:t>
            </a:r>
            <a:r>
              <a:rPr lang="en-US" sz="12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8927" y="3889908"/>
            <a:ext cx="6613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222222"/>
                </a:solidFill>
                <a:latin typeface="arial" panose="020B0604020202020204" pitchFamily="34" charset="0"/>
              </a:rPr>
              <a:t>Definition – </a:t>
            </a:r>
            <a:r>
              <a:rPr lang="en-GB" sz="2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Mindset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way we think, feel and reach conclusions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Our attitudes, moods and beliefs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inclination or a habit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mental attitude that determines how you will interpret and respond to situations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thought processes of an individual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636" y="1540129"/>
            <a:ext cx="64267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Definition – </a:t>
            </a:r>
            <a:r>
              <a:rPr lang="en-GB" sz="2400" b="1" dirty="0">
                <a:solidFill>
                  <a:srgbClr val="222222"/>
                </a:solidFill>
                <a:latin typeface="arial" panose="020B0604020202020204" pitchFamily="34" charset="0"/>
              </a:rPr>
              <a:t>T</a:t>
            </a:r>
            <a:r>
              <a:rPr lang="en-GB" sz="2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he Mind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</a:rPr>
              <a:t>‘</a:t>
            </a:r>
            <a:r>
              <a:rPr lang="en-GB" sz="2000" dirty="0">
                <a:latin typeface="arial" panose="020B0604020202020204" pitchFamily="34" charset="0"/>
              </a:rPr>
              <a:t>T</a:t>
            </a:r>
            <a:r>
              <a:rPr lang="en-GB" sz="2000" dirty="0" smtClean="0">
                <a:latin typeface="arial" panose="020B0604020202020204" pitchFamily="34" charset="0"/>
              </a:rPr>
              <a:t>he </a:t>
            </a:r>
            <a:r>
              <a:rPr lang="en-GB" sz="2000" dirty="0">
                <a:latin typeface="arial" panose="020B0604020202020204" pitchFamily="34" charset="0"/>
              </a:rPr>
              <a:t>element of a person that enables them to be aware of the world and their experiences, to think, and to </a:t>
            </a:r>
            <a:r>
              <a:rPr lang="en-GB" sz="2000" dirty="0" smtClean="0">
                <a:latin typeface="arial" panose="020B0604020202020204" pitchFamily="34" charset="0"/>
              </a:rPr>
              <a:t>feel.’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person's ability to think and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reason’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6460"/>
            <a:ext cx="12192000" cy="211540"/>
          </a:xfrm>
          <a:prstGeom prst="rect">
            <a:avLst/>
          </a:prstGeom>
          <a:solidFill>
            <a:srgbClr val="82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47699"/>
            <a:ext cx="5595582" cy="708933"/>
          </a:xfrm>
          <a:prstGeom prst="rect">
            <a:avLst/>
          </a:prstGeom>
          <a:solidFill>
            <a:srgbClr val="824098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Definitions </a:t>
            </a:r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pbs.twimg.com/profile_images/473109577425104896/XR9R0nrj_400x4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15" y="1389735"/>
            <a:ext cx="4926842" cy="492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79920" y="0"/>
            <a:ext cx="52120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LO1 - Identify the types of things that affect our </a:t>
            </a:r>
            <a:r>
              <a:rPr lang="en-US" sz="1200" dirty="0" smtClean="0"/>
              <a:t>mind.</a:t>
            </a:r>
          </a:p>
          <a:p>
            <a:r>
              <a:rPr lang="en-US" sz="1200" dirty="0"/>
              <a:t>LO2 - Understand the positive and negative effects of our minds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LO3 - Know the essential activities which contribute to a having healthy mind</a:t>
            </a:r>
            <a:r>
              <a:rPr lang="en-US" sz="12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48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-media-cache-ak0.pinimg.com/236x/13/bb/33/13bb33b48df676a103143efb4e8da1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0"/>
            <a:ext cx="457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46460"/>
            <a:ext cx="12192000" cy="211540"/>
          </a:xfrm>
          <a:prstGeom prst="rect">
            <a:avLst/>
          </a:prstGeom>
          <a:solidFill>
            <a:srgbClr val="82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192505"/>
            <a:ext cx="7400924" cy="1076737"/>
          </a:xfrm>
          <a:prstGeom prst="rect">
            <a:avLst/>
          </a:prstGeom>
          <a:solidFill>
            <a:srgbClr val="824098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Why do we need to be mentally </a:t>
            </a:r>
          </a:p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healthy?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391" y="1757248"/>
            <a:ext cx="65832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and academic achievement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absence from </a:t>
            </a: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or school 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sickness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Reductions in risk-taking behaviours like </a:t>
            </a: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or drinking</a:t>
            </a:r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physical health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mortality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community involvement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79920" y="0"/>
            <a:ext cx="52120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LO1 - Identify the types of things that affect our </a:t>
            </a:r>
            <a:r>
              <a:rPr lang="en-US" sz="1200" dirty="0" smtClean="0"/>
              <a:t>mind.</a:t>
            </a:r>
          </a:p>
          <a:p>
            <a:r>
              <a:rPr lang="en-US" sz="1200" dirty="0"/>
              <a:t>LO2 - Understand the positive and negative effects of our minds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LO3 - Know the essential activities which contribute to a having healthy mind</a:t>
            </a:r>
            <a:r>
              <a:rPr lang="en-US" sz="12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rkmcqueenfoundation.com/wp-content/uploads/2013/02/Wellbeing-744x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75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" y="464024"/>
            <a:ext cx="3794079" cy="655092"/>
          </a:xfrm>
          <a:prstGeom prst="rect">
            <a:avLst/>
          </a:prstGeom>
          <a:solidFill>
            <a:srgbClr val="824098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 TASK: 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46460"/>
            <a:ext cx="12192000" cy="211540"/>
          </a:xfrm>
          <a:prstGeom prst="rect">
            <a:avLst/>
          </a:prstGeom>
          <a:solidFill>
            <a:srgbClr val="82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9945" y="1450774"/>
            <a:ext cx="6277971" cy="3201455"/>
          </a:xfrm>
          <a:solidFill>
            <a:srgbClr val="FFFFFF">
              <a:alpha val="81961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Wellbeing is made up of two key elements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Calibri" pitchFamily="34" charset="0"/>
              <a:buAutoNum type="arabicPeriod"/>
            </a:pPr>
            <a:r>
              <a:rPr lang="en-US" sz="3600" dirty="0" smtClean="0">
                <a:solidFill>
                  <a:srgbClr val="7B3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Feeling </a:t>
            </a:r>
            <a:r>
              <a:rPr lang="en-US" sz="3600" dirty="0">
                <a:solidFill>
                  <a:srgbClr val="7B3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endParaRPr lang="en-US" sz="2000" dirty="0">
              <a:solidFill>
                <a:srgbClr val="7B3C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Calibri" pitchFamily="34" charset="0"/>
              <a:buAutoNum type="arabicPeriod"/>
            </a:pPr>
            <a:r>
              <a:rPr lang="en-US" sz="3600" dirty="0" smtClean="0">
                <a:solidFill>
                  <a:srgbClr val="7B3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Functioning </a:t>
            </a:r>
            <a:r>
              <a:rPr lang="en-US" sz="3600" dirty="0">
                <a:solidFill>
                  <a:srgbClr val="7B3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</a:t>
            </a:r>
            <a:endParaRPr lang="en-US" sz="3600" dirty="0" smtClean="0">
              <a:solidFill>
                <a:srgbClr val="7B3C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149" y="4902674"/>
            <a:ext cx="6179562" cy="1200329"/>
          </a:xfrm>
          <a:prstGeom prst="rect">
            <a:avLst/>
          </a:prstGeom>
          <a:solidFill>
            <a:srgbClr val="7B3C91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mean by each of these?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79919" y="0"/>
            <a:ext cx="52120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LO1 - Identify the types of things that affect our </a:t>
            </a:r>
            <a:r>
              <a:rPr lang="en-US" sz="1200" dirty="0" smtClean="0"/>
              <a:t>mind.</a:t>
            </a:r>
          </a:p>
          <a:p>
            <a:r>
              <a:rPr lang="en-US" sz="1200" dirty="0"/>
              <a:t>LO2 - Understand the positive and negative effects of our minds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LO3 - Know the essential activities which contribute to a having healthy mind</a:t>
            </a:r>
            <a:r>
              <a:rPr lang="en-US" sz="12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L:\2_Departments\FundComms\Comms\Photography NEW\iStockphotos\iStock_000002656772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67267"/>
            <a:ext cx="12192000" cy="432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095999" y="1516453"/>
            <a:ext cx="5355167" cy="3600986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Functioning well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means…</a:t>
            </a:r>
          </a:p>
          <a:p>
            <a:pPr>
              <a:defRPr/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person is able to function in the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relationships and social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control of your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sense of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Coping with life's ups and downs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646460"/>
            <a:ext cx="12192000" cy="211540"/>
          </a:xfrm>
          <a:prstGeom prst="rect">
            <a:avLst/>
          </a:prstGeom>
          <a:solidFill>
            <a:srgbClr val="82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464024"/>
            <a:ext cx="4244455" cy="655092"/>
          </a:xfrm>
          <a:prstGeom prst="rect">
            <a:avLst/>
          </a:prstGeom>
          <a:solidFill>
            <a:srgbClr val="824098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TASK: 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7682" y="1459493"/>
            <a:ext cx="4526508" cy="4216539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1. Feeling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good means…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positive emotions like happiness, contentment and enjoyment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also includes feelings of things like curiosity, engagement and safety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Feeling happy about life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Being positive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Having confidence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9920" y="0"/>
            <a:ext cx="52120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LO1 - Identify the types of things that affect our </a:t>
            </a:r>
            <a:r>
              <a:rPr lang="en-US" sz="1200" dirty="0" smtClean="0"/>
              <a:t>mind.</a:t>
            </a:r>
          </a:p>
          <a:p>
            <a:r>
              <a:rPr lang="en-US" sz="1200" dirty="0"/>
              <a:t>LO2 - Understand the positive and negative effects of our minds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LO3 - Know the essential activities which contribute to a having healthy mind</a:t>
            </a:r>
            <a:r>
              <a:rPr lang="en-US" sz="12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hopkinsmedicine.org/sebin/l/e/stress-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12225338" cy="674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46460"/>
            <a:ext cx="12192000" cy="211540"/>
          </a:xfrm>
          <a:prstGeom prst="rect">
            <a:avLst/>
          </a:prstGeom>
          <a:solidFill>
            <a:srgbClr val="7B3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3338" y="225289"/>
            <a:ext cx="6516025" cy="1371500"/>
          </a:xfrm>
          <a:prstGeom prst="rect">
            <a:avLst/>
          </a:prstGeom>
          <a:solidFill>
            <a:srgbClr val="7B3C9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TASK: </a:t>
            </a: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keep a </a:t>
            </a:r>
            <a:endParaRPr lang="en-GB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mind?</a:t>
            </a:r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calico.org.uk/app/uploads/2015/11/Hea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8" y="1822078"/>
            <a:ext cx="4625337" cy="46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79920" y="0"/>
            <a:ext cx="52120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LO1 - Identify the types of things that affect our </a:t>
            </a:r>
            <a:r>
              <a:rPr lang="en-US" sz="1200" dirty="0" smtClean="0"/>
              <a:t>mind.</a:t>
            </a:r>
          </a:p>
          <a:p>
            <a:r>
              <a:rPr lang="en-US" sz="1200" dirty="0"/>
              <a:t>LO2 - Understand the positive and negative effects of our minds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LO3 - Know the essential activities which contribute to a having healthy mind</a:t>
            </a:r>
            <a:r>
              <a:rPr lang="en-US" sz="12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46460"/>
            <a:ext cx="12192000" cy="211540"/>
          </a:xfrm>
          <a:prstGeom prst="rect">
            <a:avLst/>
          </a:prstGeom>
          <a:solidFill>
            <a:srgbClr val="7B3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Magnetic Disk 6"/>
          <p:cNvSpPr/>
          <p:nvPr/>
        </p:nvSpPr>
        <p:spPr>
          <a:xfrm>
            <a:off x="442918" y="3597774"/>
            <a:ext cx="1238250" cy="2990850"/>
          </a:xfrm>
          <a:prstGeom prst="flowChartMagneticDisk">
            <a:avLst/>
          </a:prstGeom>
          <a:solidFill>
            <a:srgbClr val="0066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Magnetic Disk 7"/>
          <p:cNvSpPr/>
          <p:nvPr/>
        </p:nvSpPr>
        <p:spPr>
          <a:xfrm>
            <a:off x="4530345" y="3559984"/>
            <a:ext cx="1238250" cy="2990850"/>
          </a:xfrm>
          <a:prstGeom prst="flowChartMagneticDisk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Magnetic Disk 9"/>
          <p:cNvSpPr/>
          <p:nvPr/>
        </p:nvSpPr>
        <p:spPr>
          <a:xfrm>
            <a:off x="7170995" y="1120697"/>
            <a:ext cx="1238250" cy="2990850"/>
          </a:xfrm>
          <a:prstGeom prst="flowChartMagneticDisk">
            <a:avLst/>
          </a:prstGeom>
          <a:solidFill>
            <a:srgbClr val="00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525202" y="4108049"/>
            <a:ext cx="1962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Nutrition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96250" y="1489035"/>
            <a:ext cx="1962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5914" y="3941282"/>
            <a:ext cx="1962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50160" y="4664459"/>
            <a:ext cx="3238500" cy="16200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your body with what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needs. If your body is starved of nutrients, you’ll be operating at a fraction of your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441754" y="4434099"/>
            <a:ext cx="4242191" cy="193961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ACTIVE is the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key, whether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walking, swimming,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to the gym, dancing or team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sports. We are designed for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motion,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provides our brain and our body with the blood flow that they need to work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096250" y="2041173"/>
            <a:ext cx="3820530" cy="188076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We’re happier when we’re connected to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others,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more depressed if we’re isolated.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 can be an early warning sign that stress is having an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impact. 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11" y="1432056"/>
            <a:ext cx="6082982" cy="19875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-33338" y="225288"/>
            <a:ext cx="8129588" cy="799783"/>
          </a:xfrm>
          <a:prstGeom prst="rect">
            <a:avLst/>
          </a:prstGeom>
          <a:solidFill>
            <a:srgbClr val="7B3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Cylinders of Wellness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9920" y="-15451"/>
            <a:ext cx="52120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LO1 - Identify the types of things that affect our </a:t>
            </a:r>
            <a:r>
              <a:rPr lang="en-US" sz="1200" dirty="0" smtClean="0"/>
              <a:t>mind.</a:t>
            </a:r>
          </a:p>
          <a:p>
            <a:r>
              <a:rPr lang="en-US" sz="1200" dirty="0"/>
              <a:t>LO2 - Understand the positive and negative effects of our minds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LO3 - Know the essential activities which contribute to a having healthy mind</a:t>
            </a:r>
            <a:r>
              <a:rPr lang="en-US" sz="12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/>
      <p:bldP spid="14" grpId="0"/>
      <p:bldP spid="18" grpId="0"/>
      <p:bldP spid="2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46460"/>
            <a:ext cx="12192000" cy="211540"/>
          </a:xfrm>
          <a:prstGeom prst="rect">
            <a:avLst/>
          </a:prstGeom>
          <a:solidFill>
            <a:srgbClr val="7B3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Magnetic Disk 6"/>
          <p:cNvSpPr/>
          <p:nvPr/>
        </p:nvSpPr>
        <p:spPr>
          <a:xfrm>
            <a:off x="4388048" y="1695540"/>
            <a:ext cx="1238250" cy="2990850"/>
          </a:xfrm>
          <a:prstGeom prst="flowChartMagneticDisk">
            <a:avLst/>
          </a:prstGeom>
          <a:solidFill>
            <a:srgbClr val="00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Magnetic Disk 7"/>
          <p:cNvSpPr/>
          <p:nvPr/>
        </p:nvSpPr>
        <p:spPr>
          <a:xfrm>
            <a:off x="305979" y="1583528"/>
            <a:ext cx="1238250" cy="2990850"/>
          </a:xfrm>
          <a:prstGeom prst="flowChartMagneticDisk">
            <a:avLst/>
          </a:prstGeom>
          <a:solidFill>
            <a:srgbClr val="33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Magnetic Disk 8"/>
          <p:cNvSpPr/>
          <p:nvPr/>
        </p:nvSpPr>
        <p:spPr>
          <a:xfrm>
            <a:off x="8084037" y="1729764"/>
            <a:ext cx="1238250" cy="2990850"/>
          </a:xfrm>
          <a:prstGeom prst="flowChartMagneticDisk">
            <a:avLst/>
          </a:prstGeom>
          <a:solidFill>
            <a:srgbClr val="00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372174" y="2387184"/>
            <a:ext cx="1962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Time Out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7628" y="2264513"/>
            <a:ext cx="1962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Sleep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5639" y="2190964"/>
            <a:ext cx="1962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Outlets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703162" y="2906158"/>
            <a:ext cx="3236734" cy="308400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all need something to take our minds off the day to day. Good outlets are activities that completely engage our bodies and minds.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Yoga and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meditation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popular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examples,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are hobbies like reading, gardening or cooking.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761310" y="2906158"/>
            <a:ext cx="2898575" cy="344384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all have different sleep needs. What’s important is to get consistent and regular sleep. Getting to bed when you’re tired and getting up at the same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every morning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gives your body the most restful and rejuvenating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sleep.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71520" y="2945299"/>
            <a:ext cx="2794388" cy="355286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 a break makes a big difference to our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day-to-day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 management.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have something in the diary to look forward to,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having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 booked in helps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boosts our ability to deal with our immediate stress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triggers. </a:t>
            </a:r>
          </a:p>
          <a:p>
            <a:pPr algn="ctr"/>
            <a:endPara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33338" y="225288"/>
            <a:ext cx="8129588" cy="799783"/>
          </a:xfrm>
          <a:prstGeom prst="rect">
            <a:avLst/>
          </a:prstGeom>
          <a:solidFill>
            <a:srgbClr val="7B3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RECAP: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Cylinders of Wellness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83880" y="-15718"/>
            <a:ext cx="400812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LO1 - Identify the types of things that affect our </a:t>
            </a:r>
            <a:r>
              <a:rPr lang="en-US" sz="1200" dirty="0" smtClean="0"/>
              <a:t>mind.</a:t>
            </a:r>
          </a:p>
          <a:p>
            <a:r>
              <a:rPr lang="en-US" sz="1200" dirty="0"/>
              <a:t>LO2 - Understand the positive and negative effects of our minds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LO3 - Know the essential activities which contribute to a having healthy mind</a:t>
            </a:r>
            <a:r>
              <a:rPr lang="en-US" sz="12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F8BB9C405596468BA8800082120CBD" ma:contentTypeVersion="13" ma:contentTypeDescription="Create a new document." ma:contentTypeScope="" ma:versionID="68036394600a7688fa979b45c74d9baa">
  <xsd:schema xmlns:xsd="http://www.w3.org/2001/XMLSchema" xmlns:xs="http://www.w3.org/2001/XMLSchema" xmlns:p="http://schemas.microsoft.com/office/2006/metadata/properties" xmlns:ns2="15b4aa8f-8f89-42f2-ac0f-b0c629f4f978" xmlns:ns3="4cd16256-8a9d-4152-ba97-a643b44938fb" targetNamespace="http://schemas.microsoft.com/office/2006/metadata/properties" ma:root="true" ma:fieldsID="4a53c7d521f19acb9e94a7f81ae48c88" ns2:_="" ns3:_="">
    <xsd:import namespace="15b4aa8f-8f89-42f2-ac0f-b0c629f4f978"/>
    <xsd:import namespace="4cd16256-8a9d-4152-ba97-a643b44938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4aa8f-8f89-42f2-ac0f-b0c629f4f9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d16256-8a9d-4152-ba97-a643b44938f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15b4aa8f-8f89-42f2-ac0f-b0c629f4f978" xsi:nil="true"/>
    <SharedWithUsers xmlns="4cd16256-8a9d-4152-ba97-a643b44938fb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7F92BFC-6837-42A5-9AE4-7426DABCC832}"/>
</file>

<file path=customXml/itemProps2.xml><?xml version="1.0" encoding="utf-8"?>
<ds:datastoreItem xmlns:ds="http://schemas.openxmlformats.org/officeDocument/2006/customXml" ds:itemID="{BC1C1B45-6AF4-4FA2-B9F5-9855F4B1577D}"/>
</file>

<file path=customXml/itemProps3.xml><?xml version="1.0" encoding="utf-8"?>
<ds:datastoreItem xmlns:ds="http://schemas.openxmlformats.org/officeDocument/2006/customXml" ds:itemID="{C69EBAF8-9440-484D-A2CF-41EB052E5AE5}"/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1673</Words>
  <Application>Microsoft Office PowerPoint</Application>
  <PresentationFormat>Widescreen</PresentationFormat>
  <Paragraphs>176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caroline sidell</dc:creator>
  <cp:lastModifiedBy>G Clark</cp:lastModifiedBy>
  <cp:revision>33</cp:revision>
  <dcterms:created xsi:type="dcterms:W3CDTF">2017-02-10T16:09:04Z</dcterms:created>
  <dcterms:modified xsi:type="dcterms:W3CDTF">2020-08-11T15:51:07Z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0x01010031F8BB9C405596468BA8800082120CBD</vt:lpwstr>
  </property>
  <property fmtid="{D5CDD505-2E9C-101B-9397-08002B2CF9AE}" pid="3" name="Order">
    <vt:r8>9821100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