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8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7FC8A-0773-44D0-B57B-A6CCF59EC068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F9CBE-7E51-4130-BEBA-B6970FCA59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600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Identity and culture – me my family</a:t>
            </a:r>
            <a:r>
              <a:rPr lang="en-GB" baseline="0" dirty="0" smtClean="0"/>
              <a:t> and friends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D205-4A7D-47E6-BDA6-0E74535141C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2536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Identity and culture – free time activities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D205-4A7D-47E6-BDA6-0E74535141C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2536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Identity and culture – free time activities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D205-4A7D-47E6-BDA6-0E74535141C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2536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Identity and culture – free time activities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D205-4A7D-47E6-BDA6-0E74535141CE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2536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Local,</a:t>
            </a:r>
            <a:r>
              <a:rPr lang="en-GB" baseline="0" dirty="0" smtClean="0"/>
              <a:t> national, international and global areas of interest – home town neighbourhood </a:t>
            </a:r>
            <a:r>
              <a:rPr lang="en-GB" baseline="0" smtClean="0"/>
              <a:t>and region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D205-4A7D-47E6-BDA6-0E74535141CE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109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Local,</a:t>
            </a:r>
            <a:r>
              <a:rPr lang="en-GB" baseline="0" dirty="0" smtClean="0"/>
              <a:t> national, international and global areas of interest – home town neighbourhood </a:t>
            </a:r>
            <a:r>
              <a:rPr lang="en-GB" baseline="0" smtClean="0"/>
              <a:t>and region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D205-4A7D-47E6-BDA6-0E74535141CE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1090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Local,</a:t>
            </a:r>
            <a:r>
              <a:rPr lang="en-GB" baseline="0" dirty="0" smtClean="0"/>
              <a:t> national, international and global areas of interest – home town neighbourhood </a:t>
            </a:r>
            <a:r>
              <a:rPr lang="en-GB" baseline="0" smtClean="0"/>
              <a:t>and region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D205-4A7D-47E6-BDA6-0E74535141CE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1090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Local,</a:t>
            </a:r>
            <a:r>
              <a:rPr lang="en-GB" baseline="0" dirty="0" smtClean="0"/>
              <a:t> national, international and global areas of interest – home town neighbourhood </a:t>
            </a:r>
            <a:r>
              <a:rPr lang="en-GB" baseline="0" smtClean="0"/>
              <a:t>and region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D205-4A7D-47E6-BDA6-0E74535141CE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1090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Local,</a:t>
            </a:r>
            <a:r>
              <a:rPr lang="en-GB" baseline="0" dirty="0" smtClean="0"/>
              <a:t> national, international and global areas of interest – environment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D205-4A7D-47E6-BDA6-0E74535141CE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1090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Local,</a:t>
            </a:r>
            <a:r>
              <a:rPr lang="en-GB" baseline="0" dirty="0" smtClean="0"/>
              <a:t> national, international and global areas of interest – environment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D205-4A7D-47E6-BDA6-0E74535141CE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1090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Local,</a:t>
            </a:r>
            <a:r>
              <a:rPr lang="en-GB" baseline="0" dirty="0" smtClean="0"/>
              <a:t> national, international and global areas of interest – environment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D205-4A7D-47E6-BDA6-0E74535141CE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109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Identity and culture – me my family</a:t>
            </a:r>
            <a:r>
              <a:rPr lang="en-GB" baseline="0" dirty="0" smtClean="0"/>
              <a:t> and friends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D205-4A7D-47E6-BDA6-0E74535141C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2536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Local,</a:t>
            </a:r>
            <a:r>
              <a:rPr lang="en-GB" baseline="0" dirty="0" smtClean="0"/>
              <a:t> national, international and global areas of interest – environment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D205-4A7D-47E6-BDA6-0E74535141CE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1090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Local,</a:t>
            </a:r>
            <a:r>
              <a:rPr lang="en-GB" baseline="0" dirty="0" smtClean="0"/>
              <a:t> national, international and global areas of interest – Travel and tourism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D205-4A7D-47E6-BDA6-0E74535141CE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1090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Local,</a:t>
            </a:r>
            <a:r>
              <a:rPr lang="en-GB" baseline="0" dirty="0" smtClean="0"/>
              <a:t> national, international and global areas of interest – Travel and tourism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D205-4A7D-47E6-BDA6-0E74535141CE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1090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Local,</a:t>
            </a:r>
            <a:r>
              <a:rPr lang="en-GB" baseline="0" dirty="0" smtClean="0"/>
              <a:t> national, international and global areas of interest – Travel and tourism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D205-4A7D-47E6-BDA6-0E74535141CE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1090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Local,</a:t>
            </a:r>
            <a:r>
              <a:rPr lang="en-GB" baseline="0" dirty="0" smtClean="0"/>
              <a:t> national, international and global areas of interest – Travel and tourism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D205-4A7D-47E6-BDA6-0E74535141CE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1090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Local,</a:t>
            </a:r>
            <a:r>
              <a:rPr lang="en-GB" baseline="0" dirty="0" smtClean="0"/>
              <a:t> national, international and global areas of interest – Travel and tourism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D205-4A7D-47E6-BDA6-0E74535141CE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1090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Local,</a:t>
            </a:r>
            <a:r>
              <a:rPr lang="en-GB" baseline="0" dirty="0" smtClean="0"/>
              <a:t> national, international and global areas of interest – Travel and tourism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D205-4A7D-47E6-BDA6-0E74535141CE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1090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Local,</a:t>
            </a:r>
            <a:r>
              <a:rPr lang="en-GB" baseline="0" dirty="0" smtClean="0"/>
              <a:t> national, international and global areas of interest – Travel and tourism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D205-4A7D-47E6-BDA6-0E74535141CE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10901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Local,</a:t>
            </a:r>
            <a:r>
              <a:rPr lang="en-GB" baseline="0" dirty="0" smtClean="0"/>
              <a:t> national, international and global areas of interest – Travel and tourism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D205-4A7D-47E6-BDA6-0E74535141CE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10901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Local,</a:t>
            </a:r>
            <a:r>
              <a:rPr lang="en-GB" baseline="0" dirty="0" smtClean="0"/>
              <a:t> national, international and global areas of interest – Travel and tourism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D205-4A7D-47E6-BDA6-0E74535141CE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109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Identity and culture – me my family</a:t>
            </a:r>
            <a:r>
              <a:rPr lang="en-GB" baseline="0" dirty="0" smtClean="0"/>
              <a:t> and friends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D205-4A7D-47E6-BDA6-0E74535141C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25362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Local,</a:t>
            </a:r>
            <a:r>
              <a:rPr lang="en-GB" baseline="0" dirty="0" smtClean="0"/>
              <a:t> national, international and global areas of interest – Travel and tourism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D205-4A7D-47E6-BDA6-0E74535141CE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109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Identity and culture – me my family</a:t>
            </a:r>
            <a:r>
              <a:rPr lang="en-GB" baseline="0" dirty="0" smtClean="0"/>
              <a:t> and friends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D205-4A7D-47E6-BDA6-0E74535141C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253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Identity and culture – technology in every day life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D205-4A7D-47E6-BDA6-0E74535141C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253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Identity and culture – technology in every day life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D205-4A7D-47E6-BDA6-0E74535141C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253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Identity and culture – technology in every day life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D205-4A7D-47E6-BDA6-0E74535141C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2536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Identity and culture – technology in every day life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D205-4A7D-47E6-BDA6-0E74535141C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253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Identity and culture – free time activities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4D205-4A7D-47E6-BDA6-0E74535141C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253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531521"/>
              </p:ext>
            </p:extLst>
          </p:nvPr>
        </p:nvGraphicFramePr>
        <p:xfrm>
          <a:off x="1828800" y="762000"/>
          <a:ext cx="5181600" cy="5047488"/>
        </p:xfrm>
        <a:graphic>
          <a:graphicData uri="http://schemas.openxmlformats.org/drawingml/2006/table">
            <a:tbl>
              <a:tblPr firstRow="1" firstCol="1" bandRow="1"/>
              <a:tblGrid>
                <a:gridCol w="2278852"/>
                <a:gridCol w="2902748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Card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Theme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 (not finished)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 (not finished)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M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590800" y="1524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i="1" dirty="0" smtClean="0"/>
              <a:t>Higher Role Play Booklet</a:t>
            </a:r>
            <a:endParaRPr lang="en-GB" sz="2400" b="1" i="1" dirty="0"/>
          </a:p>
        </p:txBody>
      </p:sp>
    </p:spTree>
    <p:extLst>
      <p:ext uri="{BB962C8B-B14F-4D97-AF65-F5344CB8AC3E}">
        <p14:creationId xmlns:p14="http://schemas.microsoft.com/office/powerpoint/2010/main" val="1045159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529158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24637" y="2592486"/>
            <a:ext cx="53285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dirty="0" smtClean="0"/>
              <a:t>Profesor de español, habla sobre tu familia</a:t>
            </a:r>
          </a:p>
          <a:p>
            <a:endParaRPr lang="es-DO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2915652"/>
            <a:ext cx="18722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375756" y="4509120"/>
            <a:ext cx="532859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Con </a:t>
            </a:r>
            <a:r>
              <a:rPr lang="en-GB" sz="2000" dirty="0" err="1" smtClean="0"/>
              <a:t>tu</a:t>
            </a:r>
            <a:r>
              <a:rPr lang="en-GB" sz="2000" dirty="0" smtClean="0"/>
              <a:t> </a:t>
            </a:r>
            <a:r>
              <a:rPr lang="en-GB" sz="2000" dirty="0" err="1" smtClean="0"/>
              <a:t>familia</a:t>
            </a: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475656" y="4878452"/>
            <a:ext cx="532859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Describe -  </a:t>
            </a:r>
            <a:r>
              <a:rPr lang="en-GB" sz="2000" dirty="0" err="1" smtClean="0"/>
              <a:t>hermano</a:t>
            </a:r>
            <a:r>
              <a:rPr lang="en-GB" sz="2000" dirty="0" smtClean="0"/>
              <a:t> mayor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475656" y="5400184"/>
            <a:ext cx="53285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? </a:t>
            </a:r>
            <a:r>
              <a:rPr lang="en-GB" dirty="0" err="1" smtClean="0"/>
              <a:t>Relación</a:t>
            </a:r>
            <a:r>
              <a:rPr lang="en-GB" dirty="0" smtClean="0"/>
              <a:t> - padre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55576" y="2592486"/>
            <a:ext cx="7699383" cy="3416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sz="2400" dirty="0" smtClean="0"/>
              <a:t>Estás hablando con tu amigo español/tu amiga española sobre dónde vives.</a:t>
            </a:r>
          </a:p>
          <a:p>
            <a:endParaRPr lang="es-DO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Actividades – fin de semana normalmente.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Lo que te gusta hacer y no (razones)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Tus amigos y tu – este fin de semana (dos detalles).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? Concierto – viernes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DO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804248" y="26064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00B050"/>
                </a:solidFill>
              </a:rPr>
              <a:t>Higher - Student</a:t>
            </a:r>
            <a:endParaRPr lang="en-GB" b="1" i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43006" y="134076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Role Play E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411051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529158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24637" y="2592486"/>
            <a:ext cx="53285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dirty="0" smtClean="0"/>
              <a:t>Profesor de español, habla sobre tu familia</a:t>
            </a:r>
          </a:p>
          <a:p>
            <a:endParaRPr lang="es-DO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2915652"/>
            <a:ext cx="18722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375756" y="4509120"/>
            <a:ext cx="532859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Con </a:t>
            </a:r>
            <a:r>
              <a:rPr lang="en-GB" sz="2000" dirty="0" err="1" smtClean="0"/>
              <a:t>tu</a:t>
            </a:r>
            <a:r>
              <a:rPr lang="en-GB" sz="2000" dirty="0" smtClean="0"/>
              <a:t> </a:t>
            </a:r>
            <a:r>
              <a:rPr lang="en-GB" sz="2000" dirty="0" err="1" smtClean="0"/>
              <a:t>familia</a:t>
            </a: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475656" y="4878452"/>
            <a:ext cx="532859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Describe -  </a:t>
            </a:r>
            <a:r>
              <a:rPr lang="en-GB" sz="2000" dirty="0" err="1" smtClean="0"/>
              <a:t>hermano</a:t>
            </a:r>
            <a:r>
              <a:rPr lang="en-GB" sz="2000" dirty="0" smtClean="0"/>
              <a:t> mayor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475656" y="5400184"/>
            <a:ext cx="53285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? </a:t>
            </a:r>
            <a:r>
              <a:rPr lang="en-GB" dirty="0" err="1" smtClean="0"/>
              <a:t>Relación</a:t>
            </a:r>
            <a:r>
              <a:rPr lang="en-GB" dirty="0" smtClean="0"/>
              <a:t> - padre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55576" y="2154336"/>
            <a:ext cx="7699383" cy="415498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sz="2400" dirty="0" smtClean="0"/>
              <a:t>Estás hablando con tu amigo español/tu amiga española sobre dónde vives.</a:t>
            </a:r>
          </a:p>
          <a:p>
            <a:endParaRPr lang="es-DO" sz="2400" dirty="0"/>
          </a:p>
          <a:p>
            <a:pPr marL="457200" indent="-457200">
              <a:buAutoNum type="arabicPeriod"/>
            </a:pPr>
            <a:r>
              <a:rPr lang="es-DO" sz="2400" dirty="0" smtClean="0"/>
              <a:t>¿Qué haces normalmente los fines de semana?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¿Crees que ir al cine debería ser más barato?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¿Qué te gusta y qué no te gusta hacer? Por qué?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¿Qué vais a hacer tus amigos y tú este fin de semana?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¿Vas a ir a un concierto el viernes</a:t>
            </a:r>
            <a:r>
              <a:rPr lang="es-DO" sz="2400" dirty="0"/>
              <a:t>?/ </a:t>
            </a:r>
            <a:r>
              <a:rPr lang="es-DO" sz="2400" dirty="0" smtClean="0"/>
              <a:t>¿Fuiste a algún concierto el ciernes pasado?</a:t>
            </a:r>
          </a:p>
          <a:p>
            <a:pPr marL="457200" indent="-457200">
              <a:buAutoNum type="arabicPeriod"/>
            </a:pPr>
            <a:endParaRPr lang="es-DO" sz="2400" dirty="0"/>
          </a:p>
          <a:p>
            <a:endParaRPr lang="es-DO" sz="24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6696236" y="252641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00B050"/>
                </a:solidFill>
              </a:rPr>
              <a:t>Higher - Teacher</a:t>
            </a:r>
            <a:endParaRPr lang="en-GB" b="1" i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43006" y="134076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Role Play </a:t>
            </a:r>
            <a:r>
              <a:rPr lang="en-GB" b="1" i="1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29856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529158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24637" y="2592486"/>
            <a:ext cx="53285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dirty="0" smtClean="0"/>
              <a:t>Profesor de español, habla sobre tu familia</a:t>
            </a:r>
          </a:p>
          <a:p>
            <a:endParaRPr lang="es-DO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2915652"/>
            <a:ext cx="18722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375756" y="4509120"/>
            <a:ext cx="532859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Con </a:t>
            </a:r>
            <a:r>
              <a:rPr lang="en-GB" sz="2000" dirty="0" err="1" smtClean="0"/>
              <a:t>tu</a:t>
            </a:r>
            <a:r>
              <a:rPr lang="en-GB" sz="2000" dirty="0" smtClean="0"/>
              <a:t> </a:t>
            </a:r>
            <a:r>
              <a:rPr lang="en-GB" sz="2000" dirty="0" err="1" smtClean="0"/>
              <a:t>familia</a:t>
            </a: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475656" y="4878452"/>
            <a:ext cx="532859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Describe -  </a:t>
            </a:r>
            <a:r>
              <a:rPr lang="en-GB" sz="2000" dirty="0" err="1" smtClean="0"/>
              <a:t>hermano</a:t>
            </a:r>
            <a:r>
              <a:rPr lang="en-GB" sz="2000" dirty="0" smtClean="0"/>
              <a:t> mayor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475656" y="5400184"/>
            <a:ext cx="53285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? </a:t>
            </a:r>
            <a:r>
              <a:rPr lang="en-GB" dirty="0" err="1" smtClean="0"/>
              <a:t>Relación</a:t>
            </a:r>
            <a:r>
              <a:rPr lang="en-GB" dirty="0" smtClean="0"/>
              <a:t> - padre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55576" y="2592486"/>
            <a:ext cx="7699383" cy="3416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sz="2400" dirty="0" smtClean="0"/>
              <a:t>Estás hablando con tu amigo español/tu amiga española sobre dónde vives.</a:t>
            </a:r>
          </a:p>
          <a:p>
            <a:endParaRPr lang="es-DO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Tus deportes favoritos y por qué (menciona dos)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Otra deporte para practicar el futuro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Un deporte que hacías de niño (dos detalles).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? Opinión sobre deporte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DO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804248" y="26064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00B050"/>
                </a:solidFill>
              </a:rPr>
              <a:t>Higher - Student</a:t>
            </a:r>
            <a:endParaRPr lang="en-GB" b="1" i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43006" y="134076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Role Play F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94798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529158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24637" y="2592486"/>
            <a:ext cx="53285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dirty="0" smtClean="0"/>
              <a:t>Profesor de español, habla sobre tu familia</a:t>
            </a:r>
          </a:p>
          <a:p>
            <a:endParaRPr lang="es-DO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2915652"/>
            <a:ext cx="18722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375756" y="4509120"/>
            <a:ext cx="532859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Con </a:t>
            </a:r>
            <a:r>
              <a:rPr lang="en-GB" sz="2000" dirty="0" err="1" smtClean="0"/>
              <a:t>tu</a:t>
            </a:r>
            <a:r>
              <a:rPr lang="en-GB" sz="2000" dirty="0" smtClean="0"/>
              <a:t> </a:t>
            </a:r>
            <a:r>
              <a:rPr lang="en-GB" sz="2000" dirty="0" err="1" smtClean="0"/>
              <a:t>familia</a:t>
            </a: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475656" y="4878452"/>
            <a:ext cx="532859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Describe -  </a:t>
            </a:r>
            <a:r>
              <a:rPr lang="en-GB" sz="2000" dirty="0" err="1" smtClean="0"/>
              <a:t>hermano</a:t>
            </a:r>
            <a:r>
              <a:rPr lang="en-GB" sz="2000" dirty="0" smtClean="0"/>
              <a:t> mayor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475656" y="5400184"/>
            <a:ext cx="53285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? </a:t>
            </a:r>
            <a:r>
              <a:rPr lang="en-GB" dirty="0" err="1" smtClean="0"/>
              <a:t>Relación</a:t>
            </a:r>
            <a:r>
              <a:rPr lang="en-GB" dirty="0" smtClean="0"/>
              <a:t> - padre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65375" y="2276872"/>
            <a:ext cx="7699383" cy="37856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sz="2400" dirty="0" smtClean="0"/>
              <a:t>Estás hablando con tu amigo español/tu amiga española sobre dónde vives.</a:t>
            </a:r>
          </a:p>
          <a:p>
            <a:endParaRPr lang="es-DO" sz="2400" dirty="0"/>
          </a:p>
          <a:p>
            <a:pPr marL="457200" indent="-457200">
              <a:buAutoNum type="arabicPeriod"/>
            </a:pPr>
            <a:r>
              <a:rPr lang="es-DO" sz="2400" dirty="0" smtClean="0"/>
              <a:t>¿Qué son tus deportes favoritos?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¿Qué deporte te gustaría practicar en el futuro?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¿Qué deporte hacías de niño/a?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¿Crees que es importante practicar deporte?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¿Qué es tu opinión sobre el deporte?</a:t>
            </a:r>
          </a:p>
          <a:p>
            <a:pPr marL="457200" indent="-457200">
              <a:buAutoNum type="arabicPeriod"/>
            </a:pPr>
            <a:endParaRPr lang="es-DO" sz="2400" dirty="0"/>
          </a:p>
          <a:p>
            <a:endParaRPr lang="es-DO" sz="24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6696236" y="252641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00B050"/>
                </a:solidFill>
              </a:rPr>
              <a:t>Higher - Teacher</a:t>
            </a:r>
            <a:endParaRPr lang="en-GB" b="1" i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43006" y="134076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Role Play F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339838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8130736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70745" y="3311696"/>
            <a:ext cx="7445671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sz="2400" dirty="0" smtClean="0"/>
              <a:t>Estás hablando con tu amigo español/tu amiga española sobre dónde vives.</a:t>
            </a:r>
          </a:p>
          <a:p>
            <a:endParaRPr lang="es-DO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Una descripción de tu casa (dos detalles).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Casa ideal y una razón.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Tu barrio – cómo era (dos detalles).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? Campo o ciudad – preferencia </a:t>
            </a:r>
            <a:endParaRPr lang="es-DO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804248" y="26064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0070C0"/>
                </a:solidFill>
              </a:rPr>
              <a:t>Higher - Student</a:t>
            </a:r>
            <a:endParaRPr lang="en-GB" b="1" i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27591" y="1156102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Role Play H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312027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8130736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70745" y="3311696"/>
            <a:ext cx="7445671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sz="2400" dirty="0" smtClean="0"/>
              <a:t>Estás hablando con tu amigo español/tu amiga española sobre dónde vives.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¿Cómo es tu casa? 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¿Qué hay para los jóvenes en tu barrio?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¿Cómo sería tu casa ideal? ¿Por qué?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¿Cómo era antes tu barrio?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¿Prefieres el campo o la ciudad?</a:t>
            </a:r>
          </a:p>
          <a:p>
            <a:endParaRPr lang="es-DO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804248" y="26064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0070C0"/>
                </a:solidFill>
              </a:rPr>
              <a:t>Higher - Teacher</a:t>
            </a:r>
            <a:endParaRPr lang="en-GB" b="1" i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16078" y="1219863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Role Play H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100840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8130736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70745" y="3311696"/>
            <a:ext cx="7445671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sz="2400" dirty="0" smtClean="0"/>
              <a:t>Estás hablando con tu amigo español/tu amiga española sobre dónde vives.</a:t>
            </a:r>
          </a:p>
          <a:p>
            <a:endParaRPr lang="es-DO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Tu casa – ¿dónde exactamente?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¿Distancia de tu instituto?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Cosas de interés en tu localidad (mencionas dos cosas)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Tu barrio – cómo era (dos detalles).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? Tu amigo – vivir - país</a:t>
            </a:r>
            <a:endParaRPr lang="es-DO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804248" y="26064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0070C0"/>
                </a:solidFill>
              </a:rPr>
              <a:t>Higher - Student</a:t>
            </a:r>
            <a:endParaRPr lang="en-GB" b="1" i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27591" y="1156102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Role Play I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215703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8130736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70745" y="3311696"/>
            <a:ext cx="7445671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sz="2400" dirty="0" smtClean="0"/>
              <a:t>Estás hablando con tu amigo español/tu amiga española sobre dónde vives.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¿Dónde está tu casa? 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¿Cómo lejos de tu instituto es tu casa ?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¿Qué hay de interés en la localidad? 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¿Cuáles son las ventajas de vivir allí?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¿En cuál país vive tu amigo/a?</a:t>
            </a:r>
          </a:p>
          <a:p>
            <a:endParaRPr lang="es-DO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804248" y="26064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0070C0"/>
                </a:solidFill>
              </a:rPr>
              <a:t>Higher - Teacher</a:t>
            </a:r>
            <a:endParaRPr lang="en-GB" b="1" i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16078" y="1219863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Role </a:t>
            </a:r>
            <a:r>
              <a:rPr lang="en-GB" b="1" i="1" smtClean="0"/>
              <a:t>Play </a:t>
            </a:r>
            <a:r>
              <a:rPr lang="en-GB" b="1" i="1"/>
              <a:t>I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255352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8130736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70745" y="3311696"/>
            <a:ext cx="7445671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sz="2400" dirty="0" smtClean="0"/>
              <a:t>Estás hablando con tu amigo español/tu amiga española sobre dónde vives.</a:t>
            </a:r>
          </a:p>
          <a:p>
            <a:endParaRPr lang="es-DO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El problema más grave (razón).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Proteger el medioambiente – qué (efecto si no).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Lo que deberíamos hacer (razón)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? Opinión – una amenaza al medio ambiente</a:t>
            </a:r>
            <a:endParaRPr lang="es-DO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804248" y="26064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0070C0"/>
                </a:solidFill>
              </a:rPr>
              <a:t>Higher - Student</a:t>
            </a:r>
            <a:endParaRPr lang="en-GB" b="1" i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43006" y="1156801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Role Play </a:t>
            </a:r>
            <a:r>
              <a:rPr lang="en-GB" b="1" i="1" dirty="0"/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214900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8130736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70745" y="2811700"/>
            <a:ext cx="7445671" cy="37856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sz="2400" dirty="0" smtClean="0"/>
              <a:t>Estás hablando con tu amigo español/tu amiga española sobre dónde vives.</a:t>
            </a:r>
            <a:endParaRPr lang="es-DO" sz="2400" dirty="0"/>
          </a:p>
          <a:p>
            <a:pPr marL="457200" indent="-457200">
              <a:buAutoNum type="arabicPeriod"/>
            </a:pPr>
            <a:r>
              <a:rPr lang="es-DO" sz="2400" dirty="0" smtClean="0"/>
              <a:t>¿Cuál es el problema medioambiental más grave en tu zona?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¿Qué haces para reciclar?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¿Crees que es importante proteger el medio ambiente</a:t>
            </a:r>
            <a:r>
              <a:rPr lang="es-DO" sz="2400" dirty="0"/>
              <a:t>? </a:t>
            </a:r>
            <a:r>
              <a:rPr lang="es-DO" sz="2400" dirty="0" smtClean="0"/>
              <a:t>¿Qué crees que pasaría si no lo hacemos?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¿Qué deberíamos hacer para protegerlo? ¿Por qué?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¿Cuál crees que es la mayor amenaza para el medio ambiente?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04248" y="26064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0070C0"/>
                </a:solidFill>
              </a:rPr>
              <a:t>Higher - Teacher</a:t>
            </a:r>
            <a:endParaRPr lang="en-GB" b="1" i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11399" y="1156801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Role Play K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221952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529158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24637" y="2592486"/>
            <a:ext cx="53285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dirty="0" smtClean="0"/>
              <a:t>Profesor de español, habla sobre tu familia</a:t>
            </a:r>
          </a:p>
          <a:p>
            <a:endParaRPr lang="es-DO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2915652"/>
            <a:ext cx="18722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537534" y="4488443"/>
            <a:ext cx="532859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Con </a:t>
            </a:r>
            <a:r>
              <a:rPr lang="en-GB" sz="2000" dirty="0" err="1" smtClean="0"/>
              <a:t>tu</a:t>
            </a:r>
            <a:r>
              <a:rPr lang="en-GB" sz="2000" dirty="0" smtClean="0"/>
              <a:t> </a:t>
            </a:r>
            <a:r>
              <a:rPr lang="en-GB" sz="2000" dirty="0" err="1" smtClean="0"/>
              <a:t>familia</a:t>
            </a: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475656" y="4878452"/>
            <a:ext cx="532859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Describe -  </a:t>
            </a:r>
            <a:r>
              <a:rPr lang="en-GB" sz="2000" dirty="0" err="1" smtClean="0"/>
              <a:t>hermano</a:t>
            </a:r>
            <a:r>
              <a:rPr lang="en-GB" sz="2000" dirty="0" smtClean="0"/>
              <a:t>/a mayor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475656" y="5400184"/>
            <a:ext cx="53285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? </a:t>
            </a:r>
            <a:r>
              <a:rPr lang="en-GB" dirty="0" err="1" smtClean="0"/>
              <a:t>Relación</a:t>
            </a:r>
            <a:r>
              <a:rPr lang="en-GB" dirty="0" smtClean="0"/>
              <a:t> - padre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804248" y="26064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00B050"/>
                </a:solidFill>
              </a:rPr>
              <a:t>Higher - student</a:t>
            </a:r>
            <a:endParaRPr lang="en-GB" b="1" i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47864" y="3491498"/>
            <a:ext cx="30963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Hermano</a:t>
            </a:r>
            <a:r>
              <a:rPr lang="en-GB" dirty="0" smtClean="0"/>
              <a:t>/a (dos </a:t>
            </a:r>
            <a:r>
              <a:rPr lang="en-GB" dirty="0" err="1" smtClean="0"/>
              <a:t>detalles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843006" y="134076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Role Play A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293563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8130736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70745" y="3311696"/>
            <a:ext cx="7445671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sz="2400" dirty="0" smtClean="0"/>
              <a:t>Estás hablando con tu amigo español/tu amiga española sobre dónde vives.</a:t>
            </a:r>
          </a:p>
          <a:p>
            <a:endParaRPr lang="es-DO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Contaminación en tu barrio – tres detalles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Problemas con el tráfico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Soluciones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? Tu amigo/a – ¿Proteger el medio ambiente?</a:t>
            </a:r>
            <a:endParaRPr lang="es-DO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804248" y="26064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0070C0"/>
                </a:solidFill>
              </a:rPr>
              <a:t>Higher - Student</a:t>
            </a:r>
            <a:endParaRPr lang="en-GB" b="1" i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43006" y="1156801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Role Play </a:t>
            </a:r>
            <a:r>
              <a:rPr lang="en-GB" b="1" i="1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401090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8130736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70745" y="3311696"/>
            <a:ext cx="7445671" cy="280076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sz="2200" dirty="0" smtClean="0"/>
              <a:t>Estás hablando con tu amigo español/tu amiga española sobre dónde vives.</a:t>
            </a:r>
          </a:p>
          <a:p>
            <a:endParaRPr lang="es-DO" sz="2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200" dirty="0" smtClean="0"/>
              <a:t>¿Qué contaminación hay en tu barrio?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200" dirty="0" smtClean="0"/>
              <a:t>¿Qué problemas de tráfico hay?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200" dirty="0" smtClean="0"/>
              <a:t>¿Cómo se puede resolver este problema del tráfico?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200" dirty="0" smtClean="0"/>
              <a:t>¿Qué más podrías hacer para proteger el medio ambiente?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200" dirty="0" smtClean="0"/>
              <a:t>¿Protege el medio ambiente tu amigo? </a:t>
            </a:r>
            <a:endParaRPr lang="es-DO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6804248" y="26064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0070C0"/>
                </a:solidFill>
              </a:rPr>
              <a:t>Higher - Student</a:t>
            </a:r>
            <a:endParaRPr lang="en-GB" b="1" i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43006" y="1156801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Role </a:t>
            </a:r>
            <a:r>
              <a:rPr lang="en-GB" b="1" i="1" smtClean="0"/>
              <a:t>Play L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293761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8130736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70745" y="3311696"/>
            <a:ext cx="7445671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sz="2400" dirty="0" smtClean="0"/>
              <a:t>Estás hablando con tu amigo español/tu amiga española sobre dónde vives.</a:t>
            </a:r>
          </a:p>
          <a:p>
            <a:endParaRPr lang="es-DO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Las vacaciones pasadas (dos detalles).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Alojamiento (opinión)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Lo que hiciste (dos detalles).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? Las vacaciones futuras – dónde</a:t>
            </a:r>
            <a:endParaRPr lang="es-DO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804248" y="26064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0070C0"/>
                </a:solidFill>
              </a:rPr>
              <a:t>Higher - Student</a:t>
            </a:r>
            <a:endParaRPr lang="en-GB" b="1" i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43006" y="1156102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Role Play M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13914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8130736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70745" y="3311696"/>
            <a:ext cx="7445671" cy="3416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sz="2400" dirty="0" smtClean="0"/>
              <a:t>Estás hablando con tu amigo español/tu amiga española sobre dónde vives.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¿Qué hiciste en tus últimas vacaciones? 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¿Te gusta relajarte en vacaciones o prefieres la aventura?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¿Dónde te alojaste</a:t>
            </a:r>
            <a:r>
              <a:rPr lang="es-DO" sz="2400" dirty="0"/>
              <a:t>? </a:t>
            </a:r>
            <a:r>
              <a:rPr lang="es-DO" sz="2400" dirty="0" smtClean="0"/>
              <a:t>¿Qué te pareció?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¿Qué tipo de cosas o actividades hiciste?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¿Dónde vas a ir en tus próximas vacaciones?</a:t>
            </a:r>
          </a:p>
          <a:p>
            <a:pPr marL="457200" indent="-457200">
              <a:buAutoNum type="arabicPeriod"/>
            </a:pPr>
            <a:endParaRPr lang="es-DO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804248" y="26064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0070C0"/>
                </a:solidFill>
              </a:rPr>
              <a:t>Higher - Teacher</a:t>
            </a:r>
            <a:endParaRPr lang="en-GB" b="1" i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13525" y="1156102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Role </a:t>
            </a:r>
            <a:r>
              <a:rPr lang="en-GB" b="1" i="1" smtClean="0"/>
              <a:t>Play </a:t>
            </a:r>
            <a:r>
              <a:rPr lang="en-GB" b="1" i="1"/>
              <a:t>M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161422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8130736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70745" y="3311696"/>
            <a:ext cx="7445671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sz="2400" dirty="0" smtClean="0"/>
              <a:t>Estás hablando con tu amigo español/tu amiga española sobre tu instituto.</a:t>
            </a:r>
          </a:p>
          <a:p>
            <a:endParaRPr lang="es-DO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Un ejemplo de acoso escolar (dos detalles)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Las consecuencias de faltar a clase (un detalle)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Cómo se comportan los estudiantes (una opinión)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/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? Planes para el año próximo</a:t>
            </a:r>
            <a:endParaRPr lang="es-DO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588224" y="260648"/>
            <a:ext cx="223224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i="1" dirty="0" smtClean="0">
                <a:solidFill>
                  <a:srgbClr val="FF0000"/>
                </a:solidFill>
              </a:rPr>
              <a:t>Foundation - Student</a:t>
            </a:r>
            <a:endParaRPr lang="en-GB" i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43006" y="1156102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Role Play N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403514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8130736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70745" y="3068960"/>
            <a:ext cx="7445671" cy="3416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sz="2400" dirty="0" smtClean="0"/>
              <a:t>Estás hablando con tu amigo español/tu amiga </a:t>
            </a:r>
            <a:r>
              <a:rPr lang="es-DO" sz="2400" smtClean="0"/>
              <a:t>española sobre </a:t>
            </a:r>
            <a:r>
              <a:rPr lang="es-DO" sz="2400" dirty="0"/>
              <a:t>tu instituto.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Hay mucho acoso escolar en tu instituto? Háblame de un ejemplo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¿Qué son las consecuencias de falta a la clase?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¿Cómo se comportan las estudiantes en tu instituto?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¿Quién es tu profesor favorito y por qué?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A </a:t>
            </a:r>
            <a:r>
              <a:rPr lang="es-DO" sz="2400" dirty="0" err="1" smtClean="0"/>
              <a:t>question</a:t>
            </a:r>
            <a:r>
              <a:rPr lang="es-DO" sz="2400" dirty="0" smtClean="0"/>
              <a:t> </a:t>
            </a:r>
            <a:r>
              <a:rPr lang="es-DO" sz="2400" dirty="0" err="1" smtClean="0"/>
              <a:t>that</a:t>
            </a:r>
            <a:r>
              <a:rPr lang="es-DO" sz="2400" dirty="0" smtClean="0"/>
              <a:t> </a:t>
            </a:r>
            <a:r>
              <a:rPr lang="es-DO" sz="2400" dirty="0" err="1" smtClean="0"/>
              <a:t>correctly</a:t>
            </a:r>
            <a:r>
              <a:rPr lang="es-DO" sz="2400" dirty="0" smtClean="0"/>
              <a:t> </a:t>
            </a:r>
            <a:r>
              <a:rPr lang="es-DO" sz="2400" dirty="0" err="1" smtClean="0"/>
              <a:t>asks</a:t>
            </a:r>
            <a:r>
              <a:rPr lang="es-DO" sz="2400" dirty="0" smtClean="0"/>
              <a:t> </a:t>
            </a:r>
            <a:r>
              <a:rPr lang="es-DO" sz="2400" dirty="0" err="1" smtClean="0"/>
              <a:t>you</a:t>
            </a:r>
            <a:r>
              <a:rPr lang="es-DO" sz="2400" dirty="0" smtClean="0"/>
              <a:t> </a:t>
            </a:r>
            <a:r>
              <a:rPr lang="es-DO" sz="2400" dirty="0" err="1" smtClean="0"/>
              <a:t>about</a:t>
            </a:r>
            <a:r>
              <a:rPr lang="es-DO" sz="2400" dirty="0" smtClean="0"/>
              <a:t> </a:t>
            </a:r>
            <a:r>
              <a:rPr lang="es-DO" sz="2400" dirty="0" err="1" smtClean="0"/>
              <a:t>your</a:t>
            </a:r>
            <a:r>
              <a:rPr lang="es-DO" sz="2400" dirty="0" smtClean="0"/>
              <a:t> </a:t>
            </a:r>
            <a:r>
              <a:rPr lang="es-DO" sz="2400" dirty="0" err="1" smtClean="0"/>
              <a:t>future</a:t>
            </a:r>
            <a:r>
              <a:rPr lang="es-DO" sz="2400" dirty="0" smtClean="0"/>
              <a:t> </a:t>
            </a:r>
            <a:r>
              <a:rPr lang="es-DO" sz="2400" dirty="0" err="1" smtClean="0"/>
              <a:t>plans</a:t>
            </a:r>
            <a:r>
              <a:rPr lang="es-DO" sz="2400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16216" y="260648"/>
            <a:ext cx="230425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i="1" dirty="0" smtClean="0">
                <a:solidFill>
                  <a:srgbClr val="FF0000"/>
                </a:solidFill>
              </a:rPr>
              <a:t>Foundation - Teacher</a:t>
            </a:r>
            <a:endParaRPr lang="en-GB" i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65515" y="1172567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Role Play N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314665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8130736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70745" y="3068960"/>
            <a:ext cx="7445671" cy="3416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sz="2400" dirty="0" smtClean="0"/>
              <a:t>Estás hablando con tu amigo español/tu amiga española sobre educación</a:t>
            </a:r>
          </a:p>
          <a:p>
            <a:endParaRPr lang="es-DO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Tu profesor/a ideal (dos detalles)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Importancia de aprender español (una razón)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Necesidad de hacer asignaturas obligatorias – tu opinión y una razón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/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? Exámenes en el colegio</a:t>
            </a:r>
            <a:endParaRPr lang="es-DO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588224" y="260648"/>
            <a:ext cx="223224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i="1" dirty="0" smtClean="0">
                <a:solidFill>
                  <a:srgbClr val="FF0000"/>
                </a:solidFill>
              </a:rPr>
              <a:t>Higher - Student</a:t>
            </a:r>
            <a:endParaRPr lang="en-GB" i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43006" y="1156102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Role Play </a:t>
            </a:r>
            <a:r>
              <a:rPr lang="en-GB" b="1" i="1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6243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8130736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70745" y="3068960"/>
            <a:ext cx="7445671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sz="2400" dirty="0"/>
              <a:t>Estás hablando con tu amigo español/tu amiga española sobre </a:t>
            </a:r>
            <a:r>
              <a:rPr lang="es-DO" sz="2400" dirty="0" smtClean="0"/>
              <a:t>educación</a:t>
            </a:r>
          </a:p>
          <a:p>
            <a:endParaRPr lang="es-DO" sz="2400" dirty="0"/>
          </a:p>
          <a:p>
            <a:pPr marL="457200" indent="-457200">
              <a:buAutoNum type="arabicPeriod"/>
            </a:pPr>
            <a:r>
              <a:rPr lang="es-DO" sz="2400" dirty="0" smtClean="0"/>
              <a:t>¿Cómo sería tu profesor ideal?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¿Crees que es importante aprender español?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¿Opinas que debería haber asignaturas obligatorias?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¿Son estrictos los profesores en tu instituto?</a:t>
            </a:r>
          </a:p>
          <a:p>
            <a:pPr marL="457200" indent="-457200">
              <a:buAutoNum type="arabicPeriod"/>
            </a:pPr>
            <a:r>
              <a:rPr lang="es-DO" sz="2400" dirty="0" err="1" smtClean="0"/>
              <a:t>Any</a:t>
            </a:r>
            <a:r>
              <a:rPr lang="es-DO" sz="2400" dirty="0" smtClean="0"/>
              <a:t> </a:t>
            </a:r>
            <a:r>
              <a:rPr lang="es-DO" sz="2400" dirty="0" err="1" smtClean="0"/>
              <a:t>question</a:t>
            </a:r>
            <a:r>
              <a:rPr lang="es-DO" sz="2400" dirty="0" smtClean="0"/>
              <a:t> </a:t>
            </a:r>
            <a:r>
              <a:rPr lang="es-DO" sz="2400" dirty="0" err="1" smtClean="0"/>
              <a:t>that</a:t>
            </a:r>
            <a:r>
              <a:rPr lang="es-DO" sz="2400" dirty="0" smtClean="0"/>
              <a:t> </a:t>
            </a:r>
            <a:r>
              <a:rPr lang="es-DO" sz="2400" dirty="0" err="1" smtClean="0"/>
              <a:t>asks</a:t>
            </a:r>
            <a:r>
              <a:rPr lang="es-DO" sz="2400" dirty="0" smtClean="0"/>
              <a:t> </a:t>
            </a:r>
            <a:r>
              <a:rPr lang="es-DO" sz="2400" dirty="0" err="1" smtClean="0"/>
              <a:t>about</a:t>
            </a:r>
            <a:r>
              <a:rPr lang="es-DO" sz="2400" dirty="0" smtClean="0"/>
              <a:t> </a:t>
            </a:r>
            <a:r>
              <a:rPr lang="es-DO" sz="2400" dirty="0" err="1" smtClean="0"/>
              <a:t>exams</a:t>
            </a:r>
            <a:r>
              <a:rPr lang="es-DO" sz="2400" dirty="0" smtClean="0"/>
              <a:t> in </a:t>
            </a:r>
            <a:r>
              <a:rPr lang="es-DO" sz="2400" dirty="0" err="1" smtClean="0"/>
              <a:t>school</a:t>
            </a:r>
            <a:r>
              <a:rPr lang="es-DO" sz="2400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16216" y="260648"/>
            <a:ext cx="230425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i="1" dirty="0" smtClean="0">
                <a:solidFill>
                  <a:srgbClr val="FF0000"/>
                </a:solidFill>
              </a:rPr>
              <a:t>Higher - Teacher</a:t>
            </a:r>
            <a:endParaRPr lang="en-GB" i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65515" y="1172567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Role Play O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401546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8130736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70745" y="3311696"/>
            <a:ext cx="7445671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sz="2400" dirty="0" smtClean="0"/>
              <a:t>Estás hablando con tu amigo español/tu amiga española sobre los planes futuros.</a:t>
            </a:r>
            <a:endParaRPr lang="es-DO" sz="2400" dirty="0"/>
          </a:p>
          <a:p>
            <a:endParaRPr lang="es-DO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s-DO" sz="2400" dirty="0" smtClean="0"/>
              <a:t>ir a la universidad (dos detalles)</a:t>
            </a:r>
          </a:p>
          <a:p>
            <a:pPr marL="457200" indent="-457200">
              <a:buFont typeface="+mj-lt"/>
              <a:buAutoNum type="arabicPeriod"/>
            </a:pPr>
            <a:r>
              <a:rPr lang="es-DO" sz="2400" dirty="0" smtClean="0"/>
              <a:t>Trabajos que te interesan (una razón)</a:t>
            </a:r>
          </a:p>
          <a:p>
            <a:pPr marL="457200" indent="-457200">
              <a:buFont typeface="+mj-lt"/>
              <a:buAutoNum type="arabicPeriod"/>
            </a:pPr>
            <a:r>
              <a:rPr lang="es-DO" sz="2400" dirty="0" smtClean="0"/>
              <a:t>La ventaja de un aprendizaje (un detalle)</a:t>
            </a:r>
          </a:p>
          <a:p>
            <a:pPr marL="457200" indent="-457200">
              <a:buFont typeface="+mj-lt"/>
              <a:buAutoNum type="arabicPeriod"/>
            </a:pPr>
            <a:r>
              <a:rPr lang="es-DO" sz="2400" dirty="0"/>
              <a:t>!</a:t>
            </a:r>
          </a:p>
          <a:p>
            <a:pPr marL="457200" indent="-457200">
              <a:buFont typeface="+mj-lt"/>
              <a:buAutoNum type="arabicPeriod"/>
            </a:pPr>
            <a:r>
              <a:rPr lang="es-DO" sz="2400" dirty="0" smtClean="0"/>
              <a:t>? Planes futuros</a:t>
            </a:r>
            <a:endParaRPr lang="es-DO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588224" y="260648"/>
            <a:ext cx="223224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i="1" dirty="0" smtClean="0">
                <a:solidFill>
                  <a:srgbClr val="FF0000"/>
                </a:solidFill>
              </a:rPr>
              <a:t>Foundation - Student</a:t>
            </a:r>
            <a:endParaRPr lang="en-GB" i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43006" y="1156102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Role Play P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109280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8130736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70745" y="3078431"/>
            <a:ext cx="7445671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sz="2400" dirty="0"/>
              <a:t>Estás hablando con tu amigo español/tu amiga española </a:t>
            </a:r>
            <a:r>
              <a:rPr lang="es-DO" sz="2400"/>
              <a:t>sobre los planes futuros.</a:t>
            </a:r>
          </a:p>
          <a:p>
            <a:endParaRPr lang="es-DO" sz="2400" dirty="0" smtClean="0"/>
          </a:p>
          <a:p>
            <a:pPr marL="457200" indent="-457200">
              <a:buAutoNum type="arabicPeriod"/>
            </a:pPr>
            <a:r>
              <a:rPr lang="es-DO" sz="2400" dirty="0" smtClean="0"/>
              <a:t>¿Quieres ir a la universidad? 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¿Cuáles trabajos te interesan?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¿Qué es la ventaja de hacer un aprendizaje?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¿Qué es tu opinión sobre el trabajo?</a:t>
            </a:r>
          </a:p>
          <a:p>
            <a:pPr marL="457200" indent="-457200">
              <a:buAutoNum type="arabicPeriod"/>
            </a:pPr>
            <a:r>
              <a:rPr lang="es-DO" sz="2400" dirty="0" err="1" smtClean="0"/>
              <a:t>Any</a:t>
            </a:r>
            <a:r>
              <a:rPr lang="es-DO" sz="2400" dirty="0" smtClean="0"/>
              <a:t> </a:t>
            </a:r>
            <a:r>
              <a:rPr lang="es-DO" sz="2400" dirty="0" err="1" smtClean="0"/>
              <a:t>question</a:t>
            </a:r>
            <a:r>
              <a:rPr lang="es-DO" sz="2400" dirty="0" smtClean="0"/>
              <a:t> </a:t>
            </a:r>
            <a:r>
              <a:rPr lang="es-DO" sz="2400" dirty="0" err="1" smtClean="0"/>
              <a:t>that</a:t>
            </a:r>
            <a:r>
              <a:rPr lang="es-DO" sz="2400" dirty="0" smtClean="0"/>
              <a:t> </a:t>
            </a:r>
            <a:r>
              <a:rPr lang="es-DO" sz="2400" dirty="0" err="1" smtClean="0"/>
              <a:t>asks</a:t>
            </a:r>
            <a:r>
              <a:rPr lang="es-DO" sz="2400" dirty="0" smtClean="0"/>
              <a:t> </a:t>
            </a:r>
            <a:r>
              <a:rPr lang="es-DO" sz="2400" dirty="0" err="1" smtClean="0"/>
              <a:t>about</a:t>
            </a:r>
            <a:r>
              <a:rPr lang="es-DO" sz="2400" dirty="0" smtClean="0"/>
              <a:t> </a:t>
            </a:r>
            <a:r>
              <a:rPr lang="es-DO" sz="2400" dirty="0" err="1" smtClean="0"/>
              <a:t>your</a:t>
            </a:r>
            <a:r>
              <a:rPr lang="es-DO" sz="2400" dirty="0" smtClean="0"/>
              <a:t> </a:t>
            </a:r>
            <a:r>
              <a:rPr lang="es-DO" sz="2400" dirty="0" err="1" smtClean="0"/>
              <a:t>future</a:t>
            </a:r>
            <a:r>
              <a:rPr lang="es-DO" sz="2400" dirty="0" smtClean="0"/>
              <a:t> </a:t>
            </a:r>
            <a:r>
              <a:rPr lang="es-DO" sz="2400" dirty="0" err="1" smtClean="0"/>
              <a:t>plans</a:t>
            </a:r>
            <a:r>
              <a:rPr lang="es-DO" sz="2400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16216" y="260648"/>
            <a:ext cx="230425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i="1" dirty="0" smtClean="0">
                <a:solidFill>
                  <a:srgbClr val="FF0000"/>
                </a:solidFill>
              </a:rPr>
              <a:t>Foundation - Teacher</a:t>
            </a:r>
            <a:endParaRPr lang="en-GB" i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65515" y="1172567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Role Play P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70265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529158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24637" y="2592486"/>
            <a:ext cx="53285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dirty="0" smtClean="0"/>
              <a:t>Profesor de español, habla sobre tu familia</a:t>
            </a:r>
          </a:p>
          <a:p>
            <a:endParaRPr lang="es-DO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2915652"/>
            <a:ext cx="18722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537534" y="4488443"/>
            <a:ext cx="532859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Con </a:t>
            </a:r>
            <a:r>
              <a:rPr lang="en-GB" sz="2000" dirty="0" err="1" smtClean="0"/>
              <a:t>tu</a:t>
            </a:r>
            <a:r>
              <a:rPr lang="en-GB" sz="2000" dirty="0" smtClean="0"/>
              <a:t> </a:t>
            </a:r>
            <a:r>
              <a:rPr lang="en-GB" sz="2000" dirty="0" err="1" smtClean="0"/>
              <a:t>familia</a:t>
            </a: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475656" y="4878452"/>
            <a:ext cx="532859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Describe -  </a:t>
            </a:r>
            <a:r>
              <a:rPr lang="en-GB" sz="2000" dirty="0" err="1" smtClean="0"/>
              <a:t>hermano</a:t>
            </a:r>
            <a:r>
              <a:rPr lang="en-GB" sz="2000" dirty="0" smtClean="0"/>
              <a:t>/a mayor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475656" y="5400184"/>
            <a:ext cx="53285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? </a:t>
            </a:r>
            <a:r>
              <a:rPr lang="en-GB" dirty="0" err="1" smtClean="0"/>
              <a:t>Relación</a:t>
            </a:r>
            <a:r>
              <a:rPr lang="en-GB" dirty="0" smtClean="0"/>
              <a:t> </a:t>
            </a:r>
            <a:r>
              <a:rPr lang="en-GB" dirty="0" err="1" smtClean="0"/>
              <a:t>cambiado</a:t>
            </a:r>
            <a:r>
              <a:rPr lang="en-GB" dirty="0" smtClean="0"/>
              <a:t>- padre/</a:t>
            </a:r>
            <a:r>
              <a:rPr lang="en-GB" dirty="0" err="1" smtClean="0"/>
              <a:t>madre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804248" y="26064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00B050"/>
                </a:solidFill>
              </a:rPr>
              <a:t>Higher - teacher</a:t>
            </a:r>
            <a:endParaRPr lang="en-GB" b="1" i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47864" y="3491498"/>
            <a:ext cx="30963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Hermano</a:t>
            </a:r>
            <a:r>
              <a:rPr lang="en-GB" dirty="0" smtClean="0"/>
              <a:t>/a (dos </a:t>
            </a:r>
            <a:r>
              <a:rPr lang="en-GB" dirty="0" err="1" smtClean="0"/>
              <a:t>detalles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880420" y="3100318"/>
            <a:ext cx="6985705" cy="29546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_tradnl" sz="2800" dirty="0" smtClean="0"/>
              <a:t>Cómo es tu relación con tu hermano/a?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2800" dirty="0" smtClean="0"/>
              <a:t>Te peleas mucho con él/ella?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2800" dirty="0" smtClean="0"/>
              <a:t>Qué te gusta hacer con tu familia?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2800" dirty="0" smtClean="0"/>
              <a:t>Describe tu hermano/a mayor?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2800" dirty="0" smtClean="0"/>
              <a:t>Cómo ha cambiado tu relación con tu padre/madre?</a:t>
            </a:r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843006" y="134076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Role Play A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332949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8130736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70745" y="3068960"/>
            <a:ext cx="7445671" cy="3416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sz="2400" dirty="0"/>
              <a:t>Estás hablando con tu entrevistador/a sobre trabajos.</a:t>
            </a:r>
          </a:p>
          <a:p>
            <a:endParaRPr lang="es-DO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s-DO" sz="2400" dirty="0" smtClean="0"/>
              <a:t>La razón que quieres trabajar como médico/a</a:t>
            </a:r>
          </a:p>
          <a:p>
            <a:pPr marL="457200" indent="-457200">
              <a:buFont typeface="+mj-lt"/>
              <a:buAutoNum type="arabicPeriod"/>
            </a:pPr>
            <a:r>
              <a:rPr lang="es-DO" sz="2400" dirty="0" smtClean="0"/>
              <a:t>Las calidades personales que se necesitan (dos detalles)</a:t>
            </a:r>
          </a:p>
          <a:p>
            <a:pPr marL="457200" indent="-457200">
              <a:buFont typeface="+mj-lt"/>
              <a:buAutoNum type="arabicPeriod"/>
            </a:pPr>
            <a:r>
              <a:rPr lang="es-DO" sz="2400" dirty="0" smtClean="0"/>
              <a:t>Trabajo pasado (dos detalles)</a:t>
            </a:r>
          </a:p>
          <a:p>
            <a:pPr marL="457200" indent="-457200">
              <a:buFont typeface="+mj-lt"/>
              <a:buAutoNum type="arabicPeriod"/>
            </a:pPr>
            <a:r>
              <a:rPr lang="es-DO" sz="2400" dirty="0"/>
              <a:t>!</a:t>
            </a:r>
          </a:p>
          <a:p>
            <a:pPr marL="457200" indent="-457200">
              <a:buFont typeface="+mj-lt"/>
              <a:buAutoNum type="arabicPeriod"/>
            </a:pPr>
            <a:r>
              <a:rPr lang="es-DO" sz="2400" dirty="0" smtClean="0"/>
              <a:t>? Ubicación </a:t>
            </a:r>
            <a:r>
              <a:rPr lang="es-DO" sz="2400" smtClean="0"/>
              <a:t>del hospital</a:t>
            </a:r>
            <a:endParaRPr lang="es-DO" sz="2400" dirty="0" smtClean="0"/>
          </a:p>
          <a:p>
            <a:pPr marL="457200" indent="-457200">
              <a:buFont typeface="+mj-lt"/>
              <a:buAutoNum type="arabicPeriod"/>
            </a:pPr>
            <a:endParaRPr lang="es-DO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588224" y="260648"/>
            <a:ext cx="223224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i="1" dirty="0" smtClean="0">
                <a:solidFill>
                  <a:srgbClr val="FF0000"/>
                </a:solidFill>
              </a:rPr>
              <a:t>Foundation - Student</a:t>
            </a:r>
            <a:endParaRPr lang="en-GB" i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43006" y="1156102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Role Play Q</a:t>
            </a:r>
            <a:endParaRPr lang="en-GB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3556991" y="763892"/>
            <a:ext cx="439248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Interviewer and they will speak first.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555776" y="1168546"/>
            <a:ext cx="244827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Teacher as </a:t>
            </a:r>
            <a:r>
              <a:rPr lang="en-GB" i="1" dirty="0" err="1" smtClean="0"/>
              <a:t>usted</a:t>
            </a:r>
            <a:r>
              <a:rPr lang="en-GB" i="1" dirty="0" smtClean="0"/>
              <a:t>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14839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8130736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70136" y="3068960"/>
            <a:ext cx="7445671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sz="2400" dirty="0"/>
              <a:t>Estás hablando con tu </a:t>
            </a:r>
            <a:r>
              <a:rPr lang="es-DO" sz="2400" dirty="0" smtClean="0"/>
              <a:t>entrevistador/a sobre </a:t>
            </a:r>
            <a:r>
              <a:rPr lang="es-DO" sz="2400" dirty="0"/>
              <a:t>trabajos</a:t>
            </a:r>
            <a:r>
              <a:rPr lang="es-DO" sz="2400" dirty="0" smtClean="0"/>
              <a:t>.</a:t>
            </a:r>
          </a:p>
          <a:p>
            <a:endParaRPr lang="es-DO" sz="2400" dirty="0"/>
          </a:p>
          <a:p>
            <a:pPr marL="457200" indent="-457200">
              <a:buAutoNum type="arabicPeriod"/>
            </a:pPr>
            <a:r>
              <a:rPr lang="es-DO" sz="2400" dirty="0" smtClean="0"/>
              <a:t>¿Por qué quieres trabajar cómo médico/a?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¿Qué son las calidades personales que se necesitan para ser médico/a?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Háblame de un trabajo pasado</a:t>
            </a:r>
          </a:p>
          <a:p>
            <a:pPr marL="457200" indent="-457200">
              <a:buAutoNum type="arabicPeriod"/>
            </a:pPr>
            <a:r>
              <a:rPr lang="es-DO" sz="2400" dirty="0" smtClean="0"/>
              <a:t>¿Prefieres trabajar en el aire libre o adentro?</a:t>
            </a:r>
          </a:p>
          <a:p>
            <a:pPr marL="457200" indent="-457200">
              <a:buAutoNum type="arabicPeriod"/>
            </a:pPr>
            <a:r>
              <a:rPr lang="es-DO" sz="2400" dirty="0" err="1" smtClean="0"/>
              <a:t>Any</a:t>
            </a:r>
            <a:r>
              <a:rPr lang="es-DO" sz="2400" dirty="0" smtClean="0"/>
              <a:t> </a:t>
            </a:r>
            <a:r>
              <a:rPr lang="es-DO" sz="2400" dirty="0" err="1" smtClean="0"/>
              <a:t>question</a:t>
            </a:r>
            <a:r>
              <a:rPr lang="es-DO" sz="2400" dirty="0" smtClean="0"/>
              <a:t> </a:t>
            </a:r>
            <a:r>
              <a:rPr lang="es-DO" sz="2400" dirty="0" err="1" smtClean="0"/>
              <a:t>that</a:t>
            </a:r>
            <a:r>
              <a:rPr lang="es-DO" sz="2400" dirty="0" smtClean="0"/>
              <a:t> </a:t>
            </a:r>
            <a:r>
              <a:rPr lang="es-DO" sz="2400" dirty="0" err="1" smtClean="0"/>
              <a:t>asks</a:t>
            </a:r>
            <a:r>
              <a:rPr lang="es-DO" sz="2400" dirty="0" smtClean="0"/>
              <a:t> </a:t>
            </a:r>
            <a:r>
              <a:rPr lang="es-DO" sz="2400" dirty="0" err="1" smtClean="0"/>
              <a:t>about</a:t>
            </a:r>
            <a:r>
              <a:rPr lang="es-DO" sz="2400" dirty="0" smtClean="0"/>
              <a:t> </a:t>
            </a:r>
            <a:r>
              <a:rPr lang="es-DO" sz="2400" dirty="0" err="1" smtClean="0"/>
              <a:t>where</a:t>
            </a:r>
            <a:r>
              <a:rPr lang="es-DO" sz="2400" dirty="0" smtClean="0"/>
              <a:t> </a:t>
            </a:r>
            <a:r>
              <a:rPr lang="es-DO" sz="2400" dirty="0" err="1" smtClean="0"/>
              <a:t>the</a:t>
            </a:r>
            <a:r>
              <a:rPr lang="es-DO" sz="2400" dirty="0" smtClean="0"/>
              <a:t> hospital </a:t>
            </a:r>
            <a:r>
              <a:rPr lang="es-DO" sz="2400" dirty="0" err="1" smtClean="0"/>
              <a:t>is</a:t>
            </a:r>
            <a:r>
              <a:rPr lang="es-DO" sz="2400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16216" y="260648"/>
            <a:ext cx="230425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i="1" dirty="0" smtClean="0">
                <a:solidFill>
                  <a:srgbClr val="FF0000"/>
                </a:solidFill>
              </a:rPr>
              <a:t>Foundation - Teacher</a:t>
            </a:r>
            <a:endParaRPr lang="en-GB" i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65515" y="1172567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Role Play Q</a:t>
            </a:r>
            <a:endParaRPr lang="en-GB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3556991" y="763892"/>
            <a:ext cx="439248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Interviewer and they will speak first.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555776" y="1168546"/>
            <a:ext cx="244827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Teacher as </a:t>
            </a:r>
            <a:r>
              <a:rPr lang="en-GB" i="1" dirty="0" err="1" smtClean="0"/>
              <a:t>usted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5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529158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24637" y="2592486"/>
            <a:ext cx="53285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dirty="0" smtClean="0"/>
              <a:t>Profesor de español, habla sobre tu familia</a:t>
            </a:r>
          </a:p>
          <a:p>
            <a:endParaRPr lang="es-DO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2915652"/>
            <a:ext cx="18722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537534" y="4488443"/>
            <a:ext cx="532859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Con </a:t>
            </a:r>
            <a:r>
              <a:rPr lang="en-GB" sz="2000" dirty="0" err="1" smtClean="0"/>
              <a:t>tu</a:t>
            </a:r>
            <a:r>
              <a:rPr lang="en-GB" sz="2000" dirty="0" smtClean="0"/>
              <a:t> </a:t>
            </a:r>
            <a:r>
              <a:rPr lang="en-GB" sz="2000" dirty="0" err="1" smtClean="0"/>
              <a:t>familia</a:t>
            </a: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475656" y="4878452"/>
            <a:ext cx="532859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Describe -  </a:t>
            </a:r>
            <a:r>
              <a:rPr lang="en-GB" sz="2000" dirty="0" err="1" smtClean="0"/>
              <a:t>hermano</a:t>
            </a:r>
            <a:r>
              <a:rPr lang="en-GB" sz="2000" dirty="0" smtClean="0"/>
              <a:t>/a mayor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475656" y="5400184"/>
            <a:ext cx="53285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? </a:t>
            </a:r>
            <a:r>
              <a:rPr lang="en-GB" dirty="0" err="1" smtClean="0"/>
              <a:t>Relación</a:t>
            </a:r>
            <a:r>
              <a:rPr lang="en-GB" dirty="0" smtClean="0"/>
              <a:t> </a:t>
            </a:r>
            <a:r>
              <a:rPr lang="en-GB" dirty="0" err="1" smtClean="0"/>
              <a:t>cambiado</a:t>
            </a:r>
            <a:r>
              <a:rPr lang="en-GB" dirty="0" smtClean="0"/>
              <a:t>- padre/</a:t>
            </a:r>
            <a:r>
              <a:rPr lang="en-GB" dirty="0" err="1" smtClean="0"/>
              <a:t>madre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804248" y="26064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00B050"/>
                </a:solidFill>
              </a:rPr>
              <a:t>Higher - teacher</a:t>
            </a:r>
            <a:endParaRPr lang="en-GB" b="1" i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47864" y="3491498"/>
            <a:ext cx="30963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Hermano</a:t>
            </a:r>
            <a:r>
              <a:rPr lang="en-GB" dirty="0" smtClean="0"/>
              <a:t>/a (dos </a:t>
            </a:r>
            <a:r>
              <a:rPr lang="en-GB" dirty="0" err="1" smtClean="0"/>
              <a:t>detalles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880420" y="3100318"/>
            <a:ext cx="6985705" cy="31085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_tradnl" sz="2800" dirty="0"/>
              <a:t>¿Cómo es tu amigo?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2800" dirty="0"/>
              <a:t>!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2800" dirty="0"/>
              <a:t>¿Dime algo sobre una discusión pasada en tu familia?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2800" dirty="0" smtClean="0"/>
              <a:t>¿Qué son tus planes para el futuro?</a:t>
            </a:r>
            <a:endParaRPr lang="es-ES_tradnl" sz="2800" dirty="0"/>
          </a:p>
          <a:p>
            <a:pPr marL="342900" indent="-342900">
              <a:buFont typeface="+mj-lt"/>
              <a:buAutoNum type="arabicPeriod"/>
            </a:pPr>
            <a:r>
              <a:rPr lang="es-ES_tradnl" sz="2800" dirty="0" smtClean="0"/>
              <a:t>¿La barrea generacional es un problema grave?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843006" y="134076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Role Play B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142601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529158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24637" y="2592486"/>
            <a:ext cx="53285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dirty="0" smtClean="0"/>
              <a:t>Profesor de español, habla sobre tu familia</a:t>
            </a:r>
          </a:p>
          <a:p>
            <a:endParaRPr lang="es-DO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2915652"/>
            <a:ext cx="18722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537534" y="4488443"/>
            <a:ext cx="532859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Con </a:t>
            </a:r>
            <a:r>
              <a:rPr lang="en-GB" sz="2000" dirty="0" err="1" smtClean="0"/>
              <a:t>tu</a:t>
            </a:r>
            <a:r>
              <a:rPr lang="en-GB" sz="2000" dirty="0" smtClean="0"/>
              <a:t> </a:t>
            </a:r>
            <a:r>
              <a:rPr lang="en-GB" sz="2000" dirty="0" err="1" smtClean="0"/>
              <a:t>familia</a:t>
            </a: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475656" y="4878452"/>
            <a:ext cx="532859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Describe -  </a:t>
            </a:r>
            <a:r>
              <a:rPr lang="en-GB" sz="2000" dirty="0" err="1" smtClean="0"/>
              <a:t>hermano</a:t>
            </a:r>
            <a:r>
              <a:rPr lang="en-GB" sz="2000" dirty="0" smtClean="0"/>
              <a:t>/a mayor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475656" y="5400184"/>
            <a:ext cx="53285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? </a:t>
            </a:r>
            <a:r>
              <a:rPr lang="en-GB" dirty="0" err="1" smtClean="0"/>
              <a:t>Relación</a:t>
            </a:r>
            <a:r>
              <a:rPr lang="en-GB" dirty="0" smtClean="0"/>
              <a:t> </a:t>
            </a:r>
            <a:r>
              <a:rPr lang="en-GB" dirty="0" err="1" smtClean="0"/>
              <a:t>cambiado</a:t>
            </a:r>
            <a:r>
              <a:rPr lang="en-GB" dirty="0" smtClean="0"/>
              <a:t>- padre/</a:t>
            </a:r>
            <a:r>
              <a:rPr lang="en-GB" dirty="0" err="1" smtClean="0"/>
              <a:t>madre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804248" y="26064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00B050"/>
                </a:solidFill>
              </a:rPr>
              <a:t>Higher - student</a:t>
            </a:r>
            <a:endParaRPr lang="en-GB" b="1" i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47864" y="3491498"/>
            <a:ext cx="30963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Hermano</a:t>
            </a:r>
            <a:r>
              <a:rPr lang="en-GB" dirty="0" smtClean="0"/>
              <a:t>/a (dos </a:t>
            </a:r>
            <a:r>
              <a:rPr lang="en-GB" dirty="0" err="1" smtClean="0"/>
              <a:t>detalles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880420" y="3100318"/>
            <a:ext cx="6985705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_tradnl" sz="3200" dirty="0" smtClean="0"/>
              <a:t>Amigo – descripción (dos detalles)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3200" dirty="0" smtClean="0"/>
              <a:t>!</a:t>
            </a:r>
            <a:endParaRPr lang="es-ES_tradnl" sz="3200" dirty="0"/>
          </a:p>
          <a:p>
            <a:pPr marL="342900" indent="-342900">
              <a:buFont typeface="+mj-lt"/>
              <a:buAutoNum type="arabicPeriod"/>
            </a:pPr>
            <a:r>
              <a:rPr lang="es-ES_tradnl" sz="3200" dirty="0" smtClean="0"/>
              <a:t>Discusiones pasadas - familia</a:t>
            </a:r>
            <a:endParaRPr lang="es-ES_tradnl" sz="3200" dirty="0"/>
          </a:p>
          <a:p>
            <a:pPr marL="342900" indent="-342900">
              <a:buFont typeface="+mj-lt"/>
              <a:buAutoNum type="arabicPeriod"/>
            </a:pPr>
            <a:r>
              <a:rPr lang="es-ES_tradnl" sz="3200" dirty="0" smtClean="0"/>
              <a:t>Planes futuros (tres detalles)</a:t>
            </a:r>
            <a:endParaRPr lang="es-ES_tradnl" sz="3200" dirty="0"/>
          </a:p>
          <a:p>
            <a:pPr marL="342900" indent="-342900">
              <a:buFont typeface="+mj-lt"/>
              <a:buAutoNum type="arabicPeriod"/>
            </a:pPr>
            <a:r>
              <a:rPr lang="es-ES_tradnl" sz="3200" dirty="0" smtClean="0"/>
              <a:t>? La barrea generacional - problema grave</a:t>
            </a:r>
            <a:endParaRPr lang="en-GB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843006" y="134076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Role Play B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214871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529158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24637" y="2592486"/>
            <a:ext cx="53285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dirty="0" smtClean="0"/>
              <a:t>Profesor de español, habla sobre tu familia</a:t>
            </a:r>
          </a:p>
          <a:p>
            <a:endParaRPr lang="es-DO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2915652"/>
            <a:ext cx="18722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375756" y="4509120"/>
            <a:ext cx="532859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Con </a:t>
            </a:r>
            <a:r>
              <a:rPr lang="en-GB" sz="2000" dirty="0" err="1" smtClean="0"/>
              <a:t>tu</a:t>
            </a:r>
            <a:r>
              <a:rPr lang="en-GB" sz="2000" dirty="0" smtClean="0"/>
              <a:t> </a:t>
            </a:r>
            <a:r>
              <a:rPr lang="en-GB" sz="2000" dirty="0" err="1" smtClean="0"/>
              <a:t>familia</a:t>
            </a: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475656" y="4878452"/>
            <a:ext cx="532859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Describe -  </a:t>
            </a:r>
            <a:r>
              <a:rPr lang="en-GB" sz="2000" dirty="0" err="1" smtClean="0"/>
              <a:t>hermano</a:t>
            </a:r>
            <a:r>
              <a:rPr lang="en-GB" sz="2000" dirty="0" smtClean="0"/>
              <a:t> mayor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475656" y="5400184"/>
            <a:ext cx="53285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? </a:t>
            </a:r>
            <a:r>
              <a:rPr lang="en-GB" dirty="0" err="1" smtClean="0"/>
              <a:t>Relación</a:t>
            </a:r>
            <a:r>
              <a:rPr lang="en-GB" dirty="0" smtClean="0"/>
              <a:t> - padre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55576" y="2592486"/>
            <a:ext cx="7699383" cy="3416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sz="2400" dirty="0" smtClean="0"/>
              <a:t>Estás hablando con tu amigo español/tu amiga española sobre la tecnología.</a:t>
            </a:r>
          </a:p>
          <a:p>
            <a:endParaRPr lang="es-DO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Twitter – opinión (razón)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Los correos electrónicos – útiles (razón)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Tecnología – de niño y ahora (dos detalles).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? Tiempo – mucho tiempo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DO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804248" y="26064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00B050"/>
                </a:solidFill>
              </a:rPr>
              <a:t>Higher - Student</a:t>
            </a:r>
            <a:endParaRPr lang="en-GB" b="1" i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43006" y="134076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Role Play C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250955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529158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24637" y="2592486"/>
            <a:ext cx="53285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dirty="0" smtClean="0"/>
              <a:t>Profesor de español, habla sobre tu familia</a:t>
            </a:r>
          </a:p>
          <a:p>
            <a:endParaRPr lang="es-DO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2915652"/>
            <a:ext cx="18722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375756" y="4509120"/>
            <a:ext cx="532859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Con </a:t>
            </a:r>
            <a:r>
              <a:rPr lang="en-GB" sz="2000" dirty="0" err="1" smtClean="0"/>
              <a:t>tu</a:t>
            </a:r>
            <a:r>
              <a:rPr lang="en-GB" sz="2000" dirty="0" smtClean="0"/>
              <a:t> </a:t>
            </a:r>
            <a:r>
              <a:rPr lang="en-GB" sz="2000" dirty="0" err="1" smtClean="0"/>
              <a:t>familia</a:t>
            </a: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475656" y="4878452"/>
            <a:ext cx="532859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Describe -  </a:t>
            </a:r>
            <a:r>
              <a:rPr lang="en-GB" sz="2000" dirty="0" err="1" smtClean="0"/>
              <a:t>hermano</a:t>
            </a:r>
            <a:r>
              <a:rPr lang="en-GB" sz="2000" dirty="0" smtClean="0"/>
              <a:t> mayor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475656" y="5400184"/>
            <a:ext cx="53285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? </a:t>
            </a:r>
            <a:r>
              <a:rPr lang="en-GB" dirty="0" err="1" smtClean="0"/>
              <a:t>Relación</a:t>
            </a:r>
            <a:r>
              <a:rPr lang="en-GB" dirty="0" smtClean="0"/>
              <a:t> - padre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55576" y="2592486"/>
            <a:ext cx="7699383" cy="3416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sz="2400" dirty="0" smtClean="0"/>
              <a:t>Estás hablando con tu amigo español/tu amiga española sobre la tecnología.</a:t>
            </a:r>
          </a:p>
          <a:p>
            <a:endParaRPr lang="es-DO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Twitter – opinión (razón)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Los correos electrónicos – útiles (razón)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Tecnología – de niño y ahora (dos detalles).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? Tiempo – mucho tiempo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DO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804248" y="26064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00B050"/>
                </a:solidFill>
              </a:rPr>
              <a:t>Higher - Teacher</a:t>
            </a:r>
            <a:endParaRPr lang="en-GB" b="1" i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43691" y="3647346"/>
            <a:ext cx="7776864" cy="252376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DO" sz="2800" dirty="0" smtClean="0"/>
              <a:t>¿</a:t>
            </a:r>
            <a:r>
              <a:rPr lang="es-CR" sz="2800" dirty="0" smtClean="0"/>
              <a:t>Qué piensas de twitter?</a:t>
            </a:r>
          </a:p>
          <a:p>
            <a:pPr marL="342900" indent="-342900">
              <a:buFont typeface="+mj-lt"/>
              <a:buAutoNum type="arabicPeriod"/>
            </a:pPr>
            <a:r>
              <a:rPr lang="es-DO" sz="2800" dirty="0" smtClean="0"/>
              <a:t>¿</a:t>
            </a:r>
            <a:r>
              <a:rPr lang="es-CR" sz="2800" dirty="0" smtClean="0"/>
              <a:t>Cómo utilizas tu móvil?</a:t>
            </a:r>
          </a:p>
          <a:p>
            <a:pPr marL="342900" indent="-342900">
              <a:buFont typeface="+mj-lt"/>
              <a:buAutoNum type="arabicPeriod"/>
            </a:pPr>
            <a:r>
              <a:rPr lang="es-DO" sz="2800" dirty="0" smtClean="0"/>
              <a:t>¿</a:t>
            </a:r>
            <a:r>
              <a:rPr lang="es-CR" sz="2800" dirty="0" smtClean="0"/>
              <a:t>Crees que los correos electrónicos son útiles?</a:t>
            </a:r>
          </a:p>
          <a:p>
            <a:pPr marL="342900" indent="-342900">
              <a:buFont typeface="+mj-lt"/>
              <a:buAutoNum type="arabicPeriod"/>
            </a:pPr>
            <a:r>
              <a:rPr lang="es-DO" sz="2800" dirty="0" smtClean="0"/>
              <a:t>¿</a:t>
            </a:r>
            <a:r>
              <a:rPr lang="es-CR" sz="2800" dirty="0" smtClean="0"/>
              <a:t>Cómo usabas la tecnología de niño/a?</a:t>
            </a:r>
          </a:p>
          <a:p>
            <a:pPr marL="342900" indent="-342900">
              <a:buFont typeface="+mj-lt"/>
              <a:buAutoNum type="arabicPeriod"/>
            </a:pPr>
            <a:r>
              <a:rPr lang="es-DO" sz="2800" dirty="0" smtClean="0"/>
              <a:t>¿</a:t>
            </a:r>
            <a:r>
              <a:rPr lang="es-CR" sz="2800" dirty="0" smtClean="0"/>
              <a:t>Pasas mucho tiempo en la red? Qué haces?</a:t>
            </a:r>
          </a:p>
          <a:p>
            <a:endParaRPr lang="es-CR" dirty="0"/>
          </a:p>
        </p:txBody>
      </p:sp>
      <p:sp>
        <p:nvSpPr>
          <p:cNvPr id="12" name="TextBox 11"/>
          <p:cNvSpPr txBox="1"/>
          <p:nvPr/>
        </p:nvSpPr>
        <p:spPr>
          <a:xfrm>
            <a:off x="5843006" y="134076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Role Play C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383800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529158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24637" y="2592486"/>
            <a:ext cx="53285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dirty="0" smtClean="0"/>
              <a:t>Profesor de español, habla sobre tu familia</a:t>
            </a:r>
          </a:p>
          <a:p>
            <a:endParaRPr lang="es-DO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2915652"/>
            <a:ext cx="18722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375756" y="4509120"/>
            <a:ext cx="532859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Con </a:t>
            </a:r>
            <a:r>
              <a:rPr lang="en-GB" sz="2000" dirty="0" err="1" smtClean="0"/>
              <a:t>tu</a:t>
            </a:r>
            <a:r>
              <a:rPr lang="en-GB" sz="2000" dirty="0" smtClean="0"/>
              <a:t> </a:t>
            </a:r>
            <a:r>
              <a:rPr lang="en-GB" sz="2000" dirty="0" err="1" smtClean="0"/>
              <a:t>familia</a:t>
            </a: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475656" y="4878452"/>
            <a:ext cx="532859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Describe -  </a:t>
            </a:r>
            <a:r>
              <a:rPr lang="en-GB" sz="2000" dirty="0" err="1" smtClean="0"/>
              <a:t>hermano</a:t>
            </a:r>
            <a:r>
              <a:rPr lang="en-GB" sz="2000" dirty="0" smtClean="0"/>
              <a:t> mayor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475656" y="5400184"/>
            <a:ext cx="53285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? </a:t>
            </a:r>
            <a:r>
              <a:rPr lang="en-GB" dirty="0" err="1" smtClean="0"/>
              <a:t>Relación</a:t>
            </a:r>
            <a:r>
              <a:rPr lang="en-GB" dirty="0" smtClean="0"/>
              <a:t> - padre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55576" y="2592486"/>
            <a:ext cx="7699383" cy="3416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sz="2400" dirty="0" smtClean="0"/>
              <a:t>Estás hablando con tu amigo español/tu amiga española sobre la tecnología.</a:t>
            </a:r>
          </a:p>
          <a:p>
            <a:endParaRPr lang="es-DO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Ordenador portátil o la tableta (razón)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Pasar mucho tiempo – móvil – niño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Una vida sin móvil (dos detalles).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? Buenas o malas – las redes sociales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DO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804248" y="26064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00B050"/>
                </a:solidFill>
              </a:rPr>
              <a:t>Higher - Student</a:t>
            </a:r>
            <a:endParaRPr lang="en-GB" b="1" i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43006" y="134076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Role Play D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384557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529158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24637" y="2592486"/>
            <a:ext cx="53285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dirty="0" smtClean="0"/>
              <a:t>Profesor de español, habla sobre tu familia</a:t>
            </a:r>
          </a:p>
          <a:p>
            <a:endParaRPr lang="es-DO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2915652"/>
            <a:ext cx="18722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375756" y="4509120"/>
            <a:ext cx="532859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Con </a:t>
            </a:r>
            <a:r>
              <a:rPr lang="en-GB" sz="2000" dirty="0" err="1" smtClean="0"/>
              <a:t>tu</a:t>
            </a:r>
            <a:r>
              <a:rPr lang="en-GB" sz="2000" dirty="0" smtClean="0"/>
              <a:t> </a:t>
            </a:r>
            <a:r>
              <a:rPr lang="en-GB" sz="2000" dirty="0" err="1" smtClean="0"/>
              <a:t>familia</a:t>
            </a: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475656" y="4878452"/>
            <a:ext cx="532859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Describe -  </a:t>
            </a:r>
            <a:r>
              <a:rPr lang="en-GB" sz="2000" dirty="0" err="1" smtClean="0"/>
              <a:t>hermano</a:t>
            </a:r>
            <a:r>
              <a:rPr lang="en-GB" sz="2000" dirty="0" smtClean="0"/>
              <a:t> mayor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475656" y="5400184"/>
            <a:ext cx="53285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? </a:t>
            </a:r>
            <a:r>
              <a:rPr lang="en-GB" dirty="0" err="1" smtClean="0"/>
              <a:t>Relación</a:t>
            </a:r>
            <a:r>
              <a:rPr lang="en-GB" dirty="0" smtClean="0"/>
              <a:t> - padre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55576" y="2592486"/>
            <a:ext cx="7699383" cy="3416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DO" sz="2400" dirty="0" smtClean="0"/>
              <a:t>Estás hablando con tu amigo español/tu amiga española sobre la tecnología.</a:t>
            </a:r>
          </a:p>
          <a:p>
            <a:endParaRPr lang="es-DO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Twitter – opinión (razón)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Los correos electrónicos – útiles (razón)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Tecnología – de niño y ahora (dos detalles).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DO" sz="2400" dirty="0" smtClean="0"/>
              <a:t>? Tiempo – mucho tiempo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DO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804248" y="26064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00B050"/>
                </a:solidFill>
              </a:rPr>
              <a:t>Higher - Teacher</a:t>
            </a:r>
            <a:endParaRPr lang="en-GB" b="1" i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43691" y="3647346"/>
            <a:ext cx="7776864" cy="22467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DO" sz="2800" dirty="0" smtClean="0"/>
              <a:t>¿</a:t>
            </a:r>
            <a:r>
              <a:rPr lang="es-CR" sz="2800" dirty="0" smtClean="0"/>
              <a:t>Prefieres el ordenador portátil o la tableta? </a:t>
            </a:r>
          </a:p>
          <a:p>
            <a:pPr marL="342900" indent="-342900">
              <a:buFont typeface="+mj-lt"/>
              <a:buAutoNum type="arabicPeriod"/>
            </a:pPr>
            <a:r>
              <a:rPr lang="es-DO" sz="2800" dirty="0" smtClean="0"/>
              <a:t>¿Qué haces en tu móvil? (dos detalles)</a:t>
            </a:r>
            <a:endParaRPr lang="es-DO" sz="2800" dirty="0"/>
          </a:p>
          <a:p>
            <a:pPr marL="342900" indent="-342900">
              <a:buFont typeface="+mj-lt"/>
              <a:buAutoNum type="arabicPeriod"/>
            </a:pPr>
            <a:r>
              <a:rPr lang="es-DO" sz="2800" dirty="0" smtClean="0"/>
              <a:t>¿</a:t>
            </a:r>
            <a:r>
              <a:rPr lang="es-CR" sz="2800" dirty="0" smtClean="0"/>
              <a:t>Pasabas mucho tiempo en tu móvil de niño/a?</a:t>
            </a:r>
          </a:p>
          <a:p>
            <a:pPr marL="342900" indent="-342900">
              <a:buFont typeface="+mj-lt"/>
              <a:buAutoNum type="arabicPeriod"/>
            </a:pPr>
            <a:r>
              <a:rPr lang="es-DO" sz="2800" dirty="0" smtClean="0"/>
              <a:t>¿</a:t>
            </a:r>
            <a:r>
              <a:rPr lang="es-CR" sz="2800" dirty="0" smtClean="0"/>
              <a:t>Podrías vivir sin el móvil o la tableta?</a:t>
            </a:r>
          </a:p>
          <a:p>
            <a:pPr marL="342900" indent="-342900">
              <a:buFont typeface="+mj-lt"/>
              <a:buAutoNum type="arabicPeriod"/>
            </a:pPr>
            <a:r>
              <a:rPr lang="es-DO" sz="2800" dirty="0" smtClean="0"/>
              <a:t>¿</a:t>
            </a:r>
            <a:r>
              <a:rPr lang="es-CR" sz="2800" dirty="0" smtClean="0"/>
              <a:t>Las redes sociales son buenas o malas?</a:t>
            </a:r>
            <a:endParaRPr lang="es-CR" dirty="0"/>
          </a:p>
        </p:txBody>
      </p:sp>
      <p:sp>
        <p:nvSpPr>
          <p:cNvPr id="12" name="TextBox 11"/>
          <p:cNvSpPr txBox="1"/>
          <p:nvPr/>
        </p:nvSpPr>
        <p:spPr>
          <a:xfrm>
            <a:off x="5843006" y="1340768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Role Play D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232486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2360</Words>
  <Application>Microsoft Office PowerPoint</Application>
  <PresentationFormat>On-screen Show (4:3)</PresentationFormat>
  <Paragraphs>415</Paragraphs>
  <Slides>31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Graeme Stuart Clark</dc:creator>
  <cp:lastModifiedBy>Magna Carta School</cp:lastModifiedBy>
  <cp:revision>4</cp:revision>
  <dcterms:created xsi:type="dcterms:W3CDTF">2006-08-16T00:00:00Z</dcterms:created>
  <dcterms:modified xsi:type="dcterms:W3CDTF">2017-11-15T08:51:31Z</dcterms:modified>
</cp:coreProperties>
</file>