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4" r:id="rId2"/>
    <p:sldId id="260" r:id="rId3"/>
    <p:sldId id="284" r:id="rId4"/>
    <p:sldId id="283" r:id="rId5"/>
    <p:sldId id="280" r:id="rId6"/>
    <p:sldId id="270" r:id="rId7"/>
    <p:sldId id="279" r:id="rId8"/>
    <p:sldId id="281" r:id="rId9"/>
    <p:sldId id="257" r:id="rId10"/>
    <p:sldId id="265" r:id="rId11"/>
    <p:sldId id="285" r:id="rId12"/>
    <p:sldId id="277" r:id="rId13"/>
    <p:sldId id="278" r:id="rId14"/>
    <p:sldId id="276" r:id="rId15"/>
    <p:sldId id="27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3C91"/>
    <a:srgbClr val="FFFFFF"/>
    <a:srgbClr val="CC66FF"/>
    <a:srgbClr val="33C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8714F-6463-40A9-871D-229A6BEB88D6}" type="datetimeFigureOut">
              <a:rPr lang="en-GB" smtClean="0"/>
              <a:t>11/08/2020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2C843-0B6C-43C0-901A-027AAE713AF0}" type="slidenum">
              <a:rPr lang="en-GB" smtClean="0"/>
              <a:t>‹#›</a:t>
            </a:fld>
            <a:endParaRPr lang="en-GB"/>
          </a:p>
        </p:txBody>
      </p:sp>
    </p:spTree>
    <p:extLst>
      <p:ext uri="{BB962C8B-B14F-4D97-AF65-F5344CB8AC3E}">
        <p14:creationId xmlns:p14="http://schemas.microsoft.com/office/powerpoint/2010/main" val="935829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B1D5CD-22BF-4064-9B04-F2E90E52BD30}" type="slidenum">
              <a:rPr lang="en-GB" smtClean="0"/>
              <a:t>1</a:t>
            </a:fld>
            <a:endParaRPr lang="en-GB"/>
          </a:p>
        </p:txBody>
      </p:sp>
    </p:spTree>
    <p:extLst>
      <p:ext uri="{BB962C8B-B14F-4D97-AF65-F5344CB8AC3E}">
        <p14:creationId xmlns:p14="http://schemas.microsoft.com/office/powerpoint/2010/main" val="359872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B1D5CD-22BF-4064-9B04-F2E90E52BD30}" type="slidenum">
              <a:rPr lang="en-GB" smtClean="0"/>
              <a:t>2</a:t>
            </a:fld>
            <a:endParaRPr lang="en-GB"/>
          </a:p>
        </p:txBody>
      </p:sp>
    </p:spTree>
    <p:extLst>
      <p:ext uri="{BB962C8B-B14F-4D97-AF65-F5344CB8AC3E}">
        <p14:creationId xmlns:p14="http://schemas.microsoft.com/office/powerpoint/2010/main" val="105484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B3F8389-3F6D-4DEA-B63E-CBE25FE010EE}"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284003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B3F8389-3F6D-4DEA-B63E-CBE25FE010EE}"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386951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B3F8389-3F6D-4DEA-B63E-CBE25FE010EE}"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269808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B3F8389-3F6D-4DEA-B63E-CBE25FE010EE}"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217462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F8389-3F6D-4DEA-B63E-CBE25FE010EE}"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73272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B3F8389-3F6D-4DEA-B63E-CBE25FE010EE}"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253319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B3F8389-3F6D-4DEA-B63E-CBE25FE010EE}" type="datetimeFigureOut">
              <a:rPr lang="en-GB" smtClean="0"/>
              <a:t>11/08/2020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240658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B3F8389-3F6D-4DEA-B63E-CBE25FE010EE}" type="datetimeFigureOut">
              <a:rPr lang="en-GB" smtClean="0"/>
              <a:t>11/08/2020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106874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F8389-3F6D-4DEA-B63E-CBE25FE010EE}" type="datetimeFigureOut">
              <a:rPr lang="en-GB" smtClean="0"/>
              <a:t>11/08/2020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149511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F8389-3F6D-4DEA-B63E-CBE25FE010EE}"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306623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F8389-3F6D-4DEA-B63E-CBE25FE010EE}"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97D32-4E27-463A-97CA-AC57C2A24A11}" type="slidenum">
              <a:rPr lang="en-GB" smtClean="0"/>
              <a:t>‹#›</a:t>
            </a:fld>
            <a:endParaRPr lang="en-GB"/>
          </a:p>
        </p:txBody>
      </p:sp>
    </p:spTree>
    <p:extLst>
      <p:ext uri="{BB962C8B-B14F-4D97-AF65-F5344CB8AC3E}">
        <p14:creationId xmlns:p14="http://schemas.microsoft.com/office/powerpoint/2010/main" val="14455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F8389-3F6D-4DEA-B63E-CBE25FE010EE}" type="datetimeFigureOut">
              <a:rPr lang="en-GB" smtClean="0"/>
              <a:t>11/08/2020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97D32-4E27-463A-97CA-AC57C2A24A11}" type="slidenum">
              <a:rPr lang="en-GB" smtClean="0"/>
              <a:t>‹#›</a:t>
            </a:fld>
            <a:endParaRPr lang="en-GB"/>
          </a:p>
        </p:txBody>
      </p:sp>
    </p:spTree>
    <p:extLst>
      <p:ext uri="{BB962C8B-B14F-4D97-AF65-F5344CB8AC3E}">
        <p14:creationId xmlns:p14="http://schemas.microsoft.com/office/powerpoint/2010/main" val="15586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Bu04PX3U9bM"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youtube.com/watch?v=edfw9ip9sCQ"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1144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15593" y="249790"/>
            <a:ext cx="9757084" cy="584775"/>
          </a:xfrm>
          <a:prstGeom prst="rect">
            <a:avLst/>
          </a:prstGeom>
          <a:noFill/>
        </p:spPr>
        <p:txBody>
          <a:bodyPr wrap="square" rtlCol="0">
            <a:spAutoFit/>
          </a:bodyPr>
          <a:lstStyle/>
          <a:p>
            <a:r>
              <a:rPr lang="en-GB" sz="3200" b="1" dirty="0" smtClean="0">
                <a:solidFill>
                  <a:schemeClr val="bg1"/>
                </a:solidFill>
                <a:latin typeface="Arial" panose="020B0604020202020204" pitchFamily="34" charset="0"/>
                <a:cs typeface="Arial" panose="020B0604020202020204" pitchFamily="34" charset="0"/>
              </a:rPr>
              <a:t>LAST SESSION – My Mind Introduction </a:t>
            </a:r>
          </a:p>
        </p:txBody>
      </p:sp>
      <p:sp>
        <p:nvSpPr>
          <p:cNvPr id="11" name="Rectangle 10"/>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https://s-media-cache-ak0.pinimg.com/originals/3c/74/5d/3c745dd17fdc9de643592d12420f144e.png"/>
          <p:cNvPicPr>
            <a:picLocks noChangeAspect="1" noChangeArrowheads="1"/>
          </p:cNvPicPr>
          <p:nvPr/>
        </p:nvPicPr>
        <p:blipFill rotWithShape="1">
          <a:blip r:embed="rId3">
            <a:extLst>
              <a:ext uri="{28A0092B-C50C-407E-A947-70E740481C1C}">
                <a14:useLocalDpi xmlns:a14="http://schemas.microsoft.com/office/drawing/2010/main" val="0"/>
              </a:ext>
            </a:extLst>
          </a:blip>
          <a:srcRect l="31996" t="4040" r="7609" b="8458"/>
          <a:stretch/>
        </p:blipFill>
        <p:spPr bwMode="auto">
          <a:xfrm>
            <a:off x="7864605" y="1913997"/>
            <a:ext cx="4216144" cy="45813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709" y="1306727"/>
            <a:ext cx="2719666" cy="222073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5"/>
          <a:stretch>
            <a:fillRect/>
          </a:stretch>
        </p:blipFill>
        <p:spPr>
          <a:xfrm>
            <a:off x="3133285" y="2696727"/>
            <a:ext cx="4234828" cy="3782772"/>
          </a:xfrm>
          <a:prstGeom prst="rect">
            <a:avLst/>
          </a:prstGeom>
        </p:spPr>
      </p:pic>
      <p:sp>
        <p:nvSpPr>
          <p:cNvPr id="3" name="Rectangle 2"/>
          <p:cNvSpPr/>
          <p:nvPr/>
        </p:nvSpPr>
        <p:spPr>
          <a:xfrm>
            <a:off x="320804" y="1265566"/>
            <a:ext cx="4491884" cy="2862322"/>
          </a:xfrm>
          <a:prstGeom prst="rect">
            <a:avLst/>
          </a:prstGeom>
        </p:spPr>
        <p:txBody>
          <a:bodyPr wrap="square">
            <a:spAutoFit/>
          </a:bodyPr>
          <a:lstStyle/>
          <a:p>
            <a:r>
              <a:rPr lang="en-GB" sz="3600" dirty="0" smtClean="0">
                <a:solidFill>
                  <a:schemeClr val="tx1">
                    <a:lumMod val="85000"/>
                    <a:lumOff val="15000"/>
                  </a:schemeClr>
                </a:solidFill>
                <a:latin typeface="Arial" panose="020B0604020202020204" pitchFamily="34" charset="0"/>
                <a:ea typeface="Calibri" panose="020F0502020204030204" pitchFamily="34" charset="0"/>
              </a:rPr>
              <a:t>Have you </a:t>
            </a:r>
            <a:r>
              <a:rPr lang="en-GB" sz="3600" dirty="0">
                <a:solidFill>
                  <a:schemeClr val="tx1">
                    <a:lumMod val="85000"/>
                    <a:lumOff val="15000"/>
                  </a:schemeClr>
                </a:solidFill>
                <a:latin typeface="Arial" panose="020B0604020202020204" pitchFamily="34" charset="0"/>
                <a:ea typeface="Calibri" panose="020F0502020204030204" pitchFamily="34" charset="0"/>
              </a:rPr>
              <a:t>been working on any areas to improve </a:t>
            </a:r>
            <a:r>
              <a:rPr lang="en-GB" sz="3600" dirty="0" smtClean="0">
                <a:solidFill>
                  <a:schemeClr val="tx1">
                    <a:lumMod val="85000"/>
                    <a:lumOff val="15000"/>
                  </a:schemeClr>
                </a:solidFill>
                <a:latin typeface="Arial" panose="020B0604020202020204" pitchFamily="34" charset="0"/>
                <a:ea typeface="Calibri" panose="020F0502020204030204" pitchFamily="34" charset="0"/>
              </a:rPr>
              <a:t>your </a:t>
            </a:r>
            <a:r>
              <a:rPr lang="en-GB" sz="3600" dirty="0">
                <a:solidFill>
                  <a:schemeClr val="tx1">
                    <a:lumMod val="85000"/>
                    <a:lumOff val="15000"/>
                  </a:schemeClr>
                </a:solidFill>
                <a:latin typeface="Arial" panose="020B0604020202020204" pitchFamily="34" charset="0"/>
                <a:ea typeface="Calibri" panose="020F0502020204030204" pitchFamily="34" charset="0"/>
              </a:rPr>
              <a:t>mental </a:t>
            </a:r>
            <a:r>
              <a:rPr lang="en-GB" sz="3600" dirty="0" smtClean="0">
                <a:solidFill>
                  <a:schemeClr val="tx1">
                    <a:lumMod val="85000"/>
                    <a:lumOff val="15000"/>
                  </a:schemeClr>
                </a:solidFill>
                <a:latin typeface="Arial" panose="020B0604020202020204" pitchFamily="34" charset="0"/>
                <a:ea typeface="Calibri" panose="020F0502020204030204" pitchFamily="34" charset="0"/>
              </a:rPr>
              <a:t>wellbeing?</a:t>
            </a:r>
            <a:endParaRPr lang="en-GB" sz="3600" dirty="0">
              <a:solidFill>
                <a:schemeClr val="tx1">
                  <a:lumMod val="85000"/>
                  <a:lumOff val="15000"/>
                </a:schemeClr>
              </a:solidFill>
            </a:endParaRPr>
          </a:p>
        </p:txBody>
      </p:sp>
    </p:spTree>
    <p:extLst>
      <p:ext uri="{BB962C8B-B14F-4D97-AF65-F5344CB8AC3E}">
        <p14:creationId xmlns:p14="http://schemas.microsoft.com/office/powerpoint/2010/main" val="3918037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lookfeelandperformbetter.com/wp-content/uploads/2016/05/LV-blog-stress-health-1024x560.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675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56673" y="4261480"/>
            <a:ext cx="6785811" cy="2246769"/>
          </a:xfrm>
          <a:prstGeom prst="rect">
            <a:avLst/>
          </a:prstGeom>
          <a:solidFill>
            <a:srgbClr val="FFFFFF">
              <a:alpha val="72941"/>
            </a:srgbClr>
          </a:solidFill>
        </p:spPr>
        <p:txBody>
          <a:bodyPr wrap="square">
            <a:spAutoFit/>
          </a:bodyPr>
          <a:lstStyle/>
          <a:p>
            <a:pPr marL="457200" indent="-457200">
              <a:buFont typeface="Arial" panose="020B0604020202020204" pitchFamily="34" charset="0"/>
              <a:buChar char="•"/>
            </a:pPr>
            <a:r>
              <a:rPr lang="en-GB" sz="2800" b="1" dirty="0" smtClean="0">
                <a:latin typeface="Arial" panose="020B0604020202020204" pitchFamily="34" charset="0"/>
                <a:cs typeface="Arial" panose="020B0604020202020204" pitchFamily="34" charset="0"/>
              </a:rPr>
              <a:t>Thinking </a:t>
            </a:r>
            <a:r>
              <a:rPr lang="en-GB" sz="2800" b="1" dirty="0">
                <a:latin typeface="Arial" panose="020B0604020202020204" pitchFamily="34" charset="0"/>
                <a:cs typeface="Arial" panose="020B0604020202020204" pitchFamily="34" charset="0"/>
              </a:rPr>
              <a:t>styles </a:t>
            </a:r>
            <a:r>
              <a:rPr lang="en-GB" sz="2800" dirty="0">
                <a:latin typeface="Arial" panose="020B0604020202020204" pitchFamily="34" charset="0"/>
                <a:cs typeface="Arial" panose="020B0604020202020204" pitchFamily="34" charset="0"/>
              </a:rPr>
              <a:t>can affect how you feel emotionally and physically. </a:t>
            </a:r>
            <a:r>
              <a:rPr lang="en-GB" sz="2800" dirty="0" smtClean="0">
                <a:latin typeface="Arial" panose="020B0604020202020204" pitchFamily="34" charset="0"/>
                <a:cs typeface="Arial" panose="020B0604020202020204" pitchFamily="34" charset="0"/>
              </a:rPr>
              <a:t>This </a:t>
            </a:r>
            <a:r>
              <a:rPr lang="en-GB" sz="2800" dirty="0">
                <a:latin typeface="Arial" panose="020B0604020202020204" pitchFamily="34" charset="0"/>
                <a:cs typeface="Arial" panose="020B0604020202020204" pitchFamily="34" charset="0"/>
              </a:rPr>
              <a:t>can lead to </a:t>
            </a:r>
            <a:r>
              <a:rPr lang="en-GB" sz="2800" dirty="0" smtClean="0">
                <a:latin typeface="Arial" panose="020B0604020202020204" pitchFamily="34" charset="0"/>
                <a:cs typeface="Arial" panose="020B0604020202020204" pitchFamily="34" charset="0"/>
              </a:rPr>
              <a:t>us feeling </a:t>
            </a:r>
            <a:r>
              <a:rPr lang="en-GB" sz="2800" dirty="0">
                <a:latin typeface="Arial" panose="020B0604020202020204" pitchFamily="34" charset="0"/>
                <a:cs typeface="Arial" panose="020B0604020202020204" pitchFamily="34" charset="0"/>
              </a:rPr>
              <a:t>worried, sad or upset regardless of whether the thought is true or not</a:t>
            </a:r>
            <a:r>
              <a:rPr lang="en-GB" sz="2800" dirty="0" smtClean="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sp>
        <p:nvSpPr>
          <p:cNvPr id="8" name="Rectangle 7"/>
          <p:cNvSpPr/>
          <p:nvPr/>
        </p:nvSpPr>
        <p:spPr>
          <a:xfrm>
            <a:off x="0" y="250337"/>
            <a:ext cx="8614610" cy="1200329"/>
          </a:xfrm>
          <a:prstGeom prst="rect">
            <a:avLst/>
          </a:prstGeom>
          <a:solidFill>
            <a:srgbClr val="7B3C91"/>
          </a:solidFill>
        </p:spPr>
        <p:txBody>
          <a:bodyPr wrap="square">
            <a:spAutoFit/>
          </a:bodyPr>
          <a:lstStyle/>
          <a:p>
            <a:r>
              <a:rPr lang="en-GB" sz="3600" dirty="0" smtClean="0">
                <a:solidFill>
                  <a:schemeClr val="bg1"/>
                </a:solidFill>
                <a:latin typeface="Arial" panose="020B0604020202020204" pitchFamily="34" charset="0"/>
                <a:cs typeface="Arial" panose="020B0604020202020204" pitchFamily="34" charset="0"/>
              </a:rPr>
              <a:t> Negative impacts of our mental wellbeing on our physical health </a:t>
            </a:r>
            <a:endParaRPr lang="en-GB" sz="36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56673" y="1732688"/>
            <a:ext cx="6785811" cy="2246769"/>
          </a:xfrm>
          <a:prstGeom prst="rect">
            <a:avLst/>
          </a:prstGeom>
          <a:solidFill>
            <a:srgbClr val="FFFFFF">
              <a:alpha val="76863"/>
            </a:srgbClr>
          </a:solidFill>
        </p:spPr>
        <p:txBody>
          <a:bodyPr wrap="square">
            <a:spAutoFit/>
          </a:bodyPr>
          <a:lstStyle/>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Digestion</a:t>
            </a:r>
            <a:r>
              <a:rPr lang="en-GB" sz="2800" dirty="0">
                <a:latin typeface="Arial" panose="020B0604020202020204" pitchFamily="34" charset="0"/>
                <a:cs typeface="Arial" panose="020B0604020202020204" pitchFamily="34" charset="0"/>
              </a:rPr>
              <a:t> is also put on the back burner during times of stress which can lead to digestive discomfort such as abdominal pain, nausea, constipation, diarrhoea and bloating.</a:t>
            </a:r>
          </a:p>
        </p:txBody>
      </p:sp>
      <p:sp>
        <p:nvSpPr>
          <p:cNvPr id="9" name="Rectangle 8"/>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4920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32"/>
            <a:ext cx="9079831" cy="1754326"/>
          </a:xfrm>
          <a:prstGeom prst="rect">
            <a:avLst/>
          </a:prstGeom>
          <a:solidFill>
            <a:srgbClr val="7B3C91"/>
          </a:solidFill>
        </p:spPr>
        <p:txBody>
          <a:bodyPr wrap="square">
            <a:spAutoFit/>
          </a:bodyPr>
          <a:lstStyle/>
          <a:p>
            <a:r>
              <a:rPr lang="en-GB" sz="3600" b="1" dirty="0" smtClean="0">
                <a:solidFill>
                  <a:schemeClr val="bg1"/>
                </a:solidFill>
                <a:latin typeface="Arial" panose="020B0604020202020204" pitchFamily="34" charset="0"/>
                <a:cs typeface="Arial" panose="020B0604020202020204" pitchFamily="34" charset="0"/>
              </a:rPr>
              <a:t> TASK: </a:t>
            </a:r>
            <a:r>
              <a:rPr lang="en-GB" sz="3600" dirty="0" smtClean="0">
                <a:solidFill>
                  <a:schemeClr val="bg1"/>
                </a:solidFill>
                <a:latin typeface="Arial" panose="020B0604020202020204" pitchFamily="34" charset="0"/>
                <a:cs typeface="Arial" panose="020B0604020202020204" pitchFamily="34" charset="0"/>
              </a:rPr>
              <a:t>If we take care of our physical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health, how can it positively impact our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mental wellbeing? </a:t>
            </a:r>
            <a:endParaRPr lang="en-GB" sz="36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2" descr="http://www.hermanmiller.com/content/dam/hermanmiller/page_assets/research/topic_posts/Small%20and%20Medium%20Business/increase_wellness_9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62858"/>
            <a:ext cx="12192000" cy="498937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8723376" y="0"/>
            <a:ext cx="3477768"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527559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dietyogaenergy.com/wp-content/uploads/2016/11/why-yoga-physical-health-benefi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810"/>
            <a:ext cx="12203691" cy="690080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175901" y="1896285"/>
            <a:ext cx="6401364" cy="2092609"/>
          </a:xfrm>
          <a:solidFill>
            <a:srgbClr val="FFFFFF">
              <a:alpha val="69804"/>
            </a:srgbClr>
          </a:solidFill>
        </p:spPr>
        <p:txBody>
          <a:bodyPr>
            <a:normAutofit/>
          </a:bodyPr>
          <a:lstStyle/>
          <a:p>
            <a:r>
              <a:rPr lang="en-GB" sz="2400" b="1" dirty="0" smtClean="0">
                <a:latin typeface="Arial" panose="020B0604020202020204" pitchFamily="34" charset="0"/>
                <a:cs typeface="Arial" panose="020B0604020202020204" pitchFamily="34" charset="0"/>
              </a:rPr>
              <a:t>Feeling Good – </a:t>
            </a:r>
            <a:r>
              <a:rPr lang="en-GB" sz="2400" dirty="0">
                <a:latin typeface="Arial" panose="020B0604020202020204" pitchFamily="34" charset="0"/>
                <a:cs typeface="Arial" panose="020B0604020202020204" pitchFamily="34" charset="0"/>
              </a:rPr>
              <a:t>E</a:t>
            </a:r>
            <a:r>
              <a:rPr lang="en-GB" sz="2400" dirty="0" smtClean="0">
                <a:latin typeface="Arial" panose="020B0604020202020204" pitchFamily="34" charset="0"/>
                <a:cs typeface="Arial" panose="020B0604020202020204" pitchFamily="34" charset="0"/>
              </a:rPr>
              <a:t>xercise sets off complicated </a:t>
            </a:r>
            <a:r>
              <a:rPr lang="en-GB" sz="2400" dirty="0">
                <a:latin typeface="Arial" panose="020B0604020202020204" pitchFamily="34" charset="0"/>
                <a:cs typeface="Arial" panose="020B0604020202020204" pitchFamily="34" charset="0"/>
              </a:rPr>
              <a:t>physical processes that affect nearly every organ system. When you exercise several times a week or more, your body adapts so you’re able to do so more </a:t>
            </a:r>
            <a:r>
              <a:rPr lang="en-GB" sz="2400" dirty="0" smtClean="0">
                <a:latin typeface="Arial" panose="020B0604020202020204" pitchFamily="34" charset="0"/>
                <a:cs typeface="Arial" panose="020B0604020202020204" pitchFamily="34" charset="0"/>
              </a:rPr>
              <a:t>efficiently.</a:t>
            </a:r>
            <a:endParaRPr lang="en-GB" sz="2400" dirty="0">
              <a:latin typeface="Arial" panose="020B0604020202020204" pitchFamily="34" charset="0"/>
              <a:cs typeface="Arial" panose="020B0604020202020204" pitchFamily="34" charset="0"/>
            </a:endParaRPr>
          </a:p>
        </p:txBody>
      </p:sp>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75900" y="4227019"/>
            <a:ext cx="6401364" cy="1938992"/>
          </a:xfrm>
          <a:prstGeom prst="rect">
            <a:avLst/>
          </a:prstGeom>
          <a:solidFill>
            <a:srgbClr val="FFFFFF">
              <a:alpha val="69804"/>
            </a:srgbClr>
          </a:solidFill>
        </p:spPr>
        <p:txBody>
          <a:bodyPr wrap="square">
            <a:spAutoFit/>
          </a:bodyPr>
          <a:lstStyle/>
          <a:p>
            <a:pPr marL="342900"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Immune </a:t>
            </a:r>
            <a:r>
              <a:rPr lang="en-GB" sz="2400" b="1" dirty="0" smtClean="0">
                <a:latin typeface="Arial" panose="020B0604020202020204" pitchFamily="34" charset="0"/>
                <a:cs typeface="Arial" panose="020B0604020202020204" pitchFamily="34" charset="0"/>
              </a:rPr>
              <a:t>system </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t>
            </a:r>
            <a:r>
              <a:rPr lang="en-GB" sz="2400" dirty="0" smtClean="0">
                <a:latin typeface="Arial" panose="020B0604020202020204" pitchFamily="34" charset="0"/>
                <a:cs typeface="Arial" panose="020B0604020202020204" pitchFamily="34" charset="0"/>
              </a:rPr>
              <a:t>oderate </a:t>
            </a:r>
            <a:r>
              <a:rPr lang="en-GB" sz="2400" dirty="0">
                <a:latin typeface="Arial" panose="020B0604020202020204" pitchFamily="34" charset="0"/>
                <a:cs typeface="Arial" panose="020B0604020202020204" pitchFamily="34" charset="0"/>
              </a:rPr>
              <a:t>exercise reduces levels of stress hormones and other chemicals that suppress immune system functioning and increase inflammatory activity.</a:t>
            </a:r>
          </a:p>
        </p:txBody>
      </p:sp>
      <p:sp>
        <p:nvSpPr>
          <p:cNvPr id="8" name="Rectangle 7"/>
          <p:cNvSpPr/>
          <p:nvPr/>
        </p:nvSpPr>
        <p:spPr>
          <a:xfrm>
            <a:off x="0" y="250337"/>
            <a:ext cx="8614610" cy="1200329"/>
          </a:xfrm>
          <a:prstGeom prst="rect">
            <a:avLst/>
          </a:prstGeom>
          <a:solidFill>
            <a:srgbClr val="7B3C91"/>
          </a:solidFill>
        </p:spPr>
        <p:txBody>
          <a:bodyPr wrap="square">
            <a:spAutoFit/>
          </a:bodyPr>
          <a:lstStyle/>
          <a:p>
            <a:r>
              <a:rPr lang="en-GB" sz="3600" dirty="0" smtClean="0">
                <a:solidFill>
                  <a:schemeClr val="bg1"/>
                </a:solidFill>
                <a:latin typeface="Arial" panose="020B0604020202020204" pitchFamily="34" charset="0"/>
                <a:cs typeface="Arial" panose="020B0604020202020204" pitchFamily="34" charset="0"/>
              </a:rPr>
              <a:t> Positive impacts of our physical health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on our mental wellbeing</a:t>
            </a:r>
            <a:endParaRPr lang="en-GB" sz="36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113157" y="2146938"/>
            <a:ext cx="5024438" cy="3046988"/>
          </a:xfrm>
          <a:prstGeom prst="rect">
            <a:avLst/>
          </a:prstGeom>
          <a:solidFill>
            <a:srgbClr val="FFFFFF">
              <a:alpha val="69804"/>
            </a:srgbClr>
          </a:solidFill>
        </p:spPr>
        <p:txBody>
          <a:bodyPr wrap="square">
            <a:spAutoFit/>
          </a:bodyPr>
          <a:lstStyle/>
          <a:p>
            <a:pPr marL="285750" indent="-285750">
              <a:buFont typeface="Arial" panose="020B0604020202020204" pitchFamily="34" charset="0"/>
              <a:buChar char="•"/>
            </a:pPr>
            <a:r>
              <a:rPr lang="en-GB" sz="2400" b="1" dirty="0" smtClean="0">
                <a:latin typeface="Arial" panose="020B0604020202020204" pitchFamily="34" charset="0"/>
                <a:cs typeface="Arial" panose="020B0604020202020204" pitchFamily="34" charset="0"/>
              </a:rPr>
              <a:t>Relaxation - </a:t>
            </a:r>
            <a:r>
              <a:rPr lang="en-GB" sz="2400" dirty="0" smtClean="0">
                <a:latin typeface="Arial" panose="020B0604020202020204" pitchFamily="34" charset="0"/>
                <a:cs typeface="Arial" panose="020B0604020202020204" pitchFamily="34" charset="0"/>
              </a:rPr>
              <a:t>When </a:t>
            </a:r>
            <a:r>
              <a:rPr lang="en-GB" sz="2400" dirty="0">
                <a:latin typeface="Arial" panose="020B0604020202020204" pitchFamily="34" charset="0"/>
                <a:cs typeface="Arial" panose="020B0604020202020204" pitchFamily="34" charset="0"/>
              </a:rPr>
              <a:t>you </a:t>
            </a:r>
            <a:r>
              <a:rPr lang="en-GB" sz="2400" dirty="0" smtClean="0">
                <a:latin typeface="Arial" panose="020B0604020202020204" pitchFamily="34" charset="0"/>
                <a:cs typeface="Arial" panose="020B0604020202020204" pitchFamily="34" charset="0"/>
              </a:rPr>
              <a:t>relax, you </a:t>
            </a:r>
            <a:r>
              <a:rPr lang="en-GB" sz="2400" dirty="0">
                <a:latin typeface="Arial" panose="020B0604020202020204" pitchFamily="34" charset="0"/>
                <a:cs typeface="Arial" panose="020B0604020202020204" pitchFamily="34" charset="0"/>
              </a:rPr>
              <a:t>may notice changes in your emotional state such as feeling less tense and more at ease. </a:t>
            </a:r>
            <a:r>
              <a:rPr lang="en-GB" sz="2400" dirty="0" smtClean="0">
                <a:latin typeface="Arial" panose="020B0604020202020204" pitchFamily="34" charset="0"/>
                <a:cs typeface="Arial" panose="020B0604020202020204" pitchFamily="34" charset="0"/>
              </a:rPr>
              <a:t>Your </a:t>
            </a:r>
            <a:r>
              <a:rPr lang="en-GB" sz="2400" dirty="0">
                <a:latin typeface="Arial" panose="020B0604020202020204" pitchFamily="34" charset="0"/>
                <a:cs typeface="Arial" panose="020B0604020202020204" pitchFamily="34" charset="0"/>
              </a:rPr>
              <a:t>heart </a:t>
            </a:r>
            <a:r>
              <a:rPr lang="en-GB" sz="2400" dirty="0" smtClean="0">
                <a:latin typeface="Arial" panose="020B0604020202020204" pitchFamily="34" charset="0"/>
                <a:cs typeface="Arial" panose="020B0604020202020204" pitchFamily="34" charset="0"/>
              </a:rPr>
              <a:t>will also beat </a:t>
            </a:r>
            <a:r>
              <a:rPr lang="en-GB" sz="2400" dirty="0">
                <a:latin typeface="Arial" panose="020B0604020202020204" pitchFamily="34" charset="0"/>
                <a:cs typeface="Arial" panose="020B0604020202020204" pitchFamily="34" charset="0"/>
              </a:rPr>
              <a:t>slower, your </a:t>
            </a:r>
            <a:r>
              <a:rPr lang="en-GB" sz="2400" dirty="0" smtClean="0">
                <a:latin typeface="Arial" panose="020B0604020202020204" pitchFamily="34" charset="0"/>
                <a:cs typeface="Arial" panose="020B0604020202020204" pitchFamily="34" charset="0"/>
              </a:rPr>
              <a:t>breathing will slow </a:t>
            </a:r>
            <a:r>
              <a:rPr lang="en-GB" sz="2400" dirty="0">
                <a:latin typeface="Arial" panose="020B0604020202020204" pitchFamily="34" charset="0"/>
                <a:cs typeface="Arial" panose="020B0604020202020204" pitchFamily="34" charset="0"/>
              </a:rPr>
              <a:t>down and </a:t>
            </a:r>
            <a:r>
              <a:rPr lang="en-GB" sz="2400" dirty="0" smtClean="0">
                <a:latin typeface="Arial" panose="020B0604020202020204" pitchFamily="34" charset="0"/>
                <a:cs typeface="Arial" panose="020B0604020202020204" pitchFamily="34" charset="0"/>
              </a:rPr>
              <a:t>your </a:t>
            </a:r>
            <a:r>
              <a:rPr lang="en-GB" sz="2400" dirty="0">
                <a:latin typeface="Arial" panose="020B0604020202020204" pitchFamily="34" charset="0"/>
                <a:cs typeface="Arial" panose="020B0604020202020204" pitchFamily="34" charset="0"/>
              </a:rPr>
              <a:t>blood </a:t>
            </a:r>
            <a:r>
              <a:rPr lang="en-GB" sz="2400" dirty="0" smtClean="0">
                <a:latin typeface="Arial" panose="020B0604020202020204" pitchFamily="34" charset="0"/>
                <a:cs typeface="Arial" panose="020B0604020202020204" pitchFamily="34" charset="0"/>
              </a:rPr>
              <a:t>pressure will go down too. </a:t>
            </a:r>
            <a:endParaRPr lang="en-GB" sz="2400" dirty="0">
              <a:latin typeface="Arial" panose="020B0604020202020204" pitchFamily="34" charset="0"/>
              <a:cs typeface="Arial" panose="020B0604020202020204" pitchFamily="34" charset="0"/>
            </a:endParaRPr>
          </a:p>
        </p:txBody>
      </p:sp>
      <p:sp>
        <p:nvSpPr>
          <p:cNvPr id="10" name="Rectangle 9"/>
          <p:cNvSpPr/>
          <p:nvPr/>
        </p:nvSpPr>
        <p:spPr>
          <a:xfrm>
            <a:off x="8412480" y="0"/>
            <a:ext cx="3788664"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1174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downingstudents.com/content/uploads/2015/04/Fit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99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340894" y="2028990"/>
            <a:ext cx="7391400" cy="2071258"/>
          </a:xfrm>
          <a:solidFill>
            <a:srgbClr val="FFFFFF">
              <a:alpha val="74118"/>
            </a:srgbClr>
          </a:solidFill>
        </p:spPr>
        <p:txBody>
          <a:bodyPr>
            <a:normAutofit/>
          </a:bodyPr>
          <a:lstStyle/>
          <a:p>
            <a:r>
              <a:rPr lang="en-GB" sz="2400" b="1" dirty="0" smtClean="0">
                <a:latin typeface="Arial" panose="020B0604020202020204" pitchFamily="34" charset="0"/>
                <a:cs typeface="Arial" panose="020B0604020202020204" pitchFamily="34" charset="0"/>
              </a:rPr>
              <a:t>Hormones - </a:t>
            </a:r>
            <a:r>
              <a:rPr lang="en-GB" sz="2400" dirty="0">
                <a:latin typeface="Arial" panose="020B0604020202020204" pitchFamily="34" charset="0"/>
                <a:cs typeface="Arial" panose="020B0604020202020204" pitchFamily="34" charset="0"/>
              </a:rPr>
              <a:t>E</a:t>
            </a:r>
            <a:r>
              <a:rPr lang="en-GB" sz="2400" dirty="0" smtClean="0">
                <a:latin typeface="Arial" panose="020B0604020202020204" pitchFamily="34" charset="0"/>
                <a:cs typeface="Arial" panose="020B0604020202020204" pitchFamily="34" charset="0"/>
              </a:rPr>
              <a:t>xercise </a:t>
            </a:r>
            <a:r>
              <a:rPr lang="en-GB" sz="2400" dirty="0">
                <a:latin typeface="Arial" panose="020B0604020202020204" pitchFamily="34" charset="0"/>
                <a:cs typeface="Arial" panose="020B0604020202020204" pitchFamily="34" charset="0"/>
              </a:rPr>
              <a:t>affects nearly all of the dozens of hormones your body produces. Two of these substances, epinephrine and norepinephrine, are key players in promoting physical changes while you are exercising</a:t>
            </a:r>
            <a:r>
              <a:rPr lang="en-GB" sz="2400" dirty="0" smtClean="0">
                <a:latin typeface="Arial" panose="020B0604020202020204" pitchFamily="34" charset="0"/>
                <a:cs typeface="Arial" panose="020B0604020202020204" pitchFamily="34" charset="0"/>
              </a:rPr>
              <a:t>.</a:t>
            </a:r>
          </a:p>
          <a:p>
            <a:endParaRPr lang="en-GB" sz="2400" dirty="0" smtClean="0">
              <a:latin typeface="Arial" panose="020B0604020202020204" pitchFamily="34" charset="0"/>
              <a:cs typeface="Arial" panose="020B0604020202020204" pitchFamily="34" charset="0"/>
            </a:endParaRPr>
          </a:p>
        </p:txBody>
      </p:sp>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250337"/>
            <a:ext cx="8614610" cy="1200329"/>
          </a:xfrm>
          <a:prstGeom prst="rect">
            <a:avLst/>
          </a:prstGeom>
          <a:solidFill>
            <a:srgbClr val="7B3C91"/>
          </a:solidFill>
        </p:spPr>
        <p:txBody>
          <a:bodyPr wrap="square">
            <a:spAutoFit/>
          </a:bodyPr>
          <a:lstStyle/>
          <a:p>
            <a:r>
              <a:rPr lang="en-GB" sz="3600" dirty="0" smtClean="0">
                <a:solidFill>
                  <a:schemeClr val="bg1"/>
                </a:solidFill>
                <a:latin typeface="Arial" panose="020B0604020202020204" pitchFamily="34" charset="0"/>
                <a:cs typeface="Arial" panose="020B0604020202020204" pitchFamily="34" charset="0"/>
              </a:rPr>
              <a:t> Positive impacts of our physical health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on our mental wellbeing</a:t>
            </a:r>
            <a:endParaRPr lang="en-GB" sz="36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40894" y="4588524"/>
            <a:ext cx="7391400" cy="1569660"/>
          </a:xfrm>
          <a:prstGeom prst="rect">
            <a:avLst/>
          </a:prstGeom>
          <a:solidFill>
            <a:srgbClr val="FFFFFF">
              <a:alpha val="74118"/>
            </a:srgbClr>
          </a:solidFill>
        </p:spPr>
        <p:txBody>
          <a:bodyPr wrap="square">
            <a:spAutoFit/>
          </a:bodyPr>
          <a:lstStyle/>
          <a:p>
            <a:pPr marL="342900" indent="-342900">
              <a:buFont typeface="Arial" panose="020B0604020202020204" pitchFamily="34" charset="0"/>
              <a:buChar char="•"/>
            </a:pPr>
            <a:r>
              <a:rPr lang="en-GB" sz="2400" b="1" dirty="0" smtClean="0">
                <a:latin typeface="Arial" panose="020B0604020202020204" pitchFamily="34" charset="0"/>
                <a:cs typeface="Arial" panose="020B0604020202020204" pitchFamily="34" charset="0"/>
              </a:rPr>
              <a:t>Endorphins </a:t>
            </a:r>
            <a:r>
              <a:rPr lang="mr-IN" sz="2400" b="1" dirty="0" smtClean="0">
                <a:latin typeface="Arial" panose="020B0604020202020204" pitchFamily="34" charset="0"/>
                <a:cs typeface="Arial" panose="020B0604020202020204" pitchFamily="34" charset="0"/>
              </a:rPr>
              <a:t>–</a:t>
            </a:r>
            <a:r>
              <a:rPr lang="en-GB" sz="2400" b="1"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These are</a:t>
            </a:r>
            <a:r>
              <a:rPr lang="en-GB" sz="2400" b="1"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natural feel good chemicals that help block pain perception and </a:t>
            </a:r>
            <a:r>
              <a:rPr lang="en-GB" sz="2400" dirty="0" smtClean="0">
                <a:latin typeface="Arial" panose="020B0604020202020204" pitchFamily="34" charset="0"/>
                <a:cs typeface="Arial" panose="020B0604020202020204" pitchFamily="34" charset="0"/>
              </a:rPr>
              <a:t>can improve </a:t>
            </a:r>
            <a:r>
              <a:rPr lang="en-GB" sz="2400" dirty="0">
                <a:latin typeface="Arial" panose="020B0604020202020204" pitchFamily="34" charset="0"/>
                <a:cs typeface="Arial" panose="020B0604020202020204" pitchFamily="34" charset="0"/>
              </a:rPr>
              <a:t>mood. These rise after 30 minutes or more of exercise. </a:t>
            </a:r>
          </a:p>
        </p:txBody>
      </p:sp>
      <p:sp>
        <p:nvSpPr>
          <p:cNvPr id="9" name="Rectangle 8"/>
          <p:cNvSpPr/>
          <p:nvPr/>
        </p:nvSpPr>
        <p:spPr>
          <a:xfrm>
            <a:off x="8330184" y="0"/>
            <a:ext cx="3870960"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9506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lesliebennett.ca/wp-content/uploads/2014/07/mental-wellness-2-1500x1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54"/>
            <a:ext cx="12192000" cy="69366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0074" y="4105169"/>
            <a:ext cx="4166937" cy="1200329"/>
          </a:xfrm>
          <a:prstGeom prst="rect">
            <a:avLst/>
          </a:prstGeom>
          <a:solidFill>
            <a:srgbClr val="FFFFFF">
              <a:alpha val="78039"/>
            </a:srgbClr>
          </a:solidFill>
        </p:spPr>
        <p:txBody>
          <a:bodyPr wrap="square">
            <a:spAutoFit/>
          </a:bodyPr>
          <a:lstStyle/>
          <a:p>
            <a:pPr>
              <a:buClr>
                <a:srgbClr val="000000"/>
              </a:buClr>
              <a:buSzPct val="33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3600" dirty="0"/>
              <a:t>Disciplining of </a:t>
            </a:r>
            <a:r>
              <a:rPr lang="en-GB" altLang="en-US" sz="3600" dirty="0">
                <a:latin typeface="Arial" panose="020B0604020202020204" pitchFamily="34" charset="0"/>
                <a:cs typeface="Arial" panose="020B0604020202020204" pitchFamily="34" charset="0"/>
              </a:rPr>
              <a:t>daily</a:t>
            </a:r>
            <a:r>
              <a:rPr lang="en-GB" altLang="en-US" sz="3600" dirty="0"/>
              <a:t> routines is a </a:t>
            </a:r>
            <a:r>
              <a:rPr lang="en-GB" altLang="en-US" sz="3600" dirty="0" smtClean="0"/>
              <a:t>must!</a:t>
            </a:r>
          </a:p>
        </p:txBody>
      </p:sp>
      <p:sp>
        <p:nvSpPr>
          <p:cNvPr id="7" name="Rectangle 6"/>
          <p:cNvSpPr/>
          <p:nvPr/>
        </p:nvSpPr>
        <p:spPr>
          <a:xfrm>
            <a:off x="0" y="473855"/>
            <a:ext cx="7948977" cy="1077218"/>
          </a:xfrm>
          <a:prstGeom prst="rect">
            <a:avLst/>
          </a:prstGeom>
          <a:solidFill>
            <a:srgbClr val="7B3C91"/>
          </a:solidFill>
        </p:spPr>
        <p:txBody>
          <a:bodyPr wrap="square">
            <a:spAutoFit/>
          </a:bodyPr>
          <a:lstStyle/>
          <a:p>
            <a:r>
              <a:rPr lang="en-GB" sz="3200" dirty="0">
                <a:solidFill>
                  <a:schemeClr val="bg1"/>
                </a:solidFill>
                <a:latin typeface="Arial" panose="020B0604020202020204" pitchFamily="34" charset="0"/>
                <a:cs typeface="Arial" panose="020B0604020202020204" pitchFamily="34" charset="0"/>
              </a:rPr>
              <a:t>Mental strength is an attribute to be developed in </a:t>
            </a:r>
            <a:r>
              <a:rPr lang="en-GB" sz="3200" dirty="0" smtClean="0">
                <a:solidFill>
                  <a:schemeClr val="bg1"/>
                </a:solidFill>
                <a:latin typeface="Arial" panose="020B0604020202020204" pitchFamily="34" charset="0"/>
                <a:cs typeface="Arial" panose="020B0604020202020204" pitchFamily="34" charset="0"/>
              </a:rPr>
              <a:t>life, </a:t>
            </a:r>
            <a:r>
              <a:rPr lang="en-GB" sz="3200" dirty="0">
                <a:solidFill>
                  <a:schemeClr val="bg1"/>
                </a:solidFill>
                <a:latin typeface="Arial" panose="020B0604020202020204" pitchFamily="34" charset="0"/>
                <a:cs typeface="Arial" panose="020B0604020202020204" pitchFamily="34" charset="0"/>
              </a:rPr>
              <a:t>just </a:t>
            </a:r>
            <a:r>
              <a:rPr lang="en-GB" sz="3200" dirty="0" smtClean="0">
                <a:solidFill>
                  <a:schemeClr val="bg1"/>
                </a:solidFill>
                <a:latin typeface="Arial" panose="020B0604020202020204" pitchFamily="34" charset="0"/>
                <a:cs typeface="Arial" panose="020B0604020202020204" pitchFamily="34" charset="0"/>
              </a:rPr>
              <a:t>like physical </a:t>
            </a:r>
            <a:r>
              <a:rPr lang="en-GB" sz="3200" dirty="0">
                <a:solidFill>
                  <a:schemeClr val="bg1"/>
                </a:solidFill>
                <a:latin typeface="Arial" panose="020B0604020202020204" pitchFamily="34" charset="0"/>
                <a:cs typeface="Arial" panose="020B0604020202020204" pitchFamily="34" charset="0"/>
              </a:rPr>
              <a:t>strength</a:t>
            </a:r>
          </a:p>
        </p:txBody>
      </p:sp>
      <p:sp>
        <p:nvSpPr>
          <p:cNvPr id="8" name="Rectangle 7"/>
          <p:cNvSpPr/>
          <p:nvPr/>
        </p:nvSpPr>
        <p:spPr>
          <a:xfrm>
            <a:off x="8057147" y="3858948"/>
            <a:ext cx="3878179" cy="1754326"/>
          </a:xfrm>
          <a:prstGeom prst="rect">
            <a:avLst/>
          </a:prstGeom>
          <a:solidFill>
            <a:srgbClr val="FFFFFF">
              <a:alpha val="78039"/>
            </a:srgbClr>
          </a:solidFill>
        </p:spPr>
        <p:txBody>
          <a:bodyPr wrap="square">
            <a:spAutoFit/>
          </a:bodyPr>
          <a:lstStyle/>
          <a:p>
            <a:pPr>
              <a:buClr>
                <a:srgbClr val="000000"/>
              </a:buClr>
              <a:buSzPct val="33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sz="3600" dirty="0">
                <a:latin typeface="Arial" panose="020B0604020202020204" pitchFamily="34" charset="0"/>
                <a:cs typeface="Arial" panose="020B0604020202020204" pitchFamily="34" charset="0"/>
              </a:rPr>
              <a:t>Mind control is essential for a healthy body.</a:t>
            </a:r>
          </a:p>
        </p:txBody>
      </p:sp>
      <p:sp>
        <p:nvSpPr>
          <p:cNvPr id="9" name="Rectangle 8"/>
          <p:cNvSpPr/>
          <p:nvPr/>
        </p:nvSpPr>
        <p:spPr>
          <a:xfrm>
            <a:off x="8057146" y="0"/>
            <a:ext cx="4143997"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058100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27336"/>
            <a:ext cx="7939418" cy="646331"/>
          </a:xfrm>
          <a:prstGeom prst="rect">
            <a:avLst/>
          </a:prstGeom>
          <a:solidFill>
            <a:srgbClr val="7B3C91"/>
          </a:solidFill>
        </p:spPr>
        <p:txBody>
          <a:bodyPr wrap="none">
            <a:spAutoFit/>
          </a:bodyPr>
          <a:lstStyle/>
          <a:p>
            <a:r>
              <a:rPr lang="en-GB" sz="3600" dirty="0" smtClean="0">
                <a:solidFill>
                  <a:schemeClr val="bg1"/>
                </a:solidFill>
                <a:latin typeface="Arial" panose="020B0604020202020204" pitchFamily="34" charset="0"/>
                <a:cs typeface="Arial" panose="020B0604020202020204" pitchFamily="34" charset="0"/>
              </a:rPr>
              <a:t> Top Healthy Body, Healthy Mind Tips </a:t>
            </a:r>
            <a:endParaRPr lang="en-GB" sz="36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19863" y="1550847"/>
            <a:ext cx="5775023" cy="4524315"/>
          </a:xfrm>
          <a:prstGeom prst="rect">
            <a:avLst/>
          </a:prstGeom>
        </p:spPr>
        <p:txBody>
          <a:bodyPr wrap="square">
            <a:spAutoFit/>
          </a:bodyPr>
          <a:lstStyle/>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Look after yourself </a:t>
            </a:r>
            <a:r>
              <a:rPr lang="en-GB" sz="2400" dirty="0" smtClean="0">
                <a:latin typeface="Arial" panose="020B0604020202020204" pitchFamily="34" charset="0"/>
                <a:cs typeface="Arial" panose="020B0604020202020204" pitchFamily="34" charset="0"/>
              </a:rPr>
              <a:t>physically</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Try to eat a well-balanced </a:t>
            </a:r>
            <a:r>
              <a:rPr lang="en-GB" sz="2400" dirty="0" smtClean="0">
                <a:latin typeface="Arial" panose="020B0604020202020204" pitchFamily="34" charset="0"/>
                <a:cs typeface="Arial" panose="020B0604020202020204" pitchFamily="34" charset="0"/>
              </a:rPr>
              <a:t>diet </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Allow yourself enough time for sleep and </a:t>
            </a:r>
            <a:r>
              <a:rPr lang="en-GB" sz="2400" dirty="0" smtClean="0">
                <a:latin typeface="Arial" panose="020B0604020202020204" pitchFamily="34" charset="0"/>
                <a:cs typeface="Arial" panose="020B0604020202020204" pitchFamily="34" charset="0"/>
              </a:rPr>
              <a:t>rest</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Learn to </a:t>
            </a:r>
            <a:r>
              <a:rPr lang="en-GB" sz="2400" dirty="0" smtClean="0">
                <a:latin typeface="Arial" panose="020B0604020202020204" pitchFamily="34" charset="0"/>
                <a:cs typeface="Arial" panose="020B0604020202020204" pitchFamily="34" charset="0"/>
              </a:rPr>
              <a:t>relax</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Balance your awareness - </a:t>
            </a:r>
            <a:r>
              <a:rPr lang="en-GB" sz="2400" dirty="0" smtClean="0">
                <a:latin typeface="Arial" panose="020B0604020202020204" pitchFamily="34" charset="0"/>
                <a:cs typeface="Arial" panose="020B0604020202020204" pitchFamily="34" charset="0"/>
              </a:rPr>
              <a:t>being </a:t>
            </a:r>
            <a:r>
              <a:rPr lang="en-GB" sz="2400" dirty="0">
                <a:latin typeface="Arial" panose="020B0604020202020204" pitchFamily="34" charset="0"/>
                <a:cs typeface="Arial" panose="020B0604020202020204" pitchFamily="34" charset="0"/>
              </a:rPr>
              <a:t>aware of your body can help you to make wise </a:t>
            </a:r>
            <a:r>
              <a:rPr lang="en-GB" sz="2400" dirty="0" smtClean="0">
                <a:latin typeface="Arial" panose="020B0604020202020204" pitchFamily="34" charset="0"/>
                <a:cs typeface="Arial" panose="020B0604020202020204" pitchFamily="34" charset="0"/>
              </a:rPr>
              <a:t>choices</a:t>
            </a:r>
          </a:p>
          <a:p>
            <a:pPr marL="457200" indent="-457200">
              <a:buFont typeface="Wingdings" panose="05000000000000000000" pitchFamily="2" charset="2"/>
              <a:buChar char="ü"/>
            </a:pPr>
            <a:r>
              <a:rPr lang="en-GB" sz="2400" dirty="0" smtClean="0">
                <a:latin typeface="Arial" panose="020B0604020202020204" pitchFamily="34" charset="0"/>
                <a:cs typeface="Arial" panose="020B0604020202020204" pitchFamily="34" charset="0"/>
              </a:rPr>
              <a:t>Do things that matter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you the most</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Talk to </a:t>
            </a:r>
            <a:r>
              <a:rPr lang="en-GB" sz="2400" dirty="0" smtClean="0">
                <a:latin typeface="Arial" panose="020B0604020202020204" pitchFamily="34" charset="0"/>
                <a:cs typeface="Arial" panose="020B0604020202020204" pitchFamily="34" charset="0"/>
              </a:rPr>
              <a:t>someone</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Understand your </a:t>
            </a:r>
            <a:r>
              <a:rPr lang="en-GB" sz="2400" dirty="0" smtClean="0">
                <a:latin typeface="Arial" panose="020B0604020202020204" pitchFamily="34" charset="0"/>
                <a:cs typeface="Arial" panose="020B0604020202020204" pitchFamily="34" charset="0"/>
              </a:rPr>
              <a:t>thinking</a:t>
            </a:r>
          </a:p>
          <a:p>
            <a:pPr marL="457200" indent="-457200">
              <a:buFont typeface="Wingdings" panose="05000000000000000000" pitchFamily="2" charset="2"/>
              <a:buChar char="ü"/>
            </a:pPr>
            <a:r>
              <a:rPr lang="en-GB" sz="2400" dirty="0">
                <a:latin typeface="Arial" panose="020B0604020202020204" pitchFamily="34" charset="0"/>
                <a:cs typeface="Arial" panose="020B0604020202020204" pitchFamily="34" charset="0"/>
              </a:rPr>
              <a:t>Do things you enjoy</a:t>
            </a:r>
          </a:p>
        </p:txBody>
      </p:sp>
      <p:pic>
        <p:nvPicPr>
          <p:cNvPr id="12290" name="Picture 2" descr="http://www.blr.com/html_email/images/WIR/COMPDA/CBDA_031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253" y="1932989"/>
            <a:ext cx="5645693" cy="376003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7939418" y="0"/>
            <a:ext cx="4261726"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8397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2009"/>
          </a:xfrm>
        </p:spPr>
        <p:txBody>
          <a:bodyPr>
            <a:normAutofit fontScale="90000"/>
          </a:bodyPr>
          <a:lstStyle/>
          <a:p>
            <a:endParaRPr lang="en-GB"/>
          </a:p>
        </p:txBody>
      </p:sp>
      <p:sp>
        <p:nvSpPr>
          <p:cNvPr id="3" name="Content Placeholder 2"/>
          <p:cNvSpPr>
            <a:spLocks noGrp="1"/>
          </p:cNvSpPr>
          <p:nvPr>
            <p:ph idx="1"/>
          </p:nvPr>
        </p:nvSpPr>
        <p:spPr>
          <a:xfrm>
            <a:off x="262002" y="1451714"/>
            <a:ext cx="11675301" cy="953283"/>
          </a:xfrm>
        </p:spPr>
        <p:txBody>
          <a:bodyPr/>
          <a:lstStyle/>
          <a:p>
            <a:r>
              <a:rPr lang="en-GB" sz="2000" dirty="0" smtClean="0"/>
              <a:t>These people have been affected by Mental Health issues and have found that physical exercise has had a positive effect on their Mental Health. </a:t>
            </a:r>
          </a:p>
          <a:p>
            <a:endParaRPr lang="en-GB" dirty="0"/>
          </a:p>
          <a:p>
            <a:pPr marL="0" indent="0">
              <a:buNone/>
            </a:pPr>
            <a:endParaRPr lang="en-GB" dirty="0"/>
          </a:p>
        </p:txBody>
      </p:sp>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37578"/>
            <a:ext cx="12192000" cy="13453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Advocates for Healthy Body, Healthy Mind </a:t>
            </a:r>
            <a:endParaRPr lang="en-GB" sz="4000" dirty="0"/>
          </a:p>
        </p:txBody>
      </p:sp>
      <p:sp>
        <p:nvSpPr>
          <p:cNvPr id="6" name="TextBox 5"/>
          <p:cNvSpPr txBox="1"/>
          <p:nvPr/>
        </p:nvSpPr>
        <p:spPr>
          <a:xfrm>
            <a:off x="262002" y="2170703"/>
            <a:ext cx="4547993" cy="4339650"/>
          </a:xfrm>
          <a:prstGeom prst="rect">
            <a:avLst/>
          </a:prstGeom>
          <a:solidFill>
            <a:srgbClr val="92D050"/>
          </a:solidFill>
        </p:spPr>
        <p:txBody>
          <a:bodyPr wrap="square" rtlCol="0">
            <a:spAutoFit/>
          </a:bodyPr>
          <a:lstStyle/>
          <a:p>
            <a:r>
              <a:rPr lang="en-GB" sz="2000" b="1" u="sng" dirty="0" smtClean="0"/>
              <a:t>Bella Mackie</a:t>
            </a:r>
          </a:p>
          <a:p>
            <a:r>
              <a:rPr lang="en-US" sz="2000" b="1" dirty="0"/>
              <a:t>When Bella Mackie’s first marriage broke up, her mental health hit rock bottom. Desperate as her world closed in, she took up </a:t>
            </a:r>
            <a:r>
              <a:rPr lang="en-US" sz="2000" b="1" dirty="0" smtClean="0"/>
              <a:t>jogging which she believes, saved her life. </a:t>
            </a:r>
            <a:endParaRPr lang="en-GB" sz="2000" dirty="0"/>
          </a:p>
          <a:p>
            <a:endParaRPr lang="en-GB" sz="3200" dirty="0" smtClean="0"/>
          </a:p>
          <a:p>
            <a:endParaRPr lang="en-GB" sz="3200" dirty="0" smtClean="0"/>
          </a:p>
          <a:p>
            <a:endParaRPr lang="en-GB" sz="3200" dirty="0"/>
          </a:p>
          <a:p>
            <a:endParaRPr lang="en-GB" sz="2000" dirty="0" smtClean="0"/>
          </a:p>
          <a:p>
            <a:r>
              <a:rPr lang="en-GB" sz="2000" dirty="0">
                <a:hlinkClick r:id="rId2"/>
              </a:rPr>
              <a:t>https://www.youtube.com/watch?v=Bu04PX3U9bM</a:t>
            </a:r>
            <a:endParaRPr lang="en-GB" sz="2000" dirty="0"/>
          </a:p>
        </p:txBody>
      </p:sp>
      <p:pic>
        <p:nvPicPr>
          <p:cNvPr id="1028" name="Picture 4" descr="Image result for bella mack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314" y="4251229"/>
            <a:ext cx="2533367" cy="1419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34418" y="2170703"/>
            <a:ext cx="3846535" cy="4216539"/>
          </a:xfrm>
          <a:prstGeom prst="rect">
            <a:avLst/>
          </a:prstGeom>
          <a:solidFill>
            <a:srgbClr val="FFC000"/>
          </a:solidFill>
        </p:spPr>
        <p:txBody>
          <a:bodyPr wrap="square" rtlCol="0">
            <a:spAutoFit/>
          </a:bodyPr>
          <a:lstStyle/>
          <a:p>
            <a:r>
              <a:rPr lang="en-GB" sz="2000" u="sng" dirty="0" smtClean="0"/>
              <a:t>Tommy Caldwell </a:t>
            </a:r>
          </a:p>
          <a:p>
            <a:r>
              <a:rPr lang="en-GB" b="1" dirty="0" smtClean="0"/>
              <a:t>After being held hostage and having to make life changing decisions, going through a divorce and struggling with depression, Tommy Caldwell decided to do the impossible. In this documentary he shows how incredible physical feats helped to get his life back on track. </a:t>
            </a:r>
          </a:p>
          <a:p>
            <a:endParaRPr lang="en-GB" sz="3200" dirty="0" smtClean="0"/>
          </a:p>
          <a:p>
            <a:endParaRPr lang="en-GB" sz="3200" dirty="0" smtClean="0"/>
          </a:p>
          <a:p>
            <a:r>
              <a:rPr lang="en-GB" sz="2000" dirty="0">
                <a:hlinkClick r:id="rId4"/>
              </a:rPr>
              <a:t>https://</a:t>
            </a:r>
            <a:r>
              <a:rPr lang="en-GB" sz="2000" dirty="0" smtClean="0">
                <a:hlinkClick r:id="rId4"/>
              </a:rPr>
              <a:t>www.youtube.com/watch?v=edfw9ip9sCQ</a:t>
            </a:r>
            <a:endParaRPr lang="en-GB" sz="2000" dirty="0"/>
          </a:p>
        </p:txBody>
      </p:sp>
      <p:pic>
        <p:nvPicPr>
          <p:cNvPr id="7" name="Picture 6"/>
          <p:cNvPicPr>
            <a:picLocks noChangeAspect="1"/>
          </p:cNvPicPr>
          <p:nvPr/>
        </p:nvPicPr>
        <p:blipFill>
          <a:blip r:embed="rId5"/>
          <a:stretch>
            <a:fillRect/>
          </a:stretch>
        </p:blipFill>
        <p:spPr>
          <a:xfrm>
            <a:off x="8880953" y="2170703"/>
            <a:ext cx="2826958" cy="4243413"/>
          </a:xfrm>
          <a:prstGeom prst="rect">
            <a:avLst/>
          </a:prstGeom>
        </p:spPr>
      </p:pic>
      <p:sp>
        <p:nvSpPr>
          <p:cNvPr id="10" name="Rectangle 9"/>
          <p:cNvSpPr/>
          <p:nvPr/>
        </p:nvSpPr>
        <p:spPr>
          <a:xfrm>
            <a:off x="9125918" y="2103185"/>
            <a:ext cx="3011424" cy="1569660"/>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636810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8022"/>
            <a:ext cx="10515600" cy="1032615"/>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The Five Ways to Wellbeing are a set of evidence-based actions which promote people’s wellbeing. They were created by The New Economics Foundation in association with the government. </a:t>
            </a:r>
          </a:p>
        </p:txBody>
      </p:sp>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450036"/>
            <a:ext cx="6286500" cy="807264"/>
          </a:xfrm>
          <a:prstGeom prst="rect">
            <a:avLst/>
          </a:prstGeom>
          <a:solidFill>
            <a:srgbClr val="824098"/>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Healthy Body, Healthy Mind</a:t>
            </a:r>
          </a:p>
        </p:txBody>
      </p:sp>
      <p:sp>
        <p:nvSpPr>
          <p:cNvPr id="2" name="Rectangle 1"/>
          <p:cNvSpPr/>
          <p:nvPr/>
        </p:nvSpPr>
        <p:spPr>
          <a:xfrm>
            <a:off x="7881938" y="3005916"/>
            <a:ext cx="4171950" cy="2862322"/>
          </a:xfrm>
          <a:prstGeom prst="rect">
            <a:avLst/>
          </a:prstGeom>
        </p:spPr>
        <p:txBody>
          <a:bodyPr wrap="square">
            <a:spAutoFit/>
          </a:bodyPr>
          <a:lstStyle/>
          <a:p>
            <a:r>
              <a:rPr lang="en-GB" sz="3600" dirty="0">
                <a:solidFill>
                  <a:srgbClr val="7030A0"/>
                </a:solidFill>
                <a:latin typeface="Arial" panose="020B0604020202020204" pitchFamily="34" charset="0"/>
                <a:cs typeface="Arial" panose="020B0604020202020204" pitchFamily="34" charset="0"/>
              </a:rPr>
              <a:t>You are what you repeatedly do. Excellence, then, is not an act, but a habit	 </a:t>
            </a:r>
            <a:r>
              <a:rPr lang="en-GB" sz="2800" b="1" dirty="0">
                <a:solidFill>
                  <a:srgbClr val="7030A0"/>
                </a:solidFill>
                <a:latin typeface="Arial" panose="020B0604020202020204" pitchFamily="34" charset="0"/>
                <a:cs typeface="Arial" panose="020B0604020202020204" pitchFamily="34" charset="0"/>
              </a:rPr>
              <a:t>Aristotle</a:t>
            </a:r>
          </a:p>
        </p:txBody>
      </p:sp>
      <p:pic>
        <p:nvPicPr>
          <p:cNvPr id="8" name="Picture 2" descr="Five ways to wellbeing"/>
          <p:cNvPicPr>
            <a:picLocks noChangeAspect="1" noChangeArrowheads="1"/>
          </p:cNvPicPr>
          <p:nvPr/>
        </p:nvPicPr>
        <p:blipFill rotWithShape="1">
          <a:blip r:embed="rId2">
            <a:extLst>
              <a:ext uri="{28A0092B-C50C-407E-A947-70E740481C1C}">
                <a14:useLocalDpi xmlns:a14="http://schemas.microsoft.com/office/drawing/2010/main" val="0"/>
              </a:ext>
            </a:extLst>
          </a:blip>
          <a:srcRect t="13534" b="10934"/>
          <a:stretch/>
        </p:blipFill>
        <p:spPr bwMode="auto">
          <a:xfrm>
            <a:off x="1262837" y="3005916"/>
            <a:ext cx="5852338" cy="331526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7043322" y="2164329"/>
            <a:ext cx="985838" cy="3154710"/>
          </a:xfrm>
          <a:prstGeom prst="rect">
            <a:avLst/>
          </a:prstGeom>
          <a:noFill/>
        </p:spPr>
        <p:txBody>
          <a:bodyPr wrap="square" rtlCol="0">
            <a:spAutoFit/>
          </a:bodyPr>
          <a:lstStyle/>
          <a:p>
            <a:r>
              <a:rPr lang="en-GB" sz="19900" dirty="0">
                <a:solidFill>
                  <a:schemeClr val="bg2">
                    <a:lumMod val="25000"/>
                  </a:schemeClr>
                </a:solidFill>
                <a:latin typeface="Arial" panose="020B0604020202020204" pitchFamily="34" charset="0"/>
                <a:cs typeface="Arial" panose="020B0604020202020204" pitchFamily="34" charset="0"/>
              </a:rPr>
              <a:t>“</a:t>
            </a:r>
          </a:p>
        </p:txBody>
      </p:sp>
      <p:sp>
        <p:nvSpPr>
          <p:cNvPr id="10" name="Rectangle 9"/>
          <p:cNvSpPr/>
          <p:nvPr/>
        </p:nvSpPr>
        <p:spPr>
          <a:xfrm>
            <a:off x="8943145" y="4905729"/>
            <a:ext cx="1034257" cy="3154710"/>
          </a:xfrm>
          <a:prstGeom prst="rect">
            <a:avLst/>
          </a:prstGeom>
        </p:spPr>
        <p:txBody>
          <a:bodyPr wrap="none">
            <a:spAutoFit/>
          </a:bodyPr>
          <a:lstStyle/>
          <a:p>
            <a:r>
              <a:rPr lang="en-GB" sz="19900" dirty="0">
                <a:solidFill>
                  <a:schemeClr val="bg2">
                    <a:lumMod val="25000"/>
                  </a:schemeClr>
                </a:solidFill>
                <a:latin typeface="Arial" panose="020B0604020202020204" pitchFamily="34" charset="0"/>
                <a:cs typeface="Arial" panose="020B0604020202020204" pitchFamily="34" charset="0"/>
              </a:rPr>
              <a:t>”</a:t>
            </a:r>
          </a:p>
        </p:txBody>
      </p:sp>
      <p:sp>
        <p:nvSpPr>
          <p:cNvPr id="11" name="Rectangle 10"/>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958128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2037" y="1707076"/>
            <a:ext cx="6665651" cy="1569660"/>
          </a:xfrm>
          <a:prstGeom prst="rect">
            <a:avLst/>
          </a:prstGeom>
        </p:spPr>
        <p:txBody>
          <a:bodyPr wrap="square">
            <a:spAutoFit/>
          </a:bodyPr>
          <a:lstStyle/>
          <a:p>
            <a:pPr algn="r"/>
            <a:r>
              <a:rPr lang="en-GB" sz="3200" dirty="0">
                <a:latin typeface="Arial" panose="020B0604020202020204" pitchFamily="34" charset="0"/>
                <a:cs typeface="Arial" panose="020B0604020202020204" pitchFamily="34" charset="0"/>
              </a:rPr>
              <a:t>By adopting the Five Ways to Wellbeing you can increase your life expectancy by up to 7.5 years!</a:t>
            </a:r>
          </a:p>
        </p:txBody>
      </p:sp>
      <p:sp>
        <p:nvSpPr>
          <p:cNvPr id="5" name="Rectangle 4"/>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pic>
        <p:nvPicPr>
          <p:cNvPr id="9" name="Picture 2" descr="http://www.thesynergycentre.org/wp-content/uploads/2016/02/5-ways-to-Well-Be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50" y="2043114"/>
            <a:ext cx="10880097" cy="426730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392027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58542"/>
            <a:ext cx="10515600" cy="1577807"/>
          </a:xfrm>
        </p:spPr>
        <p:txBody>
          <a:bodyPr>
            <a:normAutofit/>
          </a:bodyPr>
          <a:lstStyle/>
          <a:p>
            <a:pPr marL="0" indent="0">
              <a:buNone/>
            </a:pPr>
            <a:r>
              <a:rPr lang="en-GB" sz="2000" dirty="0">
                <a:latin typeface="Arial" panose="020B0604020202020204" pitchFamily="34" charset="0"/>
                <a:cs typeface="Arial" panose="020B0604020202020204" pitchFamily="34" charset="0"/>
              </a:rPr>
              <a:t>Connect with the people around you. With family, friends, colleagues and neighbours. At home, work, school or in your local community. Think of these as the cornerstones of your life and invest time in developing them. Building these connections with support and enrich yourself every day. Spend time doing things with your friends and family and talking to people.  </a:t>
            </a: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p:txBody>
      </p:sp>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sp>
        <p:nvSpPr>
          <p:cNvPr id="7" name="Rectangle 6"/>
          <p:cNvSpPr/>
          <p:nvPr/>
        </p:nvSpPr>
        <p:spPr>
          <a:xfrm>
            <a:off x="838200" y="4262536"/>
            <a:ext cx="10533227" cy="2062103"/>
          </a:xfrm>
          <a:prstGeom prst="rect">
            <a:avLst/>
          </a:prstGeom>
          <a:solidFill>
            <a:srgbClr val="2A80C1"/>
          </a:solidFill>
        </p:spPr>
        <p:txBody>
          <a:bodyPr wrap="square">
            <a:spAutoFit/>
          </a:bodyPr>
          <a:lstStyle/>
          <a:p>
            <a:pPr fontAlgn="base"/>
            <a:r>
              <a:rPr lang="en-GB" sz="3200" b="1" dirty="0">
                <a:solidFill>
                  <a:schemeClr val="bg1"/>
                </a:solidFill>
                <a:latin typeface="Arial" panose="020B0604020202020204" pitchFamily="34" charset="0"/>
                <a:cs typeface="Arial" panose="020B0604020202020204" pitchFamily="34" charset="0"/>
              </a:rPr>
              <a:t>WORKSHEET TASK: </a:t>
            </a:r>
            <a:r>
              <a:rPr lang="en-GB" sz="2400" dirty="0">
                <a:solidFill>
                  <a:schemeClr val="bg1"/>
                </a:solidFill>
                <a:latin typeface="Arial" panose="020B0604020202020204" pitchFamily="34" charset="0"/>
                <a:cs typeface="Arial" panose="020B0604020202020204" pitchFamily="34" charset="0"/>
              </a:rPr>
              <a:t>Talk to a partner about what networks and supportive relationships you have. Who are the people you can rely on? Think about who you can go to for support in different areas of your life – for example, parents, teachers and peer groups.</a:t>
            </a:r>
          </a:p>
          <a:p>
            <a:pPr fontAlgn="base"/>
            <a:r>
              <a:rPr lang="en-GB" sz="2400" dirty="0">
                <a:solidFill>
                  <a:schemeClr val="bg1"/>
                </a:solidFill>
                <a:latin typeface="Arial" panose="020B0604020202020204" pitchFamily="34" charset="0"/>
                <a:cs typeface="Arial" panose="020B0604020202020204" pitchFamily="34" charset="0"/>
              </a:rPr>
              <a:t> </a:t>
            </a:r>
            <a:r>
              <a:rPr lang="en-GB" sz="2400" b="1" dirty="0">
                <a:solidFill>
                  <a:schemeClr val="bg1"/>
                </a:solidFill>
                <a:latin typeface="Arial" panose="020B0604020202020204" pitchFamily="34" charset="0"/>
                <a:cs typeface="Arial" panose="020B0604020202020204" pitchFamily="34" charset="0"/>
              </a:rPr>
              <a:t>Fill in the ‘Connect’ box on your worksheet.</a:t>
            </a:r>
          </a:p>
        </p:txBody>
      </p:sp>
      <p:pic>
        <p:nvPicPr>
          <p:cNvPr id="9" name="Picture 4" descr="http://www.firecrackerdesign.co.uk/wp-content/uploads/2016/02/2.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115" t="25040" r="30377" b="54089"/>
          <a:stretch/>
        </p:blipFill>
        <p:spPr bwMode="auto">
          <a:xfrm>
            <a:off x="292939" y="1221419"/>
            <a:ext cx="5378194" cy="1960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4721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5573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01318" y="268158"/>
            <a:ext cx="9757084" cy="1077218"/>
          </a:xfrm>
          <a:prstGeom prst="rect">
            <a:avLst/>
          </a:prstGeom>
          <a:noFill/>
        </p:spPr>
        <p:txBody>
          <a:bodyPr wrap="square" rtlCol="0">
            <a:spAutoFit/>
          </a:bodyPr>
          <a:lstStyle/>
          <a:p>
            <a:r>
              <a:rPr lang="en-GB" sz="3200" b="1" dirty="0" smtClean="0">
                <a:solidFill>
                  <a:schemeClr val="bg1"/>
                </a:solidFill>
                <a:latin typeface="Arial" panose="020B0604020202020204" pitchFamily="34" charset="0"/>
                <a:cs typeface="Arial" panose="020B0604020202020204" pitchFamily="34" charset="0"/>
              </a:rPr>
              <a:t>TODAY’S SESSION –</a:t>
            </a:r>
          </a:p>
          <a:p>
            <a:r>
              <a:rPr lang="en-GB" sz="3200" b="1" dirty="0" smtClean="0">
                <a:solidFill>
                  <a:schemeClr val="bg1"/>
                </a:solidFill>
                <a:latin typeface="Arial" panose="020B0604020202020204" pitchFamily="34" charset="0"/>
                <a:cs typeface="Arial" panose="020B0604020202020204" pitchFamily="34" charset="0"/>
              </a:rPr>
              <a:t>Healthy Body, Healthy Mind </a:t>
            </a:r>
          </a:p>
        </p:txBody>
      </p:sp>
      <p:sp>
        <p:nvSpPr>
          <p:cNvPr id="11" name="Rectangle 10"/>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31710" y="4640404"/>
            <a:ext cx="5731007" cy="1855555"/>
          </a:xfrm>
          <a:prstGeom prst="round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smtClean="0">
                <a:latin typeface="Arial" panose="020B0604020202020204" pitchFamily="34" charset="0"/>
                <a:ea typeface="Calibri" panose="020F0502020204030204" pitchFamily="34" charset="0"/>
                <a:cs typeface="Times New Roman" panose="02020603050405020304" pitchFamily="18" charset="0"/>
              </a:rPr>
              <a:t>LO3 - Increase your life expectancy by creating a Five Ways of Wellbeing plan.</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2800" dirty="0">
              <a:solidFill>
                <a:schemeClr val="bg1"/>
              </a:solidFill>
            </a:endParaRPr>
          </a:p>
        </p:txBody>
      </p:sp>
      <p:sp>
        <p:nvSpPr>
          <p:cNvPr id="14" name="Rounded Rectangle 13"/>
          <p:cNvSpPr/>
          <p:nvPr/>
        </p:nvSpPr>
        <p:spPr>
          <a:xfrm>
            <a:off x="327715" y="1754967"/>
            <a:ext cx="5714520" cy="1113203"/>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smtClean="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LO1 - Understand the link </a:t>
            </a:r>
            <a:r>
              <a:rPr lang="en-GB" sz="24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between a healthy body </a:t>
            </a:r>
            <a:r>
              <a:rPr lang="en-GB" sz="2400" dirty="0" smtClean="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and a </a:t>
            </a:r>
            <a:r>
              <a:rPr lang="en-GB" sz="2400" dirty="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healthy </a:t>
            </a:r>
            <a:r>
              <a:rPr lang="en-GB" sz="2400" dirty="0" smtClean="0">
                <a:solidFill>
                  <a:schemeClr val="tx1">
                    <a:lumMod val="85000"/>
                    <a:lumOff val="15000"/>
                  </a:schemeClr>
                </a:solidFill>
                <a:latin typeface="Arial" panose="020B0604020202020204" pitchFamily="34" charset="0"/>
                <a:ea typeface="Calibri" panose="020F0502020204030204" pitchFamily="34" charset="0"/>
                <a:cs typeface="Times New Roman" panose="02020603050405020304" pitchFamily="18" charset="0"/>
              </a:rPr>
              <a:t>mind.</a:t>
            </a:r>
            <a:endParaRPr lang="en-GB"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2400" dirty="0"/>
          </a:p>
        </p:txBody>
      </p:sp>
      <p:sp>
        <p:nvSpPr>
          <p:cNvPr id="15" name="Rounded Rectangle 14"/>
          <p:cNvSpPr/>
          <p:nvPr/>
        </p:nvSpPr>
        <p:spPr>
          <a:xfrm>
            <a:off x="331709" y="3076006"/>
            <a:ext cx="5751490" cy="1414467"/>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smtClean="0">
                <a:latin typeface="Arial" panose="020B0604020202020204" pitchFamily="34" charset="0"/>
                <a:ea typeface="Calibri" panose="020F0502020204030204" pitchFamily="34" charset="0"/>
                <a:cs typeface="Times New Roman" panose="02020603050405020304" pitchFamily="18" charset="0"/>
              </a:rPr>
              <a:t>LO2 - Understand how </a:t>
            </a:r>
            <a:r>
              <a:rPr lang="en-GB" sz="2800" dirty="0">
                <a:latin typeface="Arial" panose="020B0604020202020204" pitchFamily="34" charset="0"/>
                <a:ea typeface="Calibri" panose="020F0502020204030204" pitchFamily="34" charset="0"/>
                <a:cs typeface="Times New Roman" panose="02020603050405020304" pitchFamily="18" charset="0"/>
              </a:rPr>
              <a:t>to maintain good </a:t>
            </a:r>
            <a:r>
              <a:rPr lang="en-GB" sz="2800" dirty="0" smtClean="0">
                <a:latin typeface="Arial" panose="020B0604020202020204" pitchFamily="34" charset="0"/>
                <a:ea typeface="Calibri" panose="020F0502020204030204" pitchFamily="34" charset="0"/>
                <a:cs typeface="Times New Roman" panose="02020603050405020304" pitchFamily="18" charset="0"/>
              </a:rPr>
              <a:t>mental wellbeing and physical health.</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2800" dirty="0">
              <a:solidFill>
                <a:schemeClr val="bg1"/>
              </a:solidFill>
            </a:endParaRPr>
          </a:p>
        </p:txBody>
      </p:sp>
      <p:pic>
        <p:nvPicPr>
          <p:cNvPr id="1026" name="Picture 2" descr="http://www.newhealthadvisor.com/images/1HT09318/how%20to%20become%20mentally%20str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934" y="1956508"/>
            <a:ext cx="5613408" cy="42100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102011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58542"/>
            <a:ext cx="10515600" cy="1577807"/>
          </a:xfrm>
        </p:spPr>
        <p:txBody>
          <a:bodyPr>
            <a:normAutofit/>
          </a:bodyPr>
          <a:lstStyle/>
          <a:p>
            <a:pPr marL="0" indent="0">
              <a:buNone/>
            </a:pPr>
            <a:r>
              <a:rPr lang="en-GB" sz="2400" dirty="0">
                <a:latin typeface="Arial" panose="020B0604020202020204" pitchFamily="34" charset="0"/>
                <a:cs typeface="Arial" panose="020B0604020202020204" pitchFamily="34" charset="0"/>
              </a:rPr>
              <a:t>Go for a walk or run. Step outside. Cycle. Play a game. Garden. Dance. Exercising makes you feel good. Most importantly, discover a physical activity that you enjoy; one that suits your level of mobility and fitness. </a:t>
            </a: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p:txBody>
      </p:sp>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sp>
        <p:nvSpPr>
          <p:cNvPr id="7" name="Rectangle 6"/>
          <p:cNvSpPr/>
          <p:nvPr/>
        </p:nvSpPr>
        <p:spPr>
          <a:xfrm>
            <a:off x="838200" y="4262536"/>
            <a:ext cx="10533227" cy="1631216"/>
          </a:xfrm>
          <a:prstGeom prst="rect">
            <a:avLst/>
          </a:prstGeom>
          <a:solidFill>
            <a:srgbClr val="BB1F8A"/>
          </a:solidFill>
        </p:spPr>
        <p:txBody>
          <a:bodyPr wrap="square">
            <a:spAutoFit/>
          </a:bodyPr>
          <a:lstStyle/>
          <a:p>
            <a:pPr fontAlgn="base"/>
            <a:r>
              <a:rPr lang="en-GB" sz="3200" b="1" dirty="0">
                <a:solidFill>
                  <a:schemeClr val="bg1"/>
                </a:solidFill>
                <a:latin typeface="Arial" panose="020B0604020202020204" pitchFamily="34" charset="0"/>
                <a:cs typeface="Arial" panose="020B0604020202020204" pitchFamily="34" charset="0"/>
              </a:rPr>
              <a:t>WORKSHEET TASK: </a:t>
            </a:r>
            <a:r>
              <a:rPr lang="en-GB" sz="2000" dirty="0">
                <a:solidFill>
                  <a:schemeClr val="bg1"/>
                </a:solidFill>
                <a:latin typeface="Arial" panose="020B0604020202020204" pitchFamily="34" charset="0"/>
                <a:cs typeface="Arial" panose="020B0604020202020204" pitchFamily="34" charset="0"/>
              </a:rPr>
              <a:t>Talk to a partner about what you can do every day to be more active. Remember that just ten minutes of exercise each day makes you more alert,  can help with your mental wellbeing and it lowers your stress levels</a:t>
            </a:r>
            <a:r>
              <a:rPr lang="en-GB" sz="2400" dirty="0">
                <a:solidFill>
                  <a:schemeClr val="bg1"/>
                </a:solidFill>
              </a:rPr>
              <a:t>.</a:t>
            </a:r>
          </a:p>
          <a:p>
            <a:pPr fontAlgn="base"/>
            <a:r>
              <a:rPr lang="en-GB" sz="2400" b="1" dirty="0">
                <a:solidFill>
                  <a:schemeClr val="bg1"/>
                </a:solidFill>
                <a:latin typeface="Arial" panose="020B0604020202020204" pitchFamily="34" charset="0"/>
                <a:cs typeface="Arial" panose="020B0604020202020204" pitchFamily="34" charset="0"/>
              </a:rPr>
              <a:t>Fill in the ‘Be Active’ box on your worksheet.</a:t>
            </a:r>
          </a:p>
        </p:txBody>
      </p:sp>
      <p:pic>
        <p:nvPicPr>
          <p:cNvPr id="10" name="Picture 4" descr="http://www.firecrackerdesign.co.uk/wp-content/uploads/2016/02/2.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322" t="6707" r="22195" b="71294"/>
          <a:stretch/>
        </p:blipFill>
        <p:spPr bwMode="auto">
          <a:xfrm>
            <a:off x="403142" y="1146264"/>
            <a:ext cx="5560931" cy="168121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95684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sp>
        <p:nvSpPr>
          <p:cNvPr id="7" name="Rectangle 6"/>
          <p:cNvSpPr/>
          <p:nvPr/>
        </p:nvSpPr>
        <p:spPr>
          <a:xfrm>
            <a:off x="632097" y="4541493"/>
            <a:ext cx="10857789" cy="2062103"/>
          </a:xfrm>
          <a:prstGeom prst="rect">
            <a:avLst/>
          </a:prstGeom>
          <a:solidFill>
            <a:srgbClr val="93AE3D"/>
          </a:solidFill>
        </p:spPr>
        <p:txBody>
          <a:bodyPr wrap="square">
            <a:spAutoFit/>
          </a:bodyPr>
          <a:lstStyle/>
          <a:p>
            <a:pPr fontAlgn="base"/>
            <a:r>
              <a:rPr lang="en-GB" sz="3200" b="1" dirty="0">
                <a:solidFill>
                  <a:schemeClr val="bg1"/>
                </a:solidFill>
                <a:latin typeface="Arial" panose="020B0604020202020204" pitchFamily="34" charset="0"/>
                <a:cs typeface="Arial" panose="020B0604020202020204" pitchFamily="34" charset="0"/>
              </a:rPr>
              <a:t>WORKSHEET TASK: </a:t>
            </a:r>
            <a:r>
              <a:rPr lang="en-GB" sz="2400" dirty="0">
                <a:solidFill>
                  <a:schemeClr val="bg1"/>
                </a:solidFill>
                <a:latin typeface="Arial" panose="020B0604020202020204" pitchFamily="34" charset="0"/>
                <a:cs typeface="Arial" panose="020B0604020202020204" pitchFamily="34" charset="0"/>
              </a:rPr>
              <a:t>Talk about the importance of taking more notice of yourself (some people call this mindfulness). What happens when you feel stressed – not just physically, but how does it make you feel? Come up with some strategies for dealing with stress and </a:t>
            </a:r>
            <a:r>
              <a:rPr lang="en-GB" sz="2400" b="1" dirty="0">
                <a:solidFill>
                  <a:schemeClr val="bg1"/>
                </a:solidFill>
                <a:latin typeface="Arial" panose="020B0604020202020204" pitchFamily="34" charset="0"/>
                <a:cs typeface="Arial" panose="020B0604020202020204" pitchFamily="34" charset="0"/>
              </a:rPr>
              <a:t>Fill in the ‘Take Notice’ box on your worksheet.</a:t>
            </a:r>
          </a:p>
        </p:txBody>
      </p:sp>
      <p:sp>
        <p:nvSpPr>
          <p:cNvPr id="3" name="Content Placeholder 2"/>
          <p:cNvSpPr>
            <a:spLocks noGrp="1"/>
          </p:cNvSpPr>
          <p:nvPr>
            <p:ph idx="1"/>
          </p:nvPr>
        </p:nvSpPr>
        <p:spPr>
          <a:xfrm>
            <a:off x="632097" y="2484548"/>
            <a:ext cx="11252365" cy="2126320"/>
          </a:xfrm>
          <a:noFill/>
        </p:spPr>
        <p:txBody>
          <a:bodyPr>
            <a:normAutofit/>
          </a:bodyPr>
          <a:lstStyle/>
          <a:p>
            <a:pPr marL="0" indent="0">
              <a:buNone/>
            </a:pPr>
            <a:r>
              <a:rPr lang="en-GB" sz="2000" dirty="0">
                <a:latin typeface="Arial" panose="020B0604020202020204" pitchFamily="34" charset="0"/>
                <a:cs typeface="Arial" panose="020B0604020202020204" pitchFamily="34" charset="0"/>
              </a:rPr>
              <a:t>Be curious. Catch sight of the beautiful. Remark on the unusual. Notice the changing seasons. Savour the moment, whether you are on a train, eating lunch or talking to friends. Be aware of the world around you and what you are feeling. Reflecting on your experiences will help you appreciate what matters to you. Take notice of people and talk to a trusted person if you, or they, are sad. Recognise that there are times when people may feel low - for example, during times of change, during exams, during an argument or family troubles. It is OK to feel sad and it is important that we can share this with someone who will understand. </a:t>
            </a:r>
          </a:p>
          <a:p>
            <a:pPr marL="0" indent="0">
              <a:buNone/>
            </a:pPr>
            <a:endParaRPr lang="en-GB" sz="2000" dirty="0">
              <a:latin typeface="Arial" panose="020B0604020202020204" pitchFamily="34" charset="0"/>
              <a:cs typeface="Arial" panose="020B0604020202020204" pitchFamily="34" charset="0"/>
            </a:endParaRPr>
          </a:p>
        </p:txBody>
      </p:sp>
      <p:pic>
        <p:nvPicPr>
          <p:cNvPr id="9" name="Picture 4" descr="http://www.firecrackerdesign.co.uk/wp-content/uploads/2016/02/2.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918" t="60576" r="20400" b="20527"/>
          <a:stretch/>
        </p:blipFill>
        <p:spPr bwMode="auto">
          <a:xfrm>
            <a:off x="499350" y="1236056"/>
            <a:ext cx="5596650" cy="144778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50922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sp>
        <p:nvSpPr>
          <p:cNvPr id="7" name="Rectangle 6"/>
          <p:cNvSpPr/>
          <p:nvPr/>
        </p:nvSpPr>
        <p:spPr>
          <a:xfrm>
            <a:off x="667105" y="4791336"/>
            <a:ext cx="10857789" cy="1323439"/>
          </a:xfrm>
          <a:prstGeom prst="rect">
            <a:avLst/>
          </a:prstGeom>
          <a:solidFill>
            <a:srgbClr val="FAB218"/>
          </a:solidFill>
        </p:spPr>
        <p:txBody>
          <a:bodyPr wrap="square">
            <a:spAutoFit/>
          </a:bodyPr>
          <a:lstStyle/>
          <a:p>
            <a:pPr fontAlgn="base"/>
            <a:r>
              <a:rPr lang="en-GB" sz="3200" b="1" dirty="0">
                <a:solidFill>
                  <a:schemeClr val="bg1"/>
                </a:solidFill>
                <a:latin typeface="Arial" panose="020B0604020202020204" pitchFamily="34" charset="0"/>
                <a:cs typeface="Arial" panose="020B0604020202020204" pitchFamily="34" charset="0"/>
              </a:rPr>
              <a:t>WORKSHEET TASK:</a:t>
            </a:r>
            <a:r>
              <a:rPr lang="en-GB" sz="2400" dirty="0">
                <a:solidFill>
                  <a:schemeClr val="bg1"/>
                </a:solidFill>
                <a:latin typeface="Arial" panose="020B0604020202020204" pitchFamily="34" charset="0"/>
                <a:cs typeface="Arial" panose="020B0604020202020204" pitchFamily="34" charset="0"/>
              </a:rPr>
              <a:t> Talk to a partner about what you would like to learn about and how you can go about achieving it. </a:t>
            </a:r>
          </a:p>
          <a:p>
            <a:pPr fontAlgn="base"/>
            <a:r>
              <a:rPr lang="en-GB" sz="2400" dirty="0">
                <a:solidFill>
                  <a:schemeClr val="bg1"/>
                </a:solidFill>
                <a:latin typeface="Arial" panose="020B0604020202020204" pitchFamily="34" charset="0"/>
                <a:cs typeface="Arial" panose="020B0604020202020204" pitchFamily="34" charset="0"/>
              </a:rPr>
              <a:t> </a:t>
            </a:r>
            <a:r>
              <a:rPr lang="en-GB" sz="2400" b="1" dirty="0">
                <a:solidFill>
                  <a:schemeClr val="bg1"/>
                </a:solidFill>
                <a:latin typeface="Arial" panose="020B0604020202020204" pitchFamily="34" charset="0"/>
                <a:cs typeface="Arial" panose="020B0604020202020204" pitchFamily="34" charset="0"/>
              </a:rPr>
              <a:t>Fill in the ‘Keep Learning’ box on your worksheet.</a:t>
            </a:r>
          </a:p>
        </p:txBody>
      </p:sp>
      <p:sp>
        <p:nvSpPr>
          <p:cNvPr id="3" name="Content Placeholder 2"/>
          <p:cNvSpPr>
            <a:spLocks noGrp="1"/>
          </p:cNvSpPr>
          <p:nvPr>
            <p:ph idx="1"/>
          </p:nvPr>
        </p:nvSpPr>
        <p:spPr>
          <a:xfrm>
            <a:off x="632097" y="2484548"/>
            <a:ext cx="11252365" cy="2126320"/>
          </a:xfrm>
          <a:noFill/>
        </p:spPr>
        <p:txBody>
          <a:bodyPr>
            <a:normAutofit/>
          </a:bodyPr>
          <a:lstStyle/>
          <a:p>
            <a:pPr marL="0" indent="0">
              <a:buNone/>
            </a:pPr>
            <a:r>
              <a:rPr lang="en-GB" sz="2400" dirty="0">
                <a:latin typeface="Arial" panose="020B0604020202020204" pitchFamily="34" charset="0"/>
                <a:cs typeface="Arial" panose="020B0604020202020204" pitchFamily="34" charset="0"/>
              </a:rPr>
              <a:t>Try something new. Rediscover an old interest. Sign up for a course. Take on a different responsibility at school or in a job. Fix a bike. Learn to play an instrument or how to cook your favourite food. Set a challenge you will enjoy achieving. As well as being fun to do, learning new things will make you more confident. Think creatively and do something different. Learning makes you more aware of your surroundings, it builds confidence, and so improves mental health.</a:t>
            </a:r>
          </a:p>
          <a:p>
            <a:pPr marL="0" indent="0">
              <a:buNone/>
            </a:pPr>
            <a:endParaRPr lang="en-GB" sz="2000" dirty="0">
              <a:latin typeface="Arial" panose="020B0604020202020204" pitchFamily="34" charset="0"/>
              <a:cs typeface="Arial" panose="020B0604020202020204" pitchFamily="34" charset="0"/>
            </a:endParaRPr>
          </a:p>
        </p:txBody>
      </p:sp>
      <p:pic>
        <p:nvPicPr>
          <p:cNvPr id="11" name="Picture 4" descr="http://www.firecrackerdesign.co.uk/wp-content/uploads/2016/02/2.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514" t="77217" r="25588" b="3886"/>
          <a:stretch/>
        </p:blipFill>
        <p:spPr bwMode="auto">
          <a:xfrm>
            <a:off x="632097" y="1231724"/>
            <a:ext cx="4843462" cy="144227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5095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368389"/>
            <a:ext cx="596407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5 Ways of Wellbeing</a:t>
            </a:r>
          </a:p>
        </p:txBody>
      </p:sp>
      <p:sp>
        <p:nvSpPr>
          <p:cNvPr id="7" name="Rectangle 6"/>
          <p:cNvSpPr/>
          <p:nvPr/>
        </p:nvSpPr>
        <p:spPr>
          <a:xfrm>
            <a:off x="667105" y="4571081"/>
            <a:ext cx="10857789" cy="1692771"/>
          </a:xfrm>
          <a:prstGeom prst="rect">
            <a:avLst/>
          </a:prstGeom>
          <a:solidFill>
            <a:srgbClr val="5A318D"/>
          </a:solidFill>
        </p:spPr>
        <p:txBody>
          <a:bodyPr wrap="square">
            <a:spAutoFit/>
          </a:bodyPr>
          <a:lstStyle/>
          <a:p>
            <a:pPr fontAlgn="base"/>
            <a:r>
              <a:rPr lang="en-GB" sz="3200" b="1" dirty="0">
                <a:solidFill>
                  <a:schemeClr val="bg1"/>
                </a:solidFill>
                <a:latin typeface="Arial" panose="020B0604020202020204" pitchFamily="34" charset="0"/>
                <a:cs typeface="Arial" panose="020B0604020202020204" pitchFamily="34" charset="0"/>
              </a:rPr>
              <a:t>WORKSHEET TASK:</a:t>
            </a:r>
            <a:r>
              <a:rPr lang="en-GB" sz="2400" dirty="0">
                <a:solidFill>
                  <a:schemeClr val="bg1"/>
                </a:solidFill>
                <a:latin typeface="Arial" panose="020B0604020202020204" pitchFamily="34" charset="0"/>
                <a:cs typeface="Arial" panose="020B0604020202020204" pitchFamily="34" charset="0"/>
              </a:rPr>
              <a:t> Talk with a partner about how you could do something for someone else and improve their wellbeing? How have you given your time to others recently? Think about what you could do.</a:t>
            </a:r>
          </a:p>
          <a:p>
            <a:pPr fontAlgn="base"/>
            <a:r>
              <a:rPr lang="en-GB" sz="2400" dirty="0">
                <a:solidFill>
                  <a:schemeClr val="bg1"/>
                </a:solidFill>
                <a:latin typeface="Arial" panose="020B0604020202020204" pitchFamily="34" charset="0"/>
                <a:cs typeface="Arial" panose="020B0604020202020204" pitchFamily="34" charset="0"/>
              </a:rPr>
              <a:t> </a:t>
            </a:r>
            <a:r>
              <a:rPr lang="en-GB" sz="2400" b="1" dirty="0">
                <a:solidFill>
                  <a:schemeClr val="bg1"/>
                </a:solidFill>
                <a:latin typeface="Arial" panose="020B0604020202020204" pitchFamily="34" charset="0"/>
                <a:cs typeface="Arial" panose="020B0604020202020204" pitchFamily="34" charset="0"/>
              </a:rPr>
              <a:t>Fill in the ‘Give’ box on your worksheet.</a:t>
            </a:r>
          </a:p>
        </p:txBody>
      </p:sp>
      <p:sp>
        <p:nvSpPr>
          <p:cNvPr id="3" name="Content Placeholder 2"/>
          <p:cNvSpPr>
            <a:spLocks noGrp="1"/>
          </p:cNvSpPr>
          <p:nvPr>
            <p:ph idx="1"/>
          </p:nvPr>
        </p:nvSpPr>
        <p:spPr>
          <a:xfrm>
            <a:off x="632097" y="2484548"/>
            <a:ext cx="11252365" cy="2126320"/>
          </a:xfrm>
          <a:noFill/>
        </p:spPr>
        <p:txBody>
          <a:bodyPr>
            <a:normAutofit/>
          </a:bodyPr>
          <a:lstStyle/>
          <a:p>
            <a:pPr marL="0" indent="0">
              <a:buNone/>
            </a:pPr>
            <a:r>
              <a:rPr lang="en-GB" sz="2000" dirty="0">
                <a:latin typeface="Arial" panose="020B0604020202020204" pitchFamily="34" charset="0"/>
                <a:cs typeface="Arial" panose="020B0604020202020204" pitchFamily="34" charset="0"/>
              </a:rPr>
              <a:t>Do something nice for a friend, or a stranger. Thank someone. Smile. Volunteer your time. Join a community group. Look out, as well as in. Seeing yourself, and your happiness, linked to the wider community can be incredibly rewarding and will create connections with the people around you. Evidence says that doing something for someone else, with no expectation of anything in return, impacts on the parts of the brain that release “happy” chemicals. Do a good turn to help someone at home, school or in your community.</a:t>
            </a:r>
          </a:p>
          <a:p>
            <a:pPr marL="0" indent="0">
              <a:buNone/>
            </a:pPr>
            <a:endParaRPr lang="en-GB" sz="2000" dirty="0">
              <a:latin typeface="Arial" panose="020B0604020202020204" pitchFamily="34" charset="0"/>
              <a:cs typeface="Arial" panose="020B0604020202020204" pitchFamily="34" charset="0"/>
            </a:endParaRPr>
          </a:p>
        </p:txBody>
      </p:sp>
      <p:pic>
        <p:nvPicPr>
          <p:cNvPr id="8" name="Picture 4" descr="http://www.firecrackerdesign.co.uk/wp-content/uploads/2016/02/2.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324" t="43090" r="27583" b="39141"/>
          <a:stretch/>
        </p:blipFill>
        <p:spPr bwMode="auto">
          <a:xfrm>
            <a:off x="101616" y="1258750"/>
            <a:ext cx="5862457" cy="156497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0761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5013" y="-10403"/>
            <a:ext cx="6376987" cy="6868404"/>
          </a:xfrm>
          <a:prstGeom prst="rect">
            <a:avLst/>
          </a:prstGeom>
        </p:spPr>
      </p:pic>
      <p:sp>
        <p:nvSpPr>
          <p:cNvPr id="5" name="Rectangle 4"/>
          <p:cNvSpPr/>
          <p:nvPr/>
        </p:nvSpPr>
        <p:spPr>
          <a:xfrm>
            <a:off x="1"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9453" y="3870314"/>
            <a:ext cx="5016105" cy="2246769"/>
          </a:xfrm>
          <a:prstGeom prst="rect">
            <a:avLst/>
          </a:prstGeom>
        </p:spPr>
        <p:txBody>
          <a:bodyPr wrap="square">
            <a:spAutoFit/>
          </a:bodyPr>
          <a:lstStyle/>
          <a:p>
            <a:pPr algn="ctr"/>
            <a:r>
              <a:rPr lang="en-GB" sz="2800" dirty="0">
                <a:latin typeface="Arial" panose="020B0604020202020204" pitchFamily="34" charset="0"/>
                <a:cs typeface="Arial" panose="020B0604020202020204" pitchFamily="34" charset="0"/>
              </a:rPr>
              <a:t>As we develop our strengths and resources we will also be </a:t>
            </a:r>
            <a:r>
              <a:rPr lang="en-GB" sz="2800" b="1" dirty="0">
                <a:latin typeface="Arial" panose="020B0604020202020204" pitchFamily="34" charset="0"/>
                <a:cs typeface="Arial" panose="020B0604020202020204" pitchFamily="34" charset="0"/>
              </a:rPr>
              <a:t>more resilient </a:t>
            </a:r>
            <a:r>
              <a:rPr lang="en-GB" sz="2800" dirty="0">
                <a:latin typeface="Arial" panose="020B0604020202020204" pitchFamily="34" charset="0"/>
                <a:cs typeface="Arial" panose="020B0604020202020204" pitchFamily="34" charset="0"/>
              </a:rPr>
              <a:t>and be more able to deal with challenges as and when they arise. </a:t>
            </a:r>
          </a:p>
        </p:txBody>
      </p:sp>
      <p:sp>
        <p:nvSpPr>
          <p:cNvPr id="9" name="Title 1"/>
          <p:cNvSpPr txBox="1">
            <a:spLocks/>
          </p:cNvSpPr>
          <p:nvPr/>
        </p:nvSpPr>
        <p:spPr>
          <a:xfrm>
            <a:off x="0" y="368389"/>
            <a:ext cx="5815013"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Building Resilience </a:t>
            </a:r>
          </a:p>
        </p:txBody>
      </p:sp>
      <p:sp>
        <p:nvSpPr>
          <p:cNvPr id="10" name="Rectangle 9"/>
          <p:cNvSpPr/>
          <p:nvPr/>
        </p:nvSpPr>
        <p:spPr>
          <a:xfrm>
            <a:off x="253603" y="1525056"/>
            <a:ext cx="5307808" cy="1815882"/>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 </a:t>
            </a:r>
            <a:r>
              <a:rPr lang="en-GB" sz="2800" b="1" dirty="0">
                <a:solidFill>
                  <a:srgbClr val="824098"/>
                </a:solidFill>
                <a:latin typeface="Arial" panose="020B0604020202020204" pitchFamily="34" charset="0"/>
                <a:cs typeface="Arial" panose="020B0604020202020204" pitchFamily="34" charset="0"/>
              </a:rPr>
              <a:t>Try to integrate the 5 ways of wellbeing into your daily life – think of them as your “5 a day” for mental wellbeing</a:t>
            </a:r>
          </a:p>
        </p:txBody>
      </p:sp>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92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4161"/>
            <a:ext cx="4414839" cy="646331"/>
          </a:xfrm>
          <a:prstGeom prst="rect">
            <a:avLst/>
          </a:prstGeom>
          <a:solidFill>
            <a:srgbClr val="7030A0"/>
          </a:solidFill>
        </p:spPr>
        <p:txBody>
          <a:bodyPr wrap="square">
            <a:spAutoFit/>
          </a:bodyPr>
          <a:lstStyle/>
          <a:p>
            <a:r>
              <a:rPr lang="en-GB" sz="3600" b="1" dirty="0">
                <a:solidFill>
                  <a:schemeClr val="bg1"/>
                </a:solidFill>
                <a:latin typeface="Arial" panose="020B0604020202020204" pitchFamily="34" charset="0"/>
                <a:cs typeface="Arial" panose="020B0604020202020204" pitchFamily="34" charset="0"/>
              </a:rPr>
              <a:t> TASK: </a:t>
            </a:r>
            <a:r>
              <a:rPr lang="en-GB" sz="3600" dirty="0">
                <a:solidFill>
                  <a:schemeClr val="bg1"/>
                </a:solidFill>
                <a:latin typeface="Arial" panose="020B0604020202020204" pitchFamily="34" charset="0"/>
                <a:cs typeface="Arial" panose="020B0604020202020204" pitchFamily="34" charset="0"/>
              </a:rPr>
              <a:t>My</a:t>
            </a:r>
          </a:p>
        </p:txBody>
      </p:sp>
      <p:sp>
        <p:nvSpPr>
          <p:cNvPr id="6" name="Rectangle 5"/>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98049" y="2288637"/>
            <a:ext cx="5500108" cy="3539430"/>
          </a:xfrm>
          <a:prstGeom prst="rect">
            <a:avLst/>
          </a:prstGeom>
        </p:spPr>
        <p:txBody>
          <a:bodyPr wrap="square">
            <a:spAutoFit/>
          </a:bodyPr>
          <a:lstStyle/>
          <a:p>
            <a:pPr marL="457200" indent="-457200">
              <a:buAutoNum type="arabicPeriod"/>
            </a:pPr>
            <a:r>
              <a:rPr lang="en-GB" sz="2800" dirty="0">
                <a:latin typeface="Arial" panose="020B0604020202020204" pitchFamily="34" charset="0"/>
                <a:cs typeface="Arial" panose="020B0604020202020204" pitchFamily="34" charset="0"/>
              </a:rPr>
              <a:t>Talk about what you do on a weekly basis under each category and write them down.</a:t>
            </a:r>
          </a:p>
          <a:p>
            <a:pPr marL="457200" indent="-457200">
              <a:buAutoNum type="arabicPeriod"/>
            </a:pPr>
            <a:r>
              <a:rPr lang="en-GB" sz="2800" dirty="0">
                <a:latin typeface="Arial" panose="020B0604020202020204" pitchFamily="34" charset="0"/>
                <a:cs typeface="Arial" panose="020B0604020202020204" pitchFamily="34" charset="0"/>
              </a:rPr>
              <a:t>Do you do some of the five ways more than others?</a:t>
            </a:r>
          </a:p>
          <a:p>
            <a:pPr marL="457200" indent="-457200">
              <a:buAutoNum type="arabicPeriod"/>
            </a:pPr>
            <a:r>
              <a:rPr lang="en-GB" sz="2800" dirty="0">
                <a:latin typeface="Arial" panose="020B0604020202020204" pitchFamily="34" charset="0"/>
                <a:cs typeface="Arial" panose="020B0604020202020204" pitchFamily="34" charset="0"/>
              </a:rPr>
              <a:t>Write down some key actions that you are going to work on for next week </a:t>
            </a:r>
          </a:p>
        </p:txBody>
      </p:sp>
      <p:pic>
        <p:nvPicPr>
          <p:cNvPr id="14338" name="Picture 2" descr="https://s-media-cache-ak0.pinimg.com/236x/fb/b9/c3/fbb9c34b98d2dba2605371612907d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258" y="145299"/>
            <a:ext cx="1198001" cy="160917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p:cNvPicPr>
            <a:picLocks noChangeAspect="1"/>
          </p:cNvPicPr>
          <p:nvPr/>
        </p:nvPicPr>
        <p:blipFill>
          <a:blip r:embed="rId3"/>
          <a:stretch>
            <a:fillRect/>
          </a:stretch>
        </p:blipFill>
        <p:spPr>
          <a:xfrm>
            <a:off x="5637757" y="757326"/>
            <a:ext cx="6327209" cy="6327209"/>
          </a:xfrm>
          <a:prstGeom prst="rect">
            <a:avLst/>
          </a:prstGeom>
        </p:spPr>
      </p:pic>
      <p:sp>
        <p:nvSpPr>
          <p:cNvPr id="7" name="Rectangle 6"/>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6358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rot="19500484">
            <a:off x="5396277" y="4241192"/>
            <a:ext cx="2549445" cy="709683"/>
          </a:xfrm>
          <a:prstGeom prst="rightArrow">
            <a:avLst/>
          </a:prstGeom>
          <a:solidFill>
            <a:srgbClr val="FAB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1" y="365125"/>
            <a:ext cx="6715126" cy="991003"/>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 Personal Journey</a:t>
            </a:r>
          </a:p>
        </p:txBody>
      </p:sp>
      <p:pic>
        <p:nvPicPr>
          <p:cNvPr id="1028" name="Picture 4" descr="http://www.newbeginningswithgina.com/wp-content/uploads/2014/11/Square-logo-for-Mental-Wellbe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27" b="7357"/>
          <a:stretch/>
        </p:blipFill>
        <p:spPr bwMode="auto">
          <a:xfrm>
            <a:off x="314327" y="1494907"/>
            <a:ext cx="3971070" cy="351901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5780"/>
          <a:stretch/>
        </p:blipFill>
        <p:spPr>
          <a:xfrm>
            <a:off x="7765576" y="205040"/>
            <a:ext cx="4226692" cy="6302641"/>
          </a:xfrm>
          <a:prstGeom prst="rect">
            <a:avLst/>
          </a:prstGeom>
        </p:spPr>
      </p:pic>
      <p:sp>
        <p:nvSpPr>
          <p:cNvPr id="3" name="TextBox 2"/>
          <p:cNvSpPr txBox="1"/>
          <p:nvPr/>
        </p:nvSpPr>
        <p:spPr>
          <a:xfrm>
            <a:off x="2449241" y="5007411"/>
            <a:ext cx="5254601" cy="1569660"/>
          </a:xfrm>
          <a:prstGeom prst="rect">
            <a:avLst/>
          </a:prstGeom>
          <a:solidFill>
            <a:srgbClr val="824098"/>
          </a:solidFill>
        </p:spPr>
        <p:txBody>
          <a:bodyPr wrap="square" rtlCol="0">
            <a:spAutoFit/>
          </a:bodyPr>
          <a:lstStyle/>
          <a:p>
            <a:pPr algn="r"/>
            <a:r>
              <a:rPr lang="en-GB" sz="3200" dirty="0">
                <a:solidFill>
                  <a:schemeClr val="bg1"/>
                </a:solidFill>
                <a:latin typeface="Arial" panose="020B0604020202020204" pitchFamily="34" charset="0"/>
                <a:cs typeface="Arial" panose="020B0604020202020204" pitchFamily="34" charset="0"/>
              </a:rPr>
              <a:t>You can keep track of your progress by using the My 5 Personal Journey</a:t>
            </a:r>
          </a:p>
        </p:txBody>
      </p:sp>
      <p:sp>
        <p:nvSpPr>
          <p:cNvPr id="8" name="Rectangle 7"/>
          <p:cNvSpPr/>
          <p:nvPr/>
        </p:nvSpPr>
        <p:spPr>
          <a:xfrm>
            <a:off x="8749970" y="1494907"/>
            <a:ext cx="3304032" cy="1200329"/>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65662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1" y="365125"/>
            <a:ext cx="6715126" cy="991003"/>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smtClean="0">
                <a:solidFill>
                  <a:schemeClr val="bg1"/>
                </a:solidFill>
                <a:latin typeface="Arial" panose="020B0604020202020204" pitchFamily="34" charset="0"/>
                <a:cs typeface="Arial" panose="020B0604020202020204" pitchFamily="34" charset="0"/>
              </a:rPr>
              <a:t>Plenary</a:t>
            </a:r>
            <a:endParaRPr lang="en-GB"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23900" y="2442984"/>
            <a:ext cx="10744200" cy="3293209"/>
          </a:xfrm>
          <a:prstGeom prst="rect">
            <a:avLst/>
          </a:prstGeom>
          <a:solidFill>
            <a:srgbClr val="824098"/>
          </a:solidFill>
        </p:spPr>
        <p:txBody>
          <a:bodyPr wrap="square" rtlCol="0">
            <a:spAutoFit/>
          </a:bodyPr>
          <a:lstStyle/>
          <a:p>
            <a:pPr algn="ctr"/>
            <a:r>
              <a:rPr lang="en-GB" sz="4000" dirty="0" smtClean="0">
                <a:solidFill>
                  <a:schemeClr val="bg1"/>
                </a:solidFill>
                <a:latin typeface="Arial" panose="020B0604020202020204" pitchFamily="34" charset="0"/>
                <a:cs typeface="Arial" panose="020B0604020202020204" pitchFamily="34" charset="0"/>
              </a:rPr>
              <a:t>Think, Pair &amp; Share</a:t>
            </a:r>
          </a:p>
          <a:p>
            <a:pPr algn="ctr"/>
            <a:endParaRPr lang="en-GB" sz="2400" dirty="0">
              <a:solidFill>
                <a:schemeClr val="bg1"/>
              </a:solidFill>
              <a:latin typeface="Arial" panose="020B0604020202020204" pitchFamily="34" charset="0"/>
              <a:cs typeface="Arial" panose="020B0604020202020204" pitchFamily="34" charset="0"/>
            </a:endParaRPr>
          </a:p>
          <a:p>
            <a:pPr algn="ctr"/>
            <a:r>
              <a:rPr lang="en-GB" sz="2400" dirty="0" smtClean="0">
                <a:solidFill>
                  <a:schemeClr val="bg1"/>
                </a:solidFill>
                <a:latin typeface="Arial" panose="020B0604020202020204" pitchFamily="34" charset="0"/>
                <a:cs typeface="Arial" panose="020B0604020202020204" pitchFamily="34" charset="0"/>
              </a:rPr>
              <a:t>Think about what the single most important element of maintaining a healthy body and mind is.</a:t>
            </a:r>
          </a:p>
          <a:p>
            <a:pPr algn="ctr"/>
            <a:endParaRPr lang="en-GB" sz="2400" dirty="0">
              <a:solidFill>
                <a:schemeClr val="bg1"/>
              </a:solidFill>
              <a:latin typeface="Arial" panose="020B0604020202020204" pitchFamily="34" charset="0"/>
              <a:cs typeface="Arial" panose="020B0604020202020204" pitchFamily="34" charset="0"/>
            </a:endParaRPr>
          </a:p>
          <a:p>
            <a:pPr algn="ctr"/>
            <a:r>
              <a:rPr lang="en-GB" sz="2400" dirty="0" smtClean="0">
                <a:solidFill>
                  <a:schemeClr val="bg1"/>
                </a:solidFill>
                <a:latin typeface="Arial" panose="020B0604020202020204" pitchFamily="34" charset="0"/>
                <a:cs typeface="Arial" panose="020B0604020202020204" pitchFamily="34" charset="0"/>
              </a:rPr>
              <a:t>Justify your answer to your partner</a:t>
            </a:r>
            <a:r>
              <a:rPr lang="en-GB" sz="2400" dirty="0" smtClean="0">
                <a:solidFill>
                  <a:schemeClr val="bg1"/>
                </a:solidFill>
                <a:latin typeface="Arial" panose="020B0604020202020204" pitchFamily="34" charset="0"/>
                <a:cs typeface="Arial" panose="020B0604020202020204" pitchFamily="34" charset="0"/>
              </a:rPr>
              <a:t>.</a:t>
            </a:r>
          </a:p>
          <a:p>
            <a:pPr algn="ctr"/>
            <a:endParaRPr lang="en-GB" sz="2400" dirty="0">
              <a:solidFill>
                <a:schemeClr val="bg1"/>
              </a:solidFill>
              <a:latin typeface="Arial" panose="020B0604020202020204" pitchFamily="34" charset="0"/>
              <a:cs typeface="Arial" panose="020B0604020202020204" pitchFamily="34" charset="0"/>
            </a:endParaRPr>
          </a:p>
          <a:p>
            <a:pPr algn="ctr"/>
            <a:r>
              <a:rPr lang="en-GB" sz="2400" dirty="0" smtClean="0">
                <a:solidFill>
                  <a:schemeClr val="bg1"/>
                </a:solidFill>
                <a:latin typeface="Arial" panose="020B0604020202020204" pitchFamily="34" charset="0"/>
                <a:cs typeface="Arial" panose="020B0604020202020204" pitchFamily="34" charset="0"/>
              </a:rPr>
              <a:t>Tell them one change, for yourself, that you will put in place next week.</a:t>
            </a:r>
            <a:endParaRPr lang="en-GB" sz="24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021754" y="755963"/>
            <a:ext cx="5048326" cy="1015663"/>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endParaRPr lang="en-US" sz="1200" dirty="0" smtClean="0"/>
          </a:p>
          <a:p>
            <a:r>
              <a:rPr lang="en-US" sz="1200" dirty="0"/>
              <a:t>LO2 - Understand how to maintain good mental wellbeing and physical health</a:t>
            </a:r>
            <a:r>
              <a:rPr lang="en-US" sz="1200" dirty="0" smtClean="0"/>
              <a:t>.</a:t>
            </a:r>
          </a:p>
          <a:p>
            <a:endParaRPr lang="en-US" sz="1200" dirty="0"/>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802815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lfataichiedinburgh.co.uk/wp-content/uploads/2015/02/Fotolia_48868462_Subscription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341669" y="214326"/>
            <a:ext cx="5005138" cy="777875"/>
          </a:xfrm>
          <a:prstGeom prst="rect">
            <a:avLst/>
          </a:prstGeom>
          <a:solidFill>
            <a:srgbClr val="8240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panose="020B0604020202020204" pitchFamily="34" charset="0"/>
                <a:cs typeface="Arial" panose="020B0604020202020204" pitchFamily="34" charset="0"/>
              </a:rPr>
              <a:t>  Physical Health </a:t>
            </a:r>
            <a:endParaRPr lang="en-GB"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854764" y="1669214"/>
            <a:ext cx="5063732" cy="2492990"/>
          </a:xfrm>
          <a:prstGeom prst="rect">
            <a:avLst/>
          </a:prstGeom>
          <a:solidFill>
            <a:srgbClr val="FFFFFF">
              <a:alpha val="80000"/>
            </a:srgbClr>
          </a:solidFill>
        </p:spPr>
        <p:txBody>
          <a:bodyPr wrap="square" rtlCol="0">
            <a:spAutoFit/>
          </a:bodyPr>
          <a:lstStyle/>
          <a:p>
            <a:r>
              <a:rPr lang="en-GB" sz="2800" b="1" dirty="0">
                <a:latin typeface="Arial" panose="020B0604020202020204" pitchFamily="34" charset="0"/>
                <a:cs typeface="Arial" panose="020B0604020202020204" pitchFamily="34" charset="0"/>
              </a:rPr>
              <a:t>Physical health </a:t>
            </a:r>
            <a:r>
              <a:rPr lang="en-GB" sz="2800" dirty="0">
                <a:latin typeface="Arial" panose="020B0604020202020204" pitchFamily="34" charset="0"/>
                <a:cs typeface="Arial" panose="020B0604020202020204" pitchFamily="34" charset="0"/>
              </a:rPr>
              <a:t>is defined as </a:t>
            </a:r>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the condition of your body. </a:t>
            </a:r>
            <a:endParaRPr lang="en-GB" sz="28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Good </a:t>
            </a:r>
            <a:r>
              <a:rPr lang="en-GB" sz="2800" b="1" dirty="0">
                <a:latin typeface="Arial" panose="020B0604020202020204" pitchFamily="34" charset="0"/>
                <a:cs typeface="Arial" panose="020B0604020202020204" pitchFamily="34" charset="0"/>
              </a:rPr>
              <a:t>physical health </a:t>
            </a:r>
            <a:r>
              <a:rPr lang="en-GB" sz="2800" dirty="0">
                <a:latin typeface="Arial" panose="020B0604020202020204" pitchFamily="34" charset="0"/>
                <a:cs typeface="Arial" panose="020B0604020202020204" pitchFamily="34" charset="0"/>
              </a:rPr>
              <a:t>is when your body is functioning as it was designed to function. </a:t>
            </a:r>
          </a:p>
        </p:txBody>
      </p:sp>
      <p:sp>
        <p:nvSpPr>
          <p:cNvPr id="9" name="Rectangle 8"/>
          <p:cNvSpPr/>
          <p:nvPr/>
        </p:nvSpPr>
        <p:spPr>
          <a:xfrm>
            <a:off x="341669" y="1984402"/>
            <a:ext cx="3893447" cy="2677656"/>
          </a:xfrm>
          <a:prstGeom prst="rect">
            <a:avLst/>
          </a:prstGeom>
          <a:solidFill>
            <a:srgbClr val="FFFFFF">
              <a:alpha val="81961"/>
            </a:srgbClr>
          </a:solidFill>
        </p:spPr>
        <p:txBody>
          <a:bodyPr wrap="square">
            <a:spAutoFit/>
          </a:bodyPr>
          <a:lstStyle/>
          <a:p>
            <a:r>
              <a:rPr lang="en-GB" sz="2800" b="1" dirty="0">
                <a:latin typeface="arial" panose="020B0604020202020204" pitchFamily="34" charset="0"/>
              </a:rPr>
              <a:t>Health</a:t>
            </a:r>
            <a:r>
              <a:rPr lang="en-GB" sz="2800" dirty="0">
                <a:latin typeface="arial" panose="020B0604020202020204" pitchFamily="34" charset="0"/>
              </a:rPr>
              <a:t> is a state of complete </a:t>
            </a:r>
            <a:r>
              <a:rPr lang="en-GB" sz="2800" b="1" dirty="0">
                <a:latin typeface="arial" panose="020B0604020202020204" pitchFamily="34" charset="0"/>
              </a:rPr>
              <a:t>physical</a:t>
            </a:r>
            <a:r>
              <a:rPr lang="en-GB" sz="2800" dirty="0">
                <a:latin typeface="arial" panose="020B0604020202020204" pitchFamily="34" charset="0"/>
              </a:rPr>
              <a:t>, </a:t>
            </a:r>
            <a:r>
              <a:rPr lang="en-GB" sz="2800" b="1" dirty="0">
                <a:latin typeface="arial" panose="020B0604020202020204" pitchFamily="34" charset="0"/>
              </a:rPr>
              <a:t>mental</a:t>
            </a:r>
            <a:r>
              <a:rPr lang="en-GB" sz="2800" dirty="0">
                <a:latin typeface="arial" panose="020B0604020202020204" pitchFamily="34" charset="0"/>
              </a:rPr>
              <a:t> and </a:t>
            </a:r>
            <a:r>
              <a:rPr lang="en-GB" sz="2800" b="1" dirty="0">
                <a:latin typeface="arial" panose="020B0604020202020204" pitchFamily="34" charset="0"/>
              </a:rPr>
              <a:t>social well-</a:t>
            </a:r>
            <a:r>
              <a:rPr lang="en-GB" sz="2800" b="1" dirty="0" smtClean="0">
                <a:latin typeface="arial" panose="020B0604020202020204" pitchFamily="34" charset="0"/>
              </a:rPr>
              <a:t>being. </a:t>
            </a:r>
            <a:r>
              <a:rPr lang="en-GB" sz="2800" dirty="0" smtClean="0">
                <a:latin typeface="arial" panose="020B0604020202020204" pitchFamily="34" charset="0"/>
              </a:rPr>
              <a:t>Is it </a:t>
            </a:r>
            <a:r>
              <a:rPr lang="en-GB" sz="2800" u="sng" dirty="0" smtClean="0">
                <a:latin typeface="arial" panose="020B0604020202020204" pitchFamily="34" charset="0"/>
              </a:rPr>
              <a:t>not</a:t>
            </a:r>
            <a:r>
              <a:rPr lang="en-GB" sz="2800" dirty="0" smtClean="0">
                <a:latin typeface="arial" panose="020B0604020202020204" pitchFamily="34" charset="0"/>
              </a:rPr>
              <a:t> </a:t>
            </a:r>
            <a:r>
              <a:rPr lang="en-GB" sz="2800" dirty="0">
                <a:latin typeface="arial" panose="020B0604020202020204" pitchFamily="34" charset="0"/>
              </a:rPr>
              <a:t>merely the absence of </a:t>
            </a:r>
            <a:r>
              <a:rPr lang="en-GB" sz="2800" dirty="0" smtClean="0">
                <a:latin typeface="arial" panose="020B0604020202020204" pitchFamily="34" charset="0"/>
              </a:rPr>
              <a:t>disease.</a:t>
            </a:r>
            <a:endParaRPr lang="en-GB" sz="2800" dirty="0"/>
          </a:p>
        </p:txBody>
      </p:sp>
      <p:sp>
        <p:nvSpPr>
          <p:cNvPr id="10" name="Rectangle 9"/>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41313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obcon.com/wp-content/uploads/2016/04/MC-Mental-Health-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0649"/>
            <a:ext cx="12192001" cy="46005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6646460"/>
            <a:ext cx="12192000" cy="211540"/>
          </a:xfrm>
          <a:prstGeom prst="rect">
            <a:avLst/>
          </a:prstGeom>
          <a:solidFill>
            <a:srgbClr val="82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1" y="365125"/>
            <a:ext cx="5300664" cy="822118"/>
          </a:xfrm>
          <a:prstGeom prst="rect">
            <a:avLst/>
          </a:prstGeom>
          <a:solidFill>
            <a:srgbClr val="824098"/>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chemeClr val="bg1"/>
                </a:solidFill>
                <a:latin typeface="Arial" panose="020B0604020202020204" pitchFamily="34" charset="0"/>
                <a:cs typeface="Arial" panose="020B0604020202020204" pitchFamily="34" charset="0"/>
              </a:rPr>
              <a:t> RECAP: </a:t>
            </a:r>
            <a:r>
              <a:rPr lang="en-GB" sz="4000" dirty="0" smtClean="0">
                <a:solidFill>
                  <a:schemeClr val="bg1"/>
                </a:solidFill>
                <a:latin typeface="Arial" panose="020B0604020202020204" pitchFamily="34" charset="0"/>
                <a:cs typeface="Arial" panose="020B0604020202020204" pitchFamily="34" charset="0"/>
              </a:rPr>
              <a:t>Mental Wellbeing</a:t>
            </a:r>
            <a:endParaRPr lang="en-GB" sz="4000" dirty="0">
              <a:solidFill>
                <a:schemeClr val="bg1"/>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770693" y="1475126"/>
            <a:ext cx="2562066" cy="1089529"/>
          </a:xfrm>
          <a:prstGeom prst="rect">
            <a:avLst/>
          </a:prstGeom>
        </p:spPr>
        <p:txBody>
          <a:bodyPr wrap="square">
            <a:spAutoFit/>
          </a:bodyPr>
          <a:lstStyle/>
          <a:p>
            <a:pPr marL="0" indent="0" algn="ctr">
              <a:buNone/>
            </a:pPr>
            <a:r>
              <a:rPr lang="en-GB" sz="2400" dirty="0" smtClean="0">
                <a:latin typeface="Arial" panose="020B0604020202020204" pitchFamily="34" charset="0"/>
                <a:cs typeface="Arial" panose="020B0604020202020204" pitchFamily="34" charset="0"/>
              </a:rPr>
              <a:t>Having a sense of purpose and feeling valued</a:t>
            </a:r>
            <a:endParaRPr lang="en-GB" sz="2400" dirty="0">
              <a:latin typeface="Arial" panose="020B0604020202020204" pitchFamily="34" charset="0"/>
              <a:cs typeface="Arial" panose="020B0604020202020204" pitchFamily="34" charset="0"/>
            </a:endParaRPr>
          </a:p>
        </p:txBody>
      </p:sp>
      <p:sp>
        <p:nvSpPr>
          <p:cNvPr id="3" name="Rectangle 2"/>
          <p:cNvSpPr/>
          <p:nvPr/>
        </p:nvSpPr>
        <p:spPr>
          <a:xfrm>
            <a:off x="7638569" y="1427944"/>
            <a:ext cx="4375529" cy="1200328"/>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The sense of feeling good about </a:t>
            </a:r>
            <a:r>
              <a:rPr lang="en-GB" sz="2400" dirty="0" smtClean="0">
                <a:latin typeface="Arial" panose="020B0604020202020204" pitchFamily="34" charset="0"/>
                <a:cs typeface="Arial" panose="020B0604020202020204" pitchFamily="34" charset="0"/>
              </a:rPr>
              <a:t>ourselves and being happy </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9668941" y="2629545"/>
            <a:ext cx="2345157" cy="1569660"/>
          </a:xfrm>
          <a:prstGeom prst="rect">
            <a:avLst/>
          </a:prstGeom>
        </p:spPr>
        <p:txBody>
          <a:bodyPr wrap="square">
            <a:spAutoFit/>
          </a:bodyPr>
          <a:lstStyle/>
          <a:p>
            <a:pPr algn="r"/>
            <a:r>
              <a:rPr lang="en-GB" sz="2400" dirty="0" smtClean="0">
                <a:latin typeface="Arial" panose="020B0604020202020204" pitchFamily="34" charset="0"/>
                <a:cs typeface="Arial" panose="020B0604020202020204" pitchFamily="34" charset="0"/>
              </a:rPr>
              <a:t>Being </a:t>
            </a:r>
            <a:r>
              <a:rPr lang="en-GB" sz="2400" dirty="0">
                <a:latin typeface="Arial" panose="020B0604020202020204" pitchFamily="34" charset="0"/>
                <a:cs typeface="Arial" panose="020B0604020202020204" pitchFamily="34" charset="0"/>
              </a:rPr>
              <a:t>able to function well individually or in relationships</a:t>
            </a:r>
          </a:p>
        </p:txBody>
      </p:sp>
      <p:sp>
        <p:nvSpPr>
          <p:cNvPr id="9" name="Rectangle 8"/>
          <p:cNvSpPr/>
          <p:nvPr/>
        </p:nvSpPr>
        <p:spPr>
          <a:xfrm>
            <a:off x="633216" y="3150956"/>
            <a:ext cx="2679796"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The ability to deal with the ups and downs</a:t>
            </a:r>
          </a:p>
        </p:txBody>
      </p:sp>
      <p:sp>
        <p:nvSpPr>
          <p:cNvPr id="10" name="Rectangle 9"/>
          <p:cNvSpPr/>
          <p:nvPr/>
        </p:nvSpPr>
        <p:spPr>
          <a:xfrm>
            <a:off x="4336256" y="2882253"/>
            <a:ext cx="3552825" cy="1200329"/>
          </a:xfrm>
          <a:prstGeom prst="rect">
            <a:avLst/>
          </a:prstGeom>
        </p:spPr>
        <p:txBody>
          <a:bodyPr wrap="square">
            <a:spAutoFit/>
          </a:bodyPr>
          <a:lstStyle/>
          <a:p>
            <a:pPr algn="ctr"/>
            <a:r>
              <a:rPr lang="en-GB" sz="2400" dirty="0" smtClean="0">
                <a:latin typeface="Arial" panose="020B0604020202020204" pitchFamily="34" charset="0"/>
                <a:cs typeface="Arial" panose="020B0604020202020204" pitchFamily="34" charset="0"/>
              </a:rPr>
              <a:t>Coping </a:t>
            </a:r>
            <a:r>
              <a:rPr lang="en-GB" sz="2400" dirty="0">
                <a:latin typeface="Arial" panose="020B0604020202020204" pitchFamily="34" charset="0"/>
                <a:cs typeface="Arial" panose="020B0604020202020204" pitchFamily="34" charset="0"/>
              </a:rPr>
              <a:t>with challenges </a:t>
            </a:r>
            <a:r>
              <a:rPr lang="en-GB" sz="2400" dirty="0" smtClean="0">
                <a:latin typeface="Arial" panose="020B0604020202020204" pitchFamily="34" charset="0"/>
                <a:cs typeface="Arial" panose="020B0604020202020204" pitchFamily="34" charset="0"/>
              </a:rPr>
              <a:t>and making </a:t>
            </a:r>
            <a:r>
              <a:rPr lang="en-GB" sz="2400" dirty="0">
                <a:latin typeface="Arial" panose="020B0604020202020204" pitchFamily="34" charset="0"/>
                <a:cs typeface="Arial" panose="020B0604020202020204" pitchFamily="34" charset="0"/>
              </a:rPr>
              <a:t>the most of opportunities</a:t>
            </a:r>
          </a:p>
        </p:txBody>
      </p:sp>
      <p:sp>
        <p:nvSpPr>
          <p:cNvPr id="11" name="Rectangle 10"/>
          <p:cNvSpPr/>
          <p:nvPr/>
        </p:nvSpPr>
        <p:spPr>
          <a:xfrm>
            <a:off x="384873" y="1561003"/>
            <a:ext cx="3713258" cy="1200329"/>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The feeling of connection to our community</a:t>
            </a:r>
          </a:p>
          <a:p>
            <a:pPr algn="ctr"/>
            <a:r>
              <a:rPr lang="en-GB" sz="2400" dirty="0">
                <a:latin typeface="Arial" panose="020B0604020202020204" pitchFamily="34" charset="0"/>
                <a:cs typeface="Arial" panose="020B0604020202020204" pitchFamily="34" charset="0"/>
              </a:rPr>
              <a:t>and surroundings</a:t>
            </a:r>
          </a:p>
        </p:txBody>
      </p:sp>
      <p:sp>
        <p:nvSpPr>
          <p:cNvPr id="12" name="Rectangle 11"/>
          <p:cNvSpPr/>
          <p:nvPr/>
        </p:nvSpPr>
        <p:spPr>
          <a:xfrm>
            <a:off x="9235392" y="5211493"/>
            <a:ext cx="2778706" cy="1200329"/>
          </a:xfrm>
          <a:prstGeom prst="rect">
            <a:avLst/>
          </a:prstGeom>
        </p:spPr>
        <p:txBody>
          <a:bodyPr wrap="square">
            <a:spAutoFit/>
          </a:bodyPr>
          <a:lstStyle/>
          <a:p>
            <a:pPr algn="r"/>
            <a:r>
              <a:rPr lang="en-GB" sz="2400" dirty="0">
                <a:latin typeface="Arial" panose="020B0604020202020204" pitchFamily="34" charset="0"/>
                <a:cs typeface="Arial" panose="020B0604020202020204" pitchFamily="34" charset="0"/>
              </a:rPr>
              <a:t>Having control and freedom over our lives </a:t>
            </a:r>
            <a:endParaRPr lang="en-GB" sz="2400" dirty="0"/>
          </a:p>
        </p:txBody>
      </p:sp>
      <p:sp>
        <p:nvSpPr>
          <p:cNvPr id="14" name="Rectangle 13"/>
          <p:cNvSpPr/>
          <p:nvPr/>
        </p:nvSpPr>
        <p:spPr>
          <a:xfrm>
            <a:off x="401399" y="4949023"/>
            <a:ext cx="2000607" cy="1569660"/>
          </a:xfrm>
          <a:prstGeom prst="rect">
            <a:avLst/>
          </a:prstGeom>
        </p:spPr>
        <p:txBody>
          <a:bodyPr wrap="square">
            <a:spAutoFit/>
          </a:bodyPr>
          <a:lstStyle/>
          <a:p>
            <a:r>
              <a:rPr lang="en-GB" sz="2400" dirty="0" smtClean="0">
                <a:latin typeface="Arial" panose="020B0604020202020204" pitchFamily="34" charset="0"/>
                <a:cs typeface="Arial" panose="020B0604020202020204" pitchFamily="34" charset="0"/>
              </a:rPr>
              <a:t>Feeling supported by family and friends</a:t>
            </a:r>
            <a:endParaRPr lang="en-GB" sz="2400" dirty="0">
              <a:latin typeface="Arial" panose="020B0604020202020204" pitchFamily="34" charset="0"/>
              <a:cs typeface="Arial" panose="020B0604020202020204" pitchFamily="34" charset="0"/>
            </a:endParaRPr>
          </a:p>
        </p:txBody>
      </p:sp>
      <p:sp>
        <p:nvSpPr>
          <p:cNvPr id="13" name="Rectangle 12"/>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601897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gre.ac.uk/__data/assets/image/0005/1358987/Student-wellbeing-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9660"/>
            <a:ext cx="12192000" cy="487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23888" y="2028301"/>
            <a:ext cx="10515600" cy="4351338"/>
          </a:xfrm>
          <a:solidFill>
            <a:srgbClr val="FFFFFF">
              <a:alpha val="63137"/>
            </a:srgbClr>
          </a:solidFill>
        </p:spPr>
        <p:txBody>
          <a:bodyPr>
            <a:normAutofit fontScale="92500" lnSpcReduction="10000"/>
          </a:bodyPr>
          <a:lstStyle/>
          <a:p>
            <a:r>
              <a:rPr lang="en-GB" dirty="0" smtClean="0">
                <a:latin typeface="Arial" panose="020B0604020202020204" pitchFamily="34" charset="0"/>
                <a:cs typeface="Arial" panose="020B0604020202020204" pitchFamily="34" charset="0"/>
              </a:rPr>
              <a:t>You have just eaten a huge pizza, and dessert, and drunk a bottle of coke</a:t>
            </a:r>
          </a:p>
          <a:p>
            <a:r>
              <a:rPr lang="en-GB" dirty="0" smtClean="0">
                <a:latin typeface="Arial" panose="020B0604020202020204" pitchFamily="34" charset="0"/>
                <a:cs typeface="Arial" panose="020B0604020202020204" pitchFamily="34" charset="0"/>
              </a:rPr>
              <a:t>You have taken part in a fun sporting activity</a:t>
            </a:r>
          </a:p>
          <a:p>
            <a:r>
              <a:rPr lang="en-GB" dirty="0" smtClean="0">
                <a:latin typeface="Arial" panose="020B0604020202020204" pitchFamily="34" charset="0"/>
                <a:cs typeface="Arial" panose="020B0604020202020204" pitchFamily="34" charset="0"/>
              </a:rPr>
              <a:t>You have carried out some exercise</a:t>
            </a:r>
          </a:p>
          <a:p>
            <a:r>
              <a:rPr lang="en-GB" dirty="0" smtClean="0">
                <a:latin typeface="Arial" panose="020B0604020202020204" pitchFamily="34" charset="0"/>
                <a:cs typeface="Arial" panose="020B0604020202020204" pitchFamily="34" charset="0"/>
              </a:rPr>
              <a:t>You have eaten healthy food all week</a:t>
            </a:r>
          </a:p>
          <a:p>
            <a:r>
              <a:rPr lang="en-GB" dirty="0" smtClean="0">
                <a:latin typeface="Arial" panose="020B0604020202020204" pitchFamily="34" charset="0"/>
                <a:cs typeface="Arial" panose="020B0604020202020204" pitchFamily="34" charset="0"/>
              </a:rPr>
              <a:t>You have had regular sleep patterns</a:t>
            </a:r>
          </a:p>
          <a:p>
            <a:r>
              <a:rPr lang="en-GB" dirty="0" smtClean="0">
                <a:latin typeface="Arial" panose="020B0604020202020204" pitchFamily="34" charset="0"/>
                <a:cs typeface="Arial" panose="020B0604020202020204" pitchFamily="34" charset="0"/>
              </a:rPr>
              <a:t>You have taken some time out for you</a:t>
            </a:r>
          </a:p>
          <a:p>
            <a:r>
              <a:rPr lang="en-GB" dirty="0" smtClean="0">
                <a:latin typeface="Arial" panose="020B0604020202020204" pitchFamily="34" charset="0"/>
                <a:cs typeface="Arial" panose="020B0604020202020204" pitchFamily="34" charset="0"/>
              </a:rPr>
              <a:t>You haven’t exercised in months</a:t>
            </a:r>
          </a:p>
          <a:p>
            <a:r>
              <a:rPr lang="en-GB" dirty="0" smtClean="0">
                <a:latin typeface="Arial" panose="020B0604020202020204" pitchFamily="34" charset="0"/>
                <a:cs typeface="Arial" panose="020B0604020202020204" pitchFamily="34" charset="0"/>
              </a:rPr>
              <a:t>You have had a bad day</a:t>
            </a:r>
          </a:p>
          <a:p>
            <a:r>
              <a:rPr lang="en-GB" dirty="0" smtClean="0">
                <a:latin typeface="Arial" panose="020B0604020202020204" pitchFamily="34" charset="0"/>
                <a:cs typeface="Arial" panose="020B0604020202020204" pitchFamily="34" charset="0"/>
              </a:rPr>
              <a:t>You have no energy or motivation</a:t>
            </a: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41567"/>
            <a:ext cx="9301163" cy="646331"/>
          </a:xfrm>
          <a:prstGeom prst="rect">
            <a:avLst/>
          </a:prstGeom>
          <a:solidFill>
            <a:srgbClr val="7B3C91"/>
          </a:solidFill>
        </p:spPr>
        <p:txBody>
          <a:bodyPr wrap="square">
            <a:spAutoFit/>
          </a:bodyPr>
          <a:lstStyle/>
          <a:p>
            <a:r>
              <a:rPr lang="en-GB" sz="3600" b="1" dirty="0">
                <a:solidFill>
                  <a:schemeClr val="bg1"/>
                </a:solidFill>
                <a:latin typeface="Arial" panose="020B0604020202020204" pitchFamily="34" charset="0"/>
                <a:cs typeface="Arial" panose="020B0604020202020204" pitchFamily="34" charset="0"/>
              </a:rPr>
              <a:t> </a:t>
            </a:r>
            <a:r>
              <a:rPr lang="en-GB" sz="3600" b="1" dirty="0" smtClean="0">
                <a:solidFill>
                  <a:schemeClr val="bg1"/>
                </a:solidFill>
                <a:latin typeface="Arial" panose="020B0604020202020204" pitchFamily="34" charset="0"/>
                <a:cs typeface="Arial" panose="020B0604020202020204" pitchFamily="34" charset="0"/>
              </a:rPr>
              <a:t>DISCUSS: </a:t>
            </a:r>
            <a:r>
              <a:rPr lang="en-GB" sz="3600" dirty="0" smtClean="0">
                <a:solidFill>
                  <a:schemeClr val="bg1"/>
                </a:solidFill>
                <a:latin typeface="Arial" panose="020B0604020202020204" pitchFamily="34" charset="0"/>
                <a:cs typeface="Arial" panose="020B0604020202020204" pitchFamily="34" charset="0"/>
              </a:rPr>
              <a:t>How do you feel when…?</a:t>
            </a:r>
            <a:endParaRPr lang="en-GB" sz="36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6325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lb.gov.sg/sure/wp-content/uploads/2014/09/Happiness-PRI-r2.jpg"/>
          <p:cNvPicPr>
            <a:picLocks noChangeAspect="1" noChangeArrowheads="1"/>
          </p:cNvPicPr>
          <p:nvPr/>
        </p:nvPicPr>
        <p:blipFill rotWithShape="1">
          <a:blip r:embed="rId2">
            <a:extLst>
              <a:ext uri="{28A0092B-C50C-407E-A947-70E740481C1C}">
                <a14:useLocalDpi xmlns:a14="http://schemas.microsoft.com/office/drawing/2010/main" val="0"/>
              </a:ext>
            </a:extLst>
          </a:blip>
          <a:srcRect t="1875"/>
          <a:stretch/>
        </p:blipFill>
        <p:spPr bwMode="auto">
          <a:xfrm>
            <a:off x="0" y="1728787"/>
            <a:ext cx="12192000" cy="51292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6096000" y="2686051"/>
            <a:ext cx="5814260" cy="2731837"/>
            <a:chOff x="5346679" y="2314576"/>
            <a:chExt cx="5814260" cy="2731837"/>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346679" y="2314576"/>
              <a:ext cx="5814260" cy="27318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5986462" y="3161462"/>
              <a:ext cx="1757363" cy="830997"/>
            </a:xfrm>
            <a:prstGeom prst="rect">
              <a:avLst/>
            </a:prstGeom>
            <a:noFill/>
          </p:spPr>
          <p:txBody>
            <a:bodyPr wrap="square" rtlCol="0">
              <a:spAutoFit/>
            </a:bodyPr>
            <a:lstStyle/>
            <a:p>
              <a:pPr algn="ctr"/>
              <a:r>
                <a:rPr lang="en-GB" sz="2400" b="1" dirty="0" smtClean="0">
                  <a:solidFill>
                    <a:srgbClr val="0070C0"/>
                  </a:solidFill>
                  <a:latin typeface="Arial" panose="020B0604020202020204" pitchFamily="34" charset="0"/>
                  <a:cs typeface="Arial" panose="020B0604020202020204" pitchFamily="34" charset="0"/>
                </a:rPr>
                <a:t>Physical Health</a:t>
              </a:r>
              <a:endParaRPr lang="en-GB" sz="2400" b="1" dirty="0">
                <a:solidFill>
                  <a:srgbClr val="0070C0"/>
                </a:solidFill>
                <a:latin typeface="Arial" panose="020B0604020202020204" pitchFamily="34" charset="0"/>
                <a:cs typeface="Arial" panose="020B0604020202020204" pitchFamily="34" charset="0"/>
              </a:endParaRPr>
            </a:p>
          </p:txBody>
        </p:sp>
        <p:sp>
          <p:nvSpPr>
            <p:cNvPr id="8" name="TextBox 7"/>
            <p:cNvSpPr txBox="1"/>
            <p:nvPr/>
          </p:nvSpPr>
          <p:spPr>
            <a:xfrm>
              <a:off x="8943902" y="3161461"/>
              <a:ext cx="1757363" cy="830997"/>
            </a:xfrm>
            <a:prstGeom prst="rect">
              <a:avLst/>
            </a:prstGeom>
            <a:noFill/>
          </p:spPr>
          <p:txBody>
            <a:bodyPr wrap="square" rtlCol="0">
              <a:spAutoFit/>
            </a:bodyPr>
            <a:lstStyle/>
            <a:p>
              <a:pPr algn="ctr"/>
              <a:r>
                <a:rPr lang="en-GB" sz="2400" b="1" dirty="0" smtClean="0">
                  <a:solidFill>
                    <a:srgbClr val="FF3300"/>
                  </a:solidFill>
                  <a:latin typeface="Arial" panose="020B0604020202020204" pitchFamily="34" charset="0"/>
                  <a:cs typeface="Arial" panose="020B0604020202020204" pitchFamily="34" charset="0"/>
                </a:rPr>
                <a:t>Mental Wellbeing</a:t>
              </a:r>
              <a:endParaRPr lang="en-GB" sz="2400" b="1" dirty="0">
                <a:solidFill>
                  <a:srgbClr val="FF3300"/>
                </a:solidFill>
                <a:latin typeface="Arial" panose="020B0604020202020204" pitchFamily="34" charset="0"/>
                <a:cs typeface="Arial" panose="020B0604020202020204" pitchFamily="34" charset="0"/>
              </a:endParaRPr>
            </a:p>
          </p:txBody>
        </p:sp>
      </p:grpSp>
      <p:sp>
        <p:nvSpPr>
          <p:cNvPr id="12" name="Rectangle 11"/>
          <p:cNvSpPr/>
          <p:nvPr/>
        </p:nvSpPr>
        <p:spPr>
          <a:xfrm>
            <a:off x="1" y="541567"/>
            <a:ext cx="8758238" cy="1200329"/>
          </a:xfrm>
          <a:prstGeom prst="rect">
            <a:avLst/>
          </a:prstGeom>
          <a:solidFill>
            <a:srgbClr val="7B3C91"/>
          </a:solidFill>
        </p:spPr>
        <p:txBody>
          <a:bodyPr wrap="square">
            <a:spAutoFit/>
          </a:bodyPr>
          <a:lstStyle/>
          <a:p>
            <a:r>
              <a:rPr lang="en-GB" sz="3600" b="1" dirty="0" smtClean="0">
                <a:solidFill>
                  <a:schemeClr val="bg1"/>
                </a:solidFill>
                <a:latin typeface="Arial" panose="020B0604020202020204" pitchFamily="34" charset="0"/>
                <a:cs typeface="Arial" panose="020B0604020202020204" pitchFamily="34" charset="0"/>
              </a:rPr>
              <a:t>TASK: </a:t>
            </a:r>
            <a:r>
              <a:rPr lang="en-GB" sz="3600" dirty="0" smtClean="0">
                <a:solidFill>
                  <a:schemeClr val="bg1"/>
                </a:solidFill>
                <a:latin typeface="Arial" panose="020B0604020202020204" pitchFamily="34" charset="0"/>
                <a:cs typeface="Arial" panose="020B0604020202020204" pitchFamily="34" charset="0"/>
              </a:rPr>
              <a:t>What is the link between physical health and your mental wellbeing?</a:t>
            </a:r>
            <a:endParaRPr lang="en-GB" sz="36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283739" y="1947886"/>
            <a:ext cx="4902624" cy="1200329"/>
          </a:xfrm>
          <a:prstGeom prst="rect">
            <a:avLst/>
          </a:prstGeom>
        </p:spPr>
        <p:txBody>
          <a:bodyPr wrap="square">
            <a:spAutoFit/>
          </a:bodyPr>
          <a:lstStyle/>
          <a:p>
            <a:r>
              <a:rPr lang="en-GB" sz="3600" dirty="0">
                <a:solidFill>
                  <a:schemeClr val="bg1"/>
                </a:solidFill>
                <a:latin typeface="Arial" panose="020B0604020202020204" pitchFamily="34" charset="0"/>
                <a:cs typeface="Arial" panose="020B0604020202020204" pitchFamily="34" charset="0"/>
              </a:rPr>
              <a:t>Think of both positive </a:t>
            </a:r>
            <a:r>
              <a:rPr lang="en-GB" sz="3600" dirty="0" smtClean="0">
                <a:solidFill>
                  <a:schemeClr val="bg1"/>
                </a:solidFill>
                <a:latin typeface="Arial" panose="020B0604020202020204" pitchFamily="34" charset="0"/>
                <a:cs typeface="Arial" panose="020B0604020202020204" pitchFamily="34" charset="0"/>
              </a:rPr>
              <a:t>and </a:t>
            </a:r>
            <a:r>
              <a:rPr lang="en-GB" sz="3600" dirty="0">
                <a:solidFill>
                  <a:schemeClr val="bg1"/>
                </a:solidFill>
                <a:latin typeface="Arial" panose="020B0604020202020204" pitchFamily="34" charset="0"/>
                <a:cs typeface="Arial" panose="020B0604020202020204" pitchFamily="34" charset="0"/>
              </a:rPr>
              <a:t>negative examples</a:t>
            </a:r>
            <a:endParaRPr lang="en-GB" sz="3600" dirty="0"/>
          </a:p>
        </p:txBody>
      </p:sp>
      <p:sp>
        <p:nvSpPr>
          <p:cNvPr id="10" name="Rectangle 9"/>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103629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hoebridgegc.co.uk/sites/hoebridgegc.co.uk/files/HOR_123_stu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726"/>
            <a:ext cx="12192000" cy="683997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404786" y="2298521"/>
            <a:ext cx="3002358" cy="3108543"/>
          </a:xfrm>
          <a:prstGeom prst="rect">
            <a:avLst/>
          </a:prstGeom>
          <a:solidFill>
            <a:srgbClr val="FFFFFF">
              <a:alpha val="67059"/>
            </a:srgbClr>
          </a:solidFill>
        </p:spPr>
        <p:txBody>
          <a:bodyPr wrap="square" rtlCol="0">
            <a:spAutoFit/>
          </a:bodyPr>
          <a:lstStyle/>
          <a:p>
            <a:pPr algn="r"/>
            <a:r>
              <a:rPr lang="en-GB" sz="2800" dirty="0" smtClean="0">
                <a:latin typeface="Arial" panose="020B0604020202020204" pitchFamily="34" charset="0"/>
                <a:cs typeface="Arial" panose="020B0604020202020204" pitchFamily="34" charset="0"/>
              </a:rPr>
              <a:t>Poor </a:t>
            </a:r>
            <a:r>
              <a:rPr lang="en-GB" sz="2800" b="1" dirty="0" smtClean="0">
                <a:latin typeface="Arial" panose="020B0604020202020204" pitchFamily="34" charset="0"/>
                <a:cs typeface="Arial" panose="020B0604020202020204" pitchFamily="34" charset="0"/>
              </a:rPr>
              <a:t>mental health </a:t>
            </a:r>
            <a:r>
              <a:rPr lang="en-GB" sz="2800" dirty="0" smtClean="0">
                <a:latin typeface="Arial" panose="020B0604020202020204" pitchFamily="34" charset="0"/>
                <a:cs typeface="Arial" panose="020B0604020202020204" pitchFamily="34" charset="0"/>
              </a:rPr>
              <a:t>can affect our physical health </a:t>
            </a:r>
            <a:r>
              <a:rPr lang="en-GB" sz="2800" dirty="0">
                <a:latin typeface="Arial" panose="020B0604020202020204" pitchFamily="34" charset="0"/>
                <a:cs typeface="Arial" panose="020B0604020202020204" pitchFamily="34" charset="0"/>
              </a:rPr>
              <a:t>leading to an increased risk of some conditions</a:t>
            </a:r>
            <a:r>
              <a:rPr lang="en-GB" sz="2800" dirty="0" smtClean="0">
                <a:latin typeface="Arial" panose="020B0604020202020204" pitchFamily="34" charset="0"/>
                <a:cs typeface="Arial" panose="020B0604020202020204" pitchFamily="34" charset="0"/>
              </a:rPr>
              <a:t> </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8372403" y="1265244"/>
            <a:ext cx="985838" cy="3154710"/>
          </a:xfrm>
          <a:prstGeom prst="rect">
            <a:avLst/>
          </a:prstGeom>
          <a:noFill/>
        </p:spPr>
        <p:txBody>
          <a:bodyPr wrap="square" rtlCol="0">
            <a:spAutoFit/>
          </a:bodyPr>
          <a:lstStyle/>
          <a:p>
            <a:r>
              <a:rPr lang="en-GB" sz="19900" dirty="0" smtClean="0">
                <a:solidFill>
                  <a:srgbClr val="0070C0"/>
                </a:solidFill>
                <a:latin typeface="Arial" panose="020B0604020202020204" pitchFamily="34" charset="0"/>
                <a:cs typeface="Arial" panose="020B0604020202020204" pitchFamily="34" charset="0"/>
              </a:rPr>
              <a:t>“</a:t>
            </a:r>
            <a:endParaRPr lang="en-GB" sz="19900" dirty="0">
              <a:solidFill>
                <a:srgbClr val="0070C0"/>
              </a:solidFill>
              <a:latin typeface="Arial" panose="020B0604020202020204" pitchFamily="34" charset="0"/>
              <a:cs typeface="Arial" panose="020B0604020202020204" pitchFamily="34" charset="0"/>
            </a:endParaRPr>
          </a:p>
        </p:txBody>
      </p:sp>
      <p:sp>
        <p:nvSpPr>
          <p:cNvPr id="8" name="Rectangle 7"/>
          <p:cNvSpPr/>
          <p:nvPr/>
        </p:nvSpPr>
        <p:spPr>
          <a:xfrm>
            <a:off x="11241524" y="4398004"/>
            <a:ext cx="1034257" cy="3154710"/>
          </a:xfrm>
          <a:prstGeom prst="rect">
            <a:avLst/>
          </a:prstGeom>
        </p:spPr>
        <p:txBody>
          <a:bodyPr wrap="none">
            <a:spAutoFit/>
          </a:bodyPr>
          <a:lstStyle/>
          <a:p>
            <a:r>
              <a:rPr lang="en-GB" sz="19900" dirty="0" smtClean="0">
                <a:solidFill>
                  <a:srgbClr val="0070C0"/>
                </a:solidFill>
                <a:latin typeface="Arial" panose="020B0604020202020204" pitchFamily="34" charset="0"/>
                <a:cs typeface="Arial" panose="020B0604020202020204" pitchFamily="34" charset="0"/>
              </a:rPr>
              <a:t>”</a:t>
            </a:r>
            <a:endParaRPr lang="en-GB" sz="19900"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988267" y="385782"/>
            <a:ext cx="5837327" cy="2246769"/>
          </a:xfrm>
          <a:prstGeom prst="rect">
            <a:avLst/>
          </a:prstGeom>
          <a:solidFill>
            <a:srgbClr val="FFFFFF">
              <a:alpha val="69804"/>
            </a:srgbClr>
          </a:solidFill>
        </p:spPr>
        <p:txBody>
          <a:bodyPr wrap="square">
            <a:spAutoFit/>
          </a:bodyPr>
          <a:lstStyle/>
          <a:p>
            <a:pPr algn="ctr"/>
            <a:r>
              <a:rPr lang="en-GB" sz="2800" dirty="0" smtClean="0">
                <a:solidFill>
                  <a:srgbClr val="000000"/>
                </a:solidFill>
                <a:latin typeface="Arial" panose="020B0604020202020204" pitchFamily="34" charset="0"/>
              </a:rPr>
              <a:t>Good </a:t>
            </a:r>
            <a:r>
              <a:rPr lang="en-GB" sz="2800" dirty="0">
                <a:solidFill>
                  <a:srgbClr val="000000"/>
                </a:solidFill>
                <a:latin typeface="Arial" panose="020B0604020202020204" pitchFamily="34" charset="0"/>
              </a:rPr>
              <a:t>physical health can improve our state of </a:t>
            </a:r>
            <a:r>
              <a:rPr lang="en-GB" sz="2800" dirty="0" smtClean="0">
                <a:solidFill>
                  <a:srgbClr val="000000"/>
                </a:solidFill>
                <a:latin typeface="Arial" panose="020B0604020202020204" pitchFamily="34" charset="0"/>
              </a:rPr>
              <a:t>mind. A </a:t>
            </a:r>
            <a:r>
              <a:rPr lang="en-GB" sz="2800" dirty="0">
                <a:solidFill>
                  <a:srgbClr val="000000"/>
                </a:solidFill>
                <a:latin typeface="Arial" panose="020B0604020202020204" pitchFamily="34" charset="0"/>
              </a:rPr>
              <a:t>strong and healthy mind can greatly improve our ability to cope with physical ailments.</a:t>
            </a:r>
            <a:r>
              <a:rPr lang="en-GB" sz="1600" dirty="0">
                <a:solidFill>
                  <a:srgbClr val="000000"/>
                </a:solidFill>
                <a:latin typeface="Arial" panose="020B0604020202020204" pitchFamily="34" charset="0"/>
              </a:rPr>
              <a:t> </a:t>
            </a:r>
            <a:endParaRPr lang="en-GB" sz="1600" dirty="0"/>
          </a:p>
        </p:txBody>
      </p:sp>
      <p:sp>
        <p:nvSpPr>
          <p:cNvPr id="10" name="TextBox 9"/>
          <p:cNvSpPr txBox="1"/>
          <p:nvPr/>
        </p:nvSpPr>
        <p:spPr>
          <a:xfrm>
            <a:off x="363176" y="-529642"/>
            <a:ext cx="985838" cy="3154710"/>
          </a:xfrm>
          <a:prstGeom prst="rect">
            <a:avLst/>
          </a:prstGeom>
          <a:noFill/>
        </p:spPr>
        <p:txBody>
          <a:bodyPr wrap="square" rtlCol="0">
            <a:spAutoFit/>
          </a:bodyPr>
          <a:lstStyle/>
          <a:p>
            <a:r>
              <a:rPr lang="en-GB" sz="19900" dirty="0" smtClean="0">
                <a:solidFill>
                  <a:srgbClr val="CC66FF"/>
                </a:solidFill>
                <a:latin typeface="Arial" panose="020B0604020202020204" pitchFamily="34" charset="0"/>
                <a:cs typeface="Arial" panose="020B0604020202020204" pitchFamily="34" charset="0"/>
              </a:rPr>
              <a:t>“</a:t>
            </a:r>
            <a:endParaRPr lang="en-GB" sz="19900" dirty="0">
              <a:solidFill>
                <a:srgbClr val="CC66FF"/>
              </a:solidFill>
              <a:latin typeface="Arial" panose="020B0604020202020204" pitchFamily="34" charset="0"/>
              <a:cs typeface="Arial" panose="020B0604020202020204" pitchFamily="34" charset="0"/>
            </a:endParaRPr>
          </a:p>
        </p:txBody>
      </p:sp>
      <p:sp>
        <p:nvSpPr>
          <p:cNvPr id="11" name="Rectangle 10"/>
          <p:cNvSpPr/>
          <p:nvPr/>
        </p:nvSpPr>
        <p:spPr>
          <a:xfrm>
            <a:off x="4479230" y="1607491"/>
            <a:ext cx="1034257" cy="3154710"/>
          </a:xfrm>
          <a:prstGeom prst="rect">
            <a:avLst/>
          </a:prstGeom>
        </p:spPr>
        <p:txBody>
          <a:bodyPr wrap="none">
            <a:spAutoFit/>
          </a:bodyPr>
          <a:lstStyle/>
          <a:p>
            <a:r>
              <a:rPr lang="en-GB" sz="19900" dirty="0" smtClean="0">
                <a:solidFill>
                  <a:srgbClr val="CC66FF"/>
                </a:solidFill>
                <a:latin typeface="Arial" panose="020B0604020202020204" pitchFamily="34" charset="0"/>
                <a:cs typeface="Arial" panose="020B0604020202020204" pitchFamily="34" charset="0"/>
              </a:rPr>
              <a:t>”</a:t>
            </a:r>
            <a:endParaRPr lang="en-GB" sz="19900" dirty="0">
              <a:solidFill>
                <a:srgbClr val="CC66FF"/>
              </a:solidFill>
              <a:latin typeface="Arial" panose="020B0604020202020204" pitchFamily="34" charset="0"/>
              <a:cs typeface="Arial" panose="020B0604020202020204" pitchFamily="34" charset="0"/>
            </a:endParaRPr>
          </a:p>
        </p:txBody>
      </p:sp>
      <p:sp>
        <p:nvSpPr>
          <p:cNvPr id="12" name="Rectangle 11"/>
          <p:cNvSpPr/>
          <p:nvPr/>
        </p:nvSpPr>
        <p:spPr>
          <a:xfrm>
            <a:off x="989350" y="3111822"/>
            <a:ext cx="5836244" cy="954107"/>
          </a:xfrm>
          <a:prstGeom prst="rect">
            <a:avLst/>
          </a:prstGeom>
          <a:solidFill>
            <a:srgbClr val="FFFFFF">
              <a:alpha val="69804"/>
            </a:srgbClr>
          </a:solidFill>
        </p:spPr>
        <p:txBody>
          <a:bodyPr wrap="square">
            <a:spAutoFit/>
          </a:bodyPr>
          <a:lstStyle/>
          <a:p>
            <a:r>
              <a:rPr lang="en-GB" sz="2800" dirty="0" smtClean="0">
                <a:solidFill>
                  <a:srgbClr val="000000"/>
                </a:solidFill>
                <a:latin typeface="Arial" panose="020B0604020202020204" pitchFamily="34" charset="0"/>
              </a:rPr>
              <a:t>If </a:t>
            </a:r>
            <a:r>
              <a:rPr lang="en-GB" sz="2800" dirty="0">
                <a:solidFill>
                  <a:srgbClr val="000000"/>
                </a:solidFill>
                <a:latin typeface="Arial" panose="020B0604020202020204" pitchFamily="34" charset="0"/>
              </a:rPr>
              <a:t>you are physically fit then you are more likely to be mentally fit.</a:t>
            </a:r>
            <a:endParaRPr lang="en-GB" sz="2800" dirty="0"/>
          </a:p>
        </p:txBody>
      </p:sp>
      <p:sp>
        <p:nvSpPr>
          <p:cNvPr id="14" name="TextBox 13"/>
          <p:cNvSpPr txBox="1"/>
          <p:nvPr/>
        </p:nvSpPr>
        <p:spPr>
          <a:xfrm>
            <a:off x="186427" y="2058372"/>
            <a:ext cx="985838" cy="3154710"/>
          </a:xfrm>
          <a:prstGeom prst="rect">
            <a:avLst/>
          </a:prstGeom>
          <a:noFill/>
        </p:spPr>
        <p:txBody>
          <a:bodyPr wrap="square" rtlCol="0">
            <a:spAutoFit/>
          </a:bodyPr>
          <a:lstStyle/>
          <a:p>
            <a:r>
              <a:rPr lang="en-GB" sz="19900" dirty="0" smtClean="0">
                <a:solidFill>
                  <a:srgbClr val="CC66FF"/>
                </a:solidFill>
                <a:latin typeface="Arial" panose="020B0604020202020204" pitchFamily="34" charset="0"/>
                <a:cs typeface="Arial" panose="020B0604020202020204" pitchFamily="34" charset="0"/>
              </a:rPr>
              <a:t>“</a:t>
            </a:r>
            <a:endParaRPr lang="en-GB" sz="19900" dirty="0">
              <a:solidFill>
                <a:srgbClr val="CC66FF"/>
              </a:solidFill>
              <a:latin typeface="Arial" panose="020B0604020202020204" pitchFamily="34" charset="0"/>
              <a:cs typeface="Arial" panose="020B0604020202020204" pitchFamily="34" charset="0"/>
            </a:endParaRPr>
          </a:p>
        </p:txBody>
      </p:sp>
      <p:sp>
        <p:nvSpPr>
          <p:cNvPr id="15" name="Rectangle 14"/>
          <p:cNvSpPr/>
          <p:nvPr/>
        </p:nvSpPr>
        <p:spPr>
          <a:xfrm>
            <a:off x="5391559" y="3150152"/>
            <a:ext cx="1034257" cy="3154710"/>
          </a:xfrm>
          <a:prstGeom prst="rect">
            <a:avLst/>
          </a:prstGeom>
        </p:spPr>
        <p:txBody>
          <a:bodyPr wrap="none">
            <a:spAutoFit/>
          </a:bodyPr>
          <a:lstStyle/>
          <a:p>
            <a:r>
              <a:rPr lang="en-GB" sz="19900" dirty="0" smtClean="0">
                <a:solidFill>
                  <a:srgbClr val="CC66FF"/>
                </a:solidFill>
                <a:latin typeface="Arial" panose="020B0604020202020204" pitchFamily="34" charset="0"/>
                <a:cs typeface="Arial" panose="020B0604020202020204" pitchFamily="34" charset="0"/>
              </a:rPr>
              <a:t>”</a:t>
            </a:r>
            <a:endParaRPr lang="en-GB" sz="19900" dirty="0">
              <a:solidFill>
                <a:srgbClr val="CC66FF"/>
              </a:solidFill>
              <a:latin typeface="Arial" panose="020B0604020202020204" pitchFamily="34" charset="0"/>
              <a:cs typeface="Arial" panose="020B0604020202020204" pitchFamily="34" charset="0"/>
            </a:endParaRPr>
          </a:p>
        </p:txBody>
      </p:sp>
      <p:sp>
        <p:nvSpPr>
          <p:cNvPr id="13" name="Rectangle 12"/>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1454369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http://img.sxsw.com/2015/spg_images/IAP364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75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 y="427741"/>
            <a:ext cx="6593304" cy="1754326"/>
          </a:xfrm>
          <a:prstGeom prst="rect">
            <a:avLst/>
          </a:prstGeom>
          <a:solidFill>
            <a:srgbClr val="7B3C91"/>
          </a:solidFill>
        </p:spPr>
        <p:txBody>
          <a:bodyPr wrap="square">
            <a:spAutoFit/>
          </a:bodyPr>
          <a:lstStyle/>
          <a:p>
            <a:r>
              <a:rPr lang="en-GB" sz="3600" b="1" dirty="0" smtClean="0">
                <a:solidFill>
                  <a:schemeClr val="bg1"/>
                </a:solidFill>
                <a:latin typeface="Arial" panose="020B0604020202020204" pitchFamily="34" charset="0"/>
                <a:cs typeface="Arial" panose="020B0604020202020204" pitchFamily="34" charset="0"/>
              </a:rPr>
              <a:t> TASK: </a:t>
            </a:r>
            <a:r>
              <a:rPr lang="en-GB" sz="3600" dirty="0" smtClean="0">
                <a:solidFill>
                  <a:schemeClr val="bg1"/>
                </a:solidFill>
                <a:latin typeface="Arial" panose="020B0604020202020204" pitchFamily="34" charset="0"/>
                <a:cs typeface="Arial" panose="020B0604020202020204" pitchFamily="34" charset="0"/>
              </a:rPr>
              <a:t>If we are stressed and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under pressure, how can it </a:t>
            </a:r>
          </a:p>
          <a:p>
            <a:r>
              <a:rPr lang="en-GB" sz="3600" dirty="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impact our physical health?</a:t>
            </a:r>
            <a:endParaRPr lang="en-GB" sz="36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208970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3152"/>
            <a:ext cx="8614610" cy="1200329"/>
          </a:xfrm>
          <a:prstGeom prst="rect">
            <a:avLst/>
          </a:prstGeom>
          <a:solidFill>
            <a:srgbClr val="7B3C91"/>
          </a:solidFill>
        </p:spPr>
        <p:txBody>
          <a:bodyPr wrap="square">
            <a:spAutoFit/>
          </a:bodyPr>
          <a:lstStyle/>
          <a:p>
            <a:r>
              <a:rPr lang="en-GB" sz="3600" dirty="0" smtClean="0">
                <a:solidFill>
                  <a:schemeClr val="bg1"/>
                </a:solidFill>
                <a:latin typeface="Arial" panose="020B0604020202020204" pitchFamily="34" charset="0"/>
                <a:cs typeface="Arial" panose="020B0604020202020204" pitchFamily="34" charset="0"/>
              </a:rPr>
              <a:t> Negative impacts of our mental wellbeing on our physical health</a:t>
            </a:r>
            <a:endParaRPr lang="en-GB" sz="3600" dirty="0">
              <a:solidFill>
                <a:schemeClr val="bg1"/>
              </a:solidFill>
              <a:latin typeface="Arial" panose="020B0604020202020204" pitchFamily="34" charset="0"/>
              <a:cs typeface="Arial" panose="020B0604020202020204" pitchFamily="34" charset="0"/>
            </a:endParaRPr>
          </a:p>
        </p:txBody>
      </p:sp>
      <p:pic>
        <p:nvPicPr>
          <p:cNvPr id="9218" name="Picture 2" descr="https://media.mercola.com/ImageServer/Public/2016/April/how-stress-affects-body-fb.jpg"/>
          <p:cNvPicPr>
            <a:picLocks noChangeAspect="1" noChangeArrowheads="1"/>
          </p:cNvPicPr>
          <p:nvPr/>
        </p:nvPicPr>
        <p:blipFill rotWithShape="1">
          <a:blip r:embed="rId2">
            <a:extLst>
              <a:ext uri="{28A0092B-C50C-407E-A947-70E740481C1C}">
                <a14:useLocalDpi xmlns:a14="http://schemas.microsoft.com/office/drawing/2010/main" val="0"/>
              </a:ext>
            </a:extLst>
          </a:blip>
          <a:srcRect l="71779" b="3685"/>
          <a:stretch/>
        </p:blipFill>
        <p:spPr bwMode="auto">
          <a:xfrm>
            <a:off x="8482458" y="0"/>
            <a:ext cx="3709542" cy="66464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6646460"/>
            <a:ext cx="12192000" cy="211540"/>
          </a:xfrm>
          <a:prstGeom prst="rect">
            <a:avLst/>
          </a:prstGeom>
          <a:solidFill>
            <a:srgbClr val="7B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45269" y="1656576"/>
            <a:ext cx="7991921" cy="5201424"/>
          </a:xfrm>
          <a:prstGeom prst="rect">
            <a:avLst/>
          </a:prstGeom>
        </p:spPr>
        <p:txBody>
          <a:bodyPr wrap="square">
            <a:spAutoFit/>
          </a:bodyPr>
          <a:lstStyle/>
          <a:p>
            <a:pPr marL="285750"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The immune system </a:t>
            </a:r>
            <a:r>
              <a:rPr lang="en-GB" sz="2400" dirty="0">
                <a:latin typeface="Arial" panose="020B0604020202020204" pitchFamily="34" charset="0"/>
                <a:cs typeface="Arial" panose="020B0604020202020204" pitchFamily="34" charset="0"/>
              </a:rPr>
              <a:t>may be less effective when stress hormones are released </a:t>
            </a:r>
            <a:r>
              <a:rPr lang="en-GB" sz="2400" dirty="0" smtClean="0">
                <a:latin typeface="Arial" panose="020B0604020202020204" pitchFamily="34" charset="0"/>
                <a:cs typeface="Arial" panose="020B0604020202020204" pitchFamily="34" charset="0"/>
              </a:rPr>
              <a:t>regularly. This is because </a:t>
            </a:r>
            <a:r>
              <a:rPr lang="en-GB" sz="2400" dirty="0">
                <a:latin typeface="Arial" panose="020B0604020202020204" pitchFamily="34" charset="0"/>
                <a:cs typeface="Arial" panose="020B0604020202020204" pitchFamily="34" charset="0"/>
              </a:rPr>
              <a:t>the body focuses on the task it sees as most important, avoiding the threat, rather than using energy to detect infections, for example, and keep them under control. </a:t>
            </a:r>
            <a:endParaRPr lang="en-GB" sz="24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1" dirty="0" smtClean="0">
                <a:latin typeface="Arial" panose="020B0604020202020204" pitchFamily="34" charset="0"/>
                <a:cs typeface="Arial" panose="020B0604020202020204" pitchFamily="34" charset="0"/>
              </a:rPr>
              <a:t>Healing</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slowed down. Like the immune system, when the body believes it is under attack it puts tasks that are not immediately essential, like repairing damaged cells, on the back-burner. While this is OK in the short-term, in the long term it can cause physical problems by slowing down recovery. </a:t>
            </a:r>
            <a:endParaRPr lang="en-GB"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8" name="Rectangle 7"/>
          <p:cNvSpPr/>
          <p:nvPr/>
        </p:nvSpPr>
        <p:spPr>
          <a:xfrm>
            <a:off x="7149509" y="0"/>
            <a:ext cx="5051635" cy="646331"/>
          </a:xfrm>
          <a:prstGeom prst="rect">
            <a:avLst/>
          </a:prstGeom>
          <a:solidFill>
            <a:schemeClr val="bg1"/>
          </a:solidFill>
          <a:ln>
            <a:solidFill>
              <a:schemeClr val="accent1"/>
            </a:solidFill>
          </a:ln>
        </p:spPr>
        <p:txBody>
          <a:bodyPr wrap="square">
            <a:spAutoFit/>
          </a:bodyPr>
          <a:lstStyle/>
          <a:p>
            <a:r>
              <a:rPr lang="en-US" sz="1200" dirty="0"/>
              <a:t>LO1 - Understand the link between a healthy body and a healthy mind</a:t>
            </a:r>
            <a:r>
              <a:rPr lang="en-US" sz="1200" dirty="0" smtClean="0"/>
              <a:t>.</a:t>
            </a:r>
          </a:p>
          <a:p>
            <a:r>
              <a:rPr lang="en-US" sz="1200" dirty="0"/>
              <a:t>LO2 - Understand how to maintain good mental wellbeing and physical health.</a:t>
            </a:r>
          </a:p>
          <a:p>
            <a:r>
              <a:rPr lang="en-US" sz="1200" dirty="0"/>
              <a:t>LO3 - Increase your life expectancy by creating a Five Ways of Wellbeing plan</a:t>
            </a:r>
            <a:r>
              <a:rPr lang="en-US" sz="1200" dirty="0" smtClean="0"/>
              <a:t>.</a:t>
            </a:r>
            <a:endParaRPr lang="en-US" dirty="0"/>
          </a:p>
        </p:txBody>
      </p:sp>
    </p:spTree>
    <p:extLst>
      <p:ext uri="{BB962C8B-B14F-4D97-AF65-F5344CB8AC3E}">
        <p14:creationId xmlns:p14="http://schemas.microsoft.com/office/powerpoint/2010/main" val="31902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F8BB9C405596468BA8800082120CBD" ma:contentTypeVersion="13" ma:contentTypeDescription="Create a new document." ma:contentTypeScope="" ma:versionID="68036394600a7688fa979b45c74d9baa">
  <xsd:schema xmlns:xsd="http://www.w3.org/2001/XMLSchema" xmlns:xs="http://www.w3.org/2001/XMLSchema" xmlns:p="http://schemas.microsoft.com/office/2006/metadata/properties" xmlns:ns2="15b4aa8f-8f89-42f2-ac0f-b0c629f4f978" xmlns:ns3="4cd16256-8a9d-4152-ba97-a643b44938fb" targetNamespace="http://schemas.microsoft.com/office/2006/metadata/properties" ma:root="true" ma:fieldsID="4a53c7d521f19acb9e94a7f81ae48c88" ns2:_="" ns3:_="">
    <xsd:import namespace="15b4aa8f-8f89-42f2-ac0f-b0c629f4f978"/>
    <xsd:import namespace="4cd16256-8a9d-4152-ba97-a643b44938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4aa8f-8f89-42f2-ac0f-b0c629f4f9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16256-8a9d-4152-ba97-a643b44938f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5b4aa8f-8f89-42f2-ac0f-b0c629f4f978" xsi:nil="true"/>
    <SharedWithUsers xmlns="4cd16256-8a9d-4152-ba97-a643b44938fb">
      <UserInfo>
        <DisplayName/>
        <AccountId xsi:nil="true"/>
        <AccountType/>
      </UserInfo>
    </SharedWithUsers>
  </documentManagement>
</p:properties>
</file>

<file path=customXml/itemProps1.xml><?xml version="1.0" encoding="utf-8"?>
<ds:datastoreItem xmlns:ds="http://schemas.openxmlformats.org/officeDocument/2006/customXml" ds:itemID="{46A6514B-6E6D-4FC1-8F87-1D42BA29284F}"/>
</file>

<file path=customXml/itemProps2.xml><?xml version="1.0" encoding="utf-8"?>
<ds:datastoreItem xmlns:ds="http://schemas.openxmlformats.org/officeDocument/2006/customXml" ds:itemID="{B98D1696-8DC2-4A2B-A421-FADECDAC942D}"/>
</file>

<file path=customXml/itemProps3.xml><?xml version="1.0" encoding="utf-8"?>
<ds:datastoreItem xmlns:ds="http://schemas.openxmlformats.org/officeDocument/2006/customXml" ds:itemID="{7D628A4C-93E6-48E7-93E5-DBB02B71902A}"/>
</file>

<file path=docProps/app.xml><?xml version="1.0" encoding="utf-8"?>
<Properties xmlns="http://schemas.openxmlformats.org/officeDocument/2006/extended-properties" xmlns:vt="http://schemas.openxmlformats.org/officeDocument/2006/docPropsVTypes">
  <TotalTime>1821</TotalTime>
  <Words>3075</Words>
  <Application>Microsoft Office PowerPoint</Application>
  <PresentationFormat>Widescreen</PresentationFormat>
  <Paragraphs>234</Paragraphs>
  <Slides>27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sidell</dc:creator>
  <cp:lastModifiedBy>G Clark</cp:lastModifiedBy>
  <cp:revision>35</cp:revision>
  <dcterms:created xsi:type="dcterms:W3CDTF">2017-02-10T14:58:24Z</dcterms:created>
  <dcterms:modified xsi:type="dcterms:W3CDTF">2020-08-11T15:47:28Z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0x01010031F8BB9C405596468BA8800082120CBD</vt:lpwstr>
  </property>
  <property fmtid="{D5CDD505-2E9C-101B-9397-08002B2CF9AE}" pid="3" name="Order">
    <vt:r8>9823700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