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311" r:id="rId5"/>
    <p:sldId id="411" r:id="rId6"/>
    <p:sldId id="396" r:id="rId7"/>
    <p:sldId id="410" r:id="rId8"/>
    <p:sldId id="397" r:id="rId9"/>
    <p:sldId id="412" r:id="rId10"/>
    <p:sldId id="413" r:id="rId11"/>
    <p:sldId id="409" r:id="rId12"/>
    <p:sldId id="424" r:id="rId13"/>
    <p:sldId id="339" r:id="rId14"/>
    <p:sldId id="401" r:id="rId15"/>
    <p:sldId id="374" r:id="rId16"/>
    <p:sldId id="404" r:id="rId17"/>
    <p:sldId id="415" r:id="rId18"/>
    <p:sldId id="414" r:id="rId19"/>
    <p:sldId id="416" r:id="rId20"/>
    <p:sldId id="417" r:id="rId21"/>
    <p:sldId id="418" r:id="rId22"/>
    <p:sldId id="421" r:id="rId23"/>
    <p:sldId id="419" r:id="rId24"/>
    <p:sldId id="422" r:id="rId25"/>
    <p:sldId id="423" r:id="rId26"/>
    <p:sldId id="407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326FA7-757A-442B-9DE0-7B16C4F49513}" v="2" dt="2020-09-09T16:23:41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77576" autoAdjust="0"/>
  </p:normalViewPr>
  <p:slideViewPr>
    <p:cSldViewPr snapToGrid="0">
      <p:cViewPr varScale="1">
        <p:scale>
          <a:sx n="69" d="100"/>
          <a:sy n="69" d="100"/>
        </p:scale>
        <p:origin x="12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A5FE4-BBE2-4ADE-92CF-980C0BC983CE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E6D2D-15CF-4FFA-B541-CBADFCE74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87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968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832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986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41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883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2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47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879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550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705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3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721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101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098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0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75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6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781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795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007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520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6D2D-15CF-4FFA-B541-CBADFCE740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72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C289-9BF9-4089-920F-9B315F2C91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3D48-44A7-43F5-B241-802E3AEBA0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0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C289-9BF9-4089-920F-9B315F2C91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3D48-44A7-43F5-B241-802E3AEBA0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6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C289-9BF9-4089-920F-9B315F2C91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3D48-44A7-43F5-B241-802E3AEBA0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4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C289-9BF9-4089-920F-9B315F2C91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3D48-44A7-43F5-B241-802E3AEBA0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C289-9BF9-4089-920F-9B315F2C91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3D48-44A7-43F5-B241-802E3AEBA0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9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C289-9BF9-4089-920F-9B315F2C91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3D48-44A7-43F5-B241-802E3AEBA0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2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C289-9BF9-4089-920F-9B315F2C91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3D48-44A7-43F5-B241-802E3AEBA0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7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C289-9BF9-4089-920F-9B315F2C91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3D48-44A7-43F5-B241-802E3AEBA0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1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C289-9BF9-4089-920F-9B315F2C91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3D48-44A7-43F5-B241-802E3AEBA0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8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C289-9BF9-4089-920F-9B315F2C91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3D48-44A7-43F5-B241-802E3AEBA0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4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C289-9BF9-4089-920F-9B315F2C91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3D48-44A7-43F5-B241-802E3AEBA0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1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7C289-9BF9-4089-920F-9B315F2C91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53D48-44A7-43F5-B241-802E3AEBA0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2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vN1aRN5bQQ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tT89OZ7TNw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tools.com/pages/article/newLDR_57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2" descr="Image result for st josephs sl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910" y="266459"/>
            <a:ext cx="2046078" cy="20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3171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How Self-Motivated Are You?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3267" y="5828531"/>
            <a:ext cx="31999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#DREAMBig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081" y="1600056"/>
            <a:ext cx="4867373" cy="48751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567" y="1878855"/>
            <a:ext cx="3278343" cy="30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26" y="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2" descr="Image result for st josephs sl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910" y="266459"/>
            <a:ext cx="2046078" cy="20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omic Sans MS" panose="030F0702030302020204" pitchFamily="66" charset="0"/>
              </a:rPr>
              <a:t>Key Vocabulary:</a:t>
            </a:r>
            <a:endParaRPr lang="en-GB" b="1" i="1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6176" y="2043939"/>
            <a:ext cx="99060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Comic Sans MS" panose="030F0702030302020204" pitchFamily="66" charset="0"/>
              </a:rPr>
              <a:t>Intrinsic - </a:t>
            </a:r>
            <a:r>
              <a:rPr lang="en-US" dirty="0">
                <a:latin typeface="Comic Sans MS" panose="030F0702030302020204" pitchFamily="66" charset="0"/>
              </a:rPr>
              <a:t>being an extremely important and basic characteristic of a person or </a:t>
            </a:r>
            <a:r>
              <a:rPr lang="en-US" dirty="0" smtClean="0">
                <a:latin typeface="Comic Sans MS" panose="030F0702030302020204" pitchFamily="66" charset="0"/>
              </a:rPr>
              <a:t>thing.</a:t>
            </a: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mic Sans MS" panose="030F0702030302020204" pitchFamily="66" charset="0"/>
              </a:rPr>
              <a:t>Cue – </a:t>
            </a:r>
            <a:r>
              <a:rPr lang="en-US" dirty="0" smtClean="0">
                <a:latin typeface="Comic Sans MS" panose="030F0702030302020204" pitchFamily="66" charset="0"/>
              </a:rPr>
              <a:t>a signal for someone to do something.</a:t>
            </a:r>
          </a:p>
          <a:p>
            <a:pPr marL="0" indent="0">
              <a:buNone/>
            </a:pPr>
            <a:endParaRPr lang="en-US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mic Sans MS" panose="030F0702030302020204" pitchFamily="66" charset="0"/>
              </a:rPr>
              <a:t>Neuron </a:t>
            </a:r>
            <a:r>
              <a:rPr lang="en-US" b="1" dirty="0">
                <a:latin typeface="Comic Sans MS" panose="030F0702030302020204" pitchFamily="66" charset="0"/>
              </a:rPr>
              <a:t>- </a:t>
            </a:r>
            <a:r>
              <a:rPr lang="en-US" dirty="0">
                <a:latin typeface="Comic Sans MS" panose="030F0702030302020204" pitchFamily="66" charset="0"/>
              </a:rPr>
              <a:t>being an extremely important and basic characteristic of a person or thing.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mic Sans MS" panose="030F0702030302020204" pitchFamily="66" charset="0"/>
              </a:rPr>
              <a:t>Matrix – </a:t>
            </a:r>
            <a:r>
              <a:rPr lang="en-US" dirty="0">
                <a:latin typeface="Comic Sans MS" panose="030F0702030302020204" pitchFamily="66" charset="0"/>
              </a:rPr>
              <a:t>a rectangular array of numbers, symbols, or expressions, arranged in rows and columns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1956" y="266459"/>
            <a:ext cx="4122234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LO1</a:t>
            </a:r>
            <a:r>
              <a:rPr lang="en-GB" sz="1400" dirty="0">
                <a:latin typeface="Comic Sans MS" panose="030F0702030302020204" pitchFamily="66" charset="0"/>
              </a:rPr>
              <a:t> – to understand our own levels of motivation.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LO2 </a:t>
            </a:r>
            <a:r>
              <a:rPr lang="en-GB" sz="1400" dirty="0">
                <a:latin typeface="Comic Sans MS" panose="030F0702030302020204" pitchFamily="66" charset="0"/>
              </a:rPr>
              <a:t>– to demonstrating our understanding of the power of habit.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LO3 </a:t>
            </a:r>
            <a:r>
              <a:rPr lang="en-GB" sz="1400" dirty="0">
                <a:latin typeface="Comic Sans MS" panose="030F0702030302020204" pitchFamily="66" charset="0"/>
              </a:rPr>
              <a:t>– to apply new organisational skills learnt.</a:t>
            </a:r>
          </a:p>
        </p:txBody>
      </p:sp>
    </p:spTree>
    <p:extLst>
      <p:ext uri="{BB962C8B-B14F-4D97-AF65-F5344CB8AC3E}">
        <p14:creationId xmlns:p14="http://schemas.microsoft.com/office/powerpoint/2010/main" val="39227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26" y="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2" descr="Image result for st josephs sl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910" y="266459"/>
            <a:ext cx="2046078" cy="20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67547" y="20914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Comic Sans MS" panose="030F0702030302020204" pitchFamily="66" charset="0"/>
              </a:rPr>
              <a:t>Hacking Your Brain’s “Reward System” to Change Habits</a:t>
            </a:r>
            <a:endParaRPr lang="en-GB" b="1" i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5503" y="809607"/>
            <a:ext cx="705832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LO1</a:t>
            </a:r>
            <a:r>
              <a:rPr lang="en-GB" sz="1400" dirty="0">
                <a:latin typeface="Comic Sans MS" panose="030F0702030302020204" pitchFamily="66" charset="0"/>
              </a:rPr>
              <a:t> – to understand our own levels of motivation.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LO2 </a:t>
            </a:r>
            <a:r>
              <a:rPr lang="en-GB" sz="1400" dirty="0">
                <a:latin typeface="Comic Sans MS" panose="030F0702030302020204" pitchFamily="66" charset="0"/>
              </a:rPr>
              <a:t>– to demonstrating our understanding of the power of habit.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LO3 </a:t>
            </a:r>
            <a:r>
              <a:rPr lang="en-GB" sz="1400" dirty="0">
                <a:latin typeface="Comic Sans MS" panose="030F0702030302020204" pitchFamily="66" charset="0"/>
              </a:rPr>
              <a:t>– to apply new organisational skills learnt.</a:t>
            </a:r>
          </a:p>
        </p:txBody>
      </p:sp>
    </p:spTree>
    <p:extLst>
      <p:ext uri="{BB962C8B-B14F-4D97-AF65-F5344CB8AC3E}">
        <p14:creationId xmlns:p14="http://schemas.microsoft.com/office/powerpoint/2010/main" val="24552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2" descr="Image result for st josephs sl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910" y="266459"/>
            <a:ext cx="2046078" cy="20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How Habit Works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199" y="1825625"/>
            <a:ext cx="4926981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  <a:hlinkClick r:id="rId4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4"/>
              </a:rPr>
              <a:t>www.youtube.com/watch?v=vN1aRN5bQQ0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Got a bad habit you just can’t seem to break? That’s because it’s literally wired into your brain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Every single thought, action, and feeling changes your brain. When repeated enough times, a habit is formed. 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 can use this to our advantage.</a:t>
            </a:r>
            <a:endParaRPr lang="en-GB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908" y="2312539"/>
            <a:ext cx="4773311" cy="36622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133673" y="6108531"/>
            <a:ext cx="705832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LO1</a:t>
            </a:r>
            <a:r>
              <a:rPr lang="en-GB" sz="1400" dirty="0">
                <a:latin typeface="Comic Sans MS" panose="030F0702030302020204" pitchFamily="66" charset="0"/>
              </a:rPr>
              <a:t> – to understand our own levels of motivation.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LO2 </a:t>
            </a:r>
            <a:r>
              <a:rPr lang="en-GB" sz="1400" dirty="0">
                <a:latin typeface="Comic Sans MS" panose="030F0702030302020204" pitchFamily="66" charset="0"/>
              </a:rPr>
              <a:t>– to demonstrating our understanding of the power of habit.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LO3 </a:t>
            </a:r>
            <a:r>
              <a:rPr lang="en-GB" sz="1400" dirty="0">
                <a:latin typeface="Comic Sans MS" panose="030F0702030302020204" pitchFamily="66" charset="0"/>
              </a:rPr>
              <a:t>– to apply new organisational skills learnt.</a:t>
            </a:r>
          </a:p>
        </p:txBody>
      </p:sp>
    </p:spTree>
    <p:extLst>
      <p:ext uri="{BB962C8B-B14F-4D97-AF65-F5344CB8AC3E}">
        <p14:creationId xmlns:p14="http://schemas.microsoft.com/office/powerpoint/2010/main" val="36770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2" descr="Image result for st josephs sl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910" y="266459"/>
            <a:ext cx="2046078" cy="20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41780" cy="1325563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Answers (green pen marking and stick in your books):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GB" sz="2000" i="1" dirty="0" smtClean="0">
                <a:latin typeface="Comic Sans MS" panose="030F0702030302020204" pitchFamily="66" charset="0"/>
              </a:rPr>
              <a:t>True</a:t>
            </a:r>
          </a:p>
          <a:p>
            <a:pPr marL="514350" indent="-514350">
              <a:buAutoNum type="arabicParenR"/>
            </a:pPr>
            <a:endParaRPr lang="en-GB" sz="2000" i="1" dirty="0" smtClean="0">
              <a:latin typeface="Comic Sans MS" panose="030F0702030302020204" pitchFamily="66" charset="0"/>
            </a:endParaRPr>
          </a:p>
          <a:p>
            <a:pPr marL="514350" indent="-514350">
              <a:buAutoNum type="arabicParenR"/>
            </a:pPr>
            <a:r>
              <a:rPr lang="en-GB" sz="2000" dirty="0" smtClean="0">
                <a:latin typeface="Comic Sans MS" panose="030F0702030302020204" pitchFamily="66" charset="0"/>
              </a:rPr>
              <a:t>New neural pathways (habits) are formed by consciously </a:t>
            </a:r>
            <a:r>
              <a:rPr lang="en-GB" sz="2000" b="1" dirty="0" smtClean="0">
                <a:latin typeface="Comic Sans MS" panose="030F0702030302020204" pitchFamily="66" charset="0"/>
              </a:rPr>
              <a:t>repeating</a:t>
            </a:r>
            <a:r>
              <a:rPr lang="en-GB" sz="2000" dirty="0" smtClean="0">
                <a:latin typeface="Comic Sans MS" panose="030F0702030302020204" pitchFamily="66" charset="0"/>
              </a:rPr>
              <a:t> a behaviour.</a:t>
            </a:r>
          </a:p>
          <a:p>
            <a:pPr marL="514350" indent="-514350">
              <a:buAutoNum type="arabicParenR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514350" indent="-514350">
              <a:buAutoNum type="arabicParenR"/>
            </a:pPr>
            <a:r>
              <a:rPr lang="en-GB" sz="2000" i="1" dirty="0" smtClean="0">
                <a:latin typeface="Comic Sans MS" panose="030F0702030302020204" pitchFamily="66" charset="0"/>
              </a:rPr>
              <a:t>Cue, behaviour &amp; reward</a:t>
            </a:r>
          </a:p>
          <a:p>
            <a:pPr marL="514350" indent="-514350">
              <a:buAutoNum type="arabicParenR"/>
            </a:pPr>
            <a:endParaRPr lang="en-GB" sz="2000" i="1" dirty="0" smtClean="0">
              <a:latin typeface="Comic Sans MS" panose="030F0702030302020204" pitchFamily="66" charset="0"/>
            </a:endParaRPr>
          </a:p>
          <a:p>
            <a:pPr marL="514350" indent="-514350">
              <a:buAutoNum type="arabicParenR"/>
            </a:pPr>
            <a:r>
              <a:rPr lang="en-GB" sz="2000" b="1" i="1" dirty="0" smtClean="0">
                <a:latin typeface="Comic Sans MS" panose="030F0702030302020204" pitchFamily="66" charset="0"/>
              </a:rPr>
              <a:t>Rewarding</a:t>
            </a:r>
            <a:r>
              <a:rPr lang="en-GB" sz="2000" i="1" dirty="0" smtClean="0">
                <a:latin typeface="Comic Sans MS" panose="030F0702030302020204" pitchFamily="66" charset="0"/>
              </a:rPr>
              <a:t> a behaviour can help create a </a:t>
            </a:r>
            <a:r>
              <a:rPr lang="en-GB" sz="2000" b="1" i="1" dirty="0" smtClean="0">
                <a:latin typeface="Comic Sans MS" panose="030F0702030302020204" pitchFamily="66" charset="0"/>
              </a:rPr>
              <a:t>craving</a:t>
            </a:r>
            <a:r>
              <a:rPr lang="en-GB" sz="2000" i="1" dirty="0" smtClean="0">
                <a:latin typeface="Comic Sans MS" panose="030F0702030302020204" pitchFamily="66" charset="0"/>
              </a:rPr>
              <a:t> and this is what makes a habit so </a:t>
            </a:r>
            <a:r>
              <a:rPr lang="en-GB" sz="2000" b="1" i="1" dirty="0" smtClean="0">
                <a:latin typeface="Comic Sans MS" panose="030F0702030302020204" pitchFamily="66" charset="0"/>
              </a:rPr>
              <a:t>strong</a:t>
            </a:r>
            <a:r>
              <a:rPr lang="en-GB" sz="2000" i="1" dirty="0" smtClean="0">
                <a:latin typeface="Comic Sans MS" panose="030F0702030302020204" pitchFamily="66" charset="0"/>
              </a:rPr>
              <a:t>. The action of concentrating the eyes directly on something.</a:t>
            </a:r>
          </a:p>
          <a:p>
            <a:pPr marL="514350" indent="-514350">
              <a:buAutoNum type="arabicParenR"/>
            </a:pPr>
            <a:endParaRPr lang="en-GB" sz="2000" i="1" dirty="0" smtClean="0">
              <a:latin typeface="Comic Sans MS" panose="030F0702030302020204" pitchFamily="66" charset="0"/>
            </a:endParaRPr>
          </a:p>
          <a:p>
            <a:pPr marL="514350" indent="-514350">
              <a:buAutoNum type="arabicParenR"/>
            </a:pPr>
            <a:r>
              <a:rPr lang="en-GB" sz="2000" i="1" dirty="0" smtClean="0">
                <a:latin typeface="Comic Sans MS" panose="030F0702030302020204" pitchFamily="66" charset="0"/>
              </a:rPr>
              <a:t>You get cravings because the link between behaviour and reward becomes so strong that the neurones start firing at the thought of the behaviour.</a:t>
            </a:r>
          </a:p>
          <a:p>
            <a:pPr marL="514350" indent="-514350">
              <a:buAutoNum type="arabicParenR"/>
            </a:pPr>
            <a:endParaRPr lang="en-GB" sz="2000" i="1" dirty="0" smtClean="0">
              <a:latin typeface="Comic Sans MS" panose="030F0702030302020204" pitchFamily="66" charset="0"/>
            </a:endParaRPr>
          </a:p>
          <a:p>
            <a:pPr marL="514350" indent="-514350">
              <a:buAutoNum type="arabicParenR"/>
            </a:pPr>
            <a:r>
              <a:rPr lang="en-GB" sz="2000" i="1" dirty="0" smtClean="0">
                <a:latin typeface="Comic Sans MS" panose="030F0702030302020204" pitchFamily="66" charset="0"/>
              </a:rPr>
              <a:t>When a behaviour is repeated often enough, a habit is formed.</a:t>
            </a:r>
          </a:p>
          <a:p>
            <a:pPr marL="514350" indent="-514350">
              <a:buAutoNum type="arabicParenR"/>
            </a:pPr>
            <a:endParaRPr lang="en-GB" sz="2000" i="1" dirty="0" smtClean="0">
              <a:latin typeface="Comic Sans MS" panose="030F0702030302020204" pitchFamily="66" charset="0"/>
            </a:endParaRPr>
          </a:p>
          <a:p>
            <a:pPr marL="514350" indent="-514350">
              <a:buAutoNum type="arabicParenR"/>
            </a:pPr>
            <a:endParaRPr lang="en-GB" sz="2000" i="1" dirty="0" smtClean="0">
              <a:latin typeface="Comic Sans MS" panose="030F0702030302020204" pitchFamily="66" charset="0"/>
            </a:endParaRPr>
          </a:p>
          <a:p>
            <a:pPr marL="514350" indent="-514350">
              <a:buAutoNum type="arabicParenR"/>
            </a:pPr>
            <a:endParaRPr lang="en-GB" sz="2000" i="1" dirty="0" smtClean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3673" y="6108531"/>
            <a:ext cx="705832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LO1</a:t>
            </a:r>
            <a:r>
              <a:rPr lang="en-GB" sz="1400" dirty="0">
                <a:latin typeface="Comic Sans MS" panose="030F0702030302020204" pitchFamily="66" charset="0"/>
              </a:rPr>
              <a:t> – to understand our own levels of motivation.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LO2 </a:t>
            </a:r>
            <a:r>
              <a:rPr lang="en-GB" sz="1400" dirty="0">
                <a:latin typeface="Comic Sans MS" panose="030F0702030302020204" pitchFamily="66" charset="0"/>
              </a:rPr>
              <a:t>– to demonstrating our understanding of the power of habit.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LO3 </a:t>
            </a:r>
            <a:r>
              <a:rPr lang="en-GB" sz="1400" dirty="0">
                <a:latin typeface="Comic Sans MS" panose="030F0702030302020204" pitchFamily="66" charset="0"/>
              </a:rPr>
              <a:t>– to apply new organisational skills learnt.</a:t>
            </a:r>
          </a:p>
        </p:txBody>
      </p:sp>
    </p:spTree>
    <p:extLst>
      <p:ext uri="{BB962C8B-B14F-4D97-AF65-F5344CB8AC3E}">
        <p14:creationId xmlns:p14="http://schemas.microsoft.com/office/powerpoint/2010/main" val="154704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26" y="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2" descr="Image result for st josephs sl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910" y="266459"/>
            <a:ext cx="2046078" cy="20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67547" y="2091419"/>
            <a:ext cx="9144000" cy="3439586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Comic Sans MS" panose="030F0702030302020204" pitchFamily="66" charset="0"/>
              </a:rPr>
              <a:t>We use the ‘Three R’s to tap into the power of habit to motivate ourselves.</a:t>
            </a:r>
            <a:endParaRPr lang="en-GB" b="1" i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3673" y="6108531"/>
            <a:ext cx="705832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LO1</a:t>
            </a:r>
            <a:r>
              <a:rPr lang="en-GB" sz="1400" dirty="0">
                <a:latin typeface="Comic Sans MS" panose="030F0702030302020204" pitchFamily="66" charset="0"/>
              </a:rPr>
              <a:t> – to understand our own levels of motivation.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LO2 </a:t>
            </a:r>
            <a:r>
              <a:rPr lang="en-GB" sz="1400" dirty="0">
                <a:latin typeface="Comic Sans MS" panose="030F0702030302020204" pitchFamily="66" charset="0"/>
              </a:rPr>
              <a:t>– to demonstrating our understanding of the power of habit.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LO3 </a:t>
            </a:r>
            <a:r>
              <a:rPr lang="en-GB" sz="1400" dirty="0">
                <a:latin typeface="Comic Sans MS" panose="030F0702030302020204" pitchFamily="66" charset="0"/>
              </a:rPr>
              <a:t>– to apply new organisational skills learnt.</a:t>
            </a:r>
          </a:p>
        </p:txBody>
      </p:sp>
    </p:spTree>
    <p:extLst>
      <p:ext uri="{BB962C8B-B14F-4D97-AF65-F5344CB8AC3E}">
        <p14:creationId xmlns:p14="http://schemas.microsoft.com/office/powerpoint/2010/main" val="41896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2" descr="Image result for st josephs sl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910" y="266459"/>
            <a:ext cx="2046078" cy="20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31710" cy="1325563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Comic Sans MS" panose="030F0702030302020204" pitchFamily="66" charset="0"/>
              </a:rPr>
              <a:t>Reminder (Cue), Routine (</a:t>
            </a:r>
            <a:r>
              <a:rPr lang="en-US" i="1" dirty="0" err="1" smtClean="0">
                <a:latin typeface="Comic Sans MS" panose="030F0702030302020204" pitchFamily="66" charset="0"/>
              </a:rPr>
              <a:t>Behaviour</a:t>
            </a:r>
            <a:r>
              <a:rPr lang="en-US" i="1" dirty="0" smtClean="0">
                <a:latin typeface="Comic Sans MS" panose="030F0702030302020204" pitchFamily="66" charset="0"/>
              </a:rPr>
              <a:t>) &amp; Reward - Explained</a:t>
            </a:r>
            <a:endParaRPr lang="en-GB" i="1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07" y="2034629"/>
            <a:ext cx="7973842" cy="4369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913" y="2614268"/>
            <a:ext cx="25313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Use the Three </a:t>
            </a:r>
            <a:r>
              <a:rPr lang="en-US" sz="2400" dirty="0" err="1" smtClean="0">
                <a:latin typeface="Comic Sans MS" panose="030F0702030302020204" pitchFamily="66" charset="0"/>
              </a:rPr>
              <a:t>Rs</a:t>
            </a:r>
            <a:r>
              <a:rPr lang="en-US" sz="2400" dirty="0" smtClean="0">
                <a:latin typeface="Comic Sans MS" panose="030F0702030302020204" pitchFamily="66" charset="0"/>
              </a:rPr>
              <a:t> to create a new habit around studying. Read through the example on the right hand side.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2" descr="Image result for st josephs sl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910" y="266459"/>
            <a:ext cx="2046078" cy="20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98259" cy="1325563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latin typeface="Comic Sans MS" panose="030F0702030302020204" pitchFamily="66" charset="0"/>
              </a:rPr>
              <a:t>Task) </a:t>
            </a:r>
            <a:r>
              <a:rPr lang="en-US" sz="2800" dirty="0" smtClean="0">
                <a:latin typeface="Comic Sans MS" panose="030F0702030302020204" pitchFamily="66" charset="0"/>
              </a:rPr>
              <a:t>think about a habit you would like to form and plan this out in your books. Use the template below and then share with the class.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052771"/>
              </p:ext>
            </p:extLst>
          </p:nvPr>
        </p:nvGraphicFramePr>
        <p:xfrm>
          <a:off x="512522" y="1952783"/>
          <a:ext cx="9281376" cy="2308671"/>
        </p:xfrm>
        <a:graphic>
          <a:graphicData uri="http://schemas.openxmlformats.org/drawingml/2006/table">
            <a:tbl>
              <a:tblPr firstRow="1" firstCol="1" bandRow="1"/>
              <a:tblGrid>
                <a:gridCol w="1631520"/>
                <a:gridCol w="7649856"/>
              </a:tblGrid>
              <a:tr h="501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Trigger: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1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Routine: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1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Reward: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36" y="3858322"/>
            <a:ext cx="6362062" cy="270288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483155" y="3882411"/>
            <a:ext cx="4731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omic Sans MS" panose="030F0702030302020204" pitchFamily="66" charset="0"/>
              </a:rPr>
              <a:t>Here is an example</a:t>
            </a:r>
            <a:endParaRPr lang="en-GB" sz="1600" i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241" y="4523549"/>
            <a:ext cx="4856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Bonus! </a:t>
            </a:r>
            <a:r>
              <a:rPr lang="en-US" i="1" dirty="0" smtClean="0">
                <a:latin typeface="Comic Sans MS" panose="030F0702030302020204" pitchFamily="66" charset="0"/>
              </a:rPr>
              <a:t>What makes the most powerful type of reward and how can you tap into this information to improve your motivation? Share you findings with the class.</a:t>
            </a:r>
            <a:endParaRPr lang="en-GB" i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850554"/>
            <a:ext cx="516515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LO1</a:t>
            </a:r>
            <a:r>
              <a:rPr lang="en-GB" sz="1400" dirty="0">
                <a:latin typeface="Comic Sans MS" panose="030F0702030302020204" pitchFamily="66" charset="0"/>
              </a:rPr>
              <a:t> – to understand our own levels of motivation.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LO2 </a:t>
            </a:r>
            <a:r>
              <a:rPr lang="en-GB" sz="1400" dirty="0">
                <a:latin typeface="Comic Sans MS" panose="030F0702030302020204" pitchFamily="66" charset="0"/>
              </a:rPr>
              <a:t>– to demonstrating our understanding of the power of habit.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LO3 </a:t>
            </a:r>
            <a:r>
              <a:rPr lang="en-GB" sz="1400" dirty="0">
                <a:latin typeface="Comic Sans MS" panose="030F0702030302020204" pitchFamily="66" charset="0"/>
              </a:rPr>
              <a:t>– to apply new organisational skills learnt.</a:t>
            </a:r>
          </a:p>
        </p:txBody>
      </p:sp>
    </p:spTree>
    <p:extLst>
      <p:ext uri="{BB962C8B-B14F-4D97-AF65-F5344CB8AC3E}">
        <p14:creationId xmlns:p14="http://schemas.microsoft.com/office/powerpoint/2010/main" val="32905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26" y="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2" descr="Image result for st josephs sl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910" y="266459"/>
            <a:ext cx="2046078" cy="20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67547" y="2091419"/>
            <a:ext cx="9144000" cy="3093898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Comic Sans MS" panose="030F0702030302020204" pitchFamily="66" charset="0"/>
              </a:rPr>
              <a:t>Motivation is key to </a:t>
            </a:r>
            <a:r>
              <a:rPr lang="en-US" b="1" i="1" dirty="0" err="1" smtClean="0">
                <a:latin typeface="Comic Sans MS" panose="030F0702030302020204" pitchFamily="66" charset="0"/>
              </a:rPr>
              <a:t>Organisation</a:t>
            </a:r>
            <a:r>
              <a:rPr lang="en-US" b="1" i="1" dirty="0" smtClean="0">
                <a:latin typeface="Comic Sans MS" panose="030F0702030302020204" pitchFamily="66" charset="0"/>
              </a:rPr>
              <a:t>. Both are key to success.</a:t>
            </a:r>
            <a:endParaRPr lang="en-GB" b="1" i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3673" y="6108531"/>
            <a:ext cx="705832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LO1</a:t>
            </a:r>
            <a:r>
              <a:rPr lang="en-GB" sz="1400" dirty="0">
                <a:latin typeface="Comic Sans MS" panose="030F0702030302020204" pitchFamily="66" charset="0"/>
              </a:rPr>
              <a:t> – to understand our own levels of motivation.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LO2 </a:t>
            </a:r>
            <a:r>
              <a:rPr lang="en-GB" sz="1400" dirty="0">
                <a:latin typeface="Comic Sans MS" panose="030F0702030302020204" pitchFamily="66" charset="0"/>
              </a:rPr>
              <a:t>– to demonstrating our understanding of the power of habit.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LO3 </a:t>
            </a:r>
            <a:r>
              <a:rPr lang="en-GB" sz="1400" dirty="0">
                <a:latin typeface="Comic Sans MS" panose="030F0702030302020204" pitchFamily="66" charset="0"/>
              </a:rPr>
              <a:t>– to apply new organisational skills learnt.</a:t>
            </a:r>
          </a:p>
        </p:txBody>
      </p:sp>
    </p:spTree>
    <p:extLst>
      <p:ext uri="{BB962C8B-B14F-4D97-AF65-F5344CB8AC3E}">
        <p14:creationId xmlns:p14="http://schemas.microsoft.com/office/powerpoint/2010/main" val="2159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26" y="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2" descr="Image result for st josephs sl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910" y="266459"/>
            <a:ext cx="2046078" cy="20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67547" y="2091419"/>
            <a:ext cx="9144000" cy="3093898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Comic Sans MS" panose="030F0702030302020204" pitchFamily="66" charset="0"/>
              </a:rPr>
              <a:t>Often, poor organization can impact motivation. Here are some tips for staying </a:t>
            </a:r>
            <a:r>
              <a:rPr lang="en-US" b="1" i="1" dirty="0" err="1" smtClean="0">
                <a:latin typeface="Comic Sans MS" panose="030F0702030302020204" pitchFamily="66" charset="0"/>
              </a:rPr>
              <a:t>organised</a:t>
            </a:r>
            <a:r>
              <a:rPr lang="en-US" b="1" i="1" dirty="0" smtClean="0">
                <a:latin typeface="Comic Sans MS" panose="030F0702030302020204" pitchFamily="66" charset="0"/>
              </a:rPr>
              <a:t>.</a:t>
            </a:r>
            <a:endParaRPr lang="en-GB" b="1" i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3673" y="6108531"/>
            <a:ext cx="705832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LO1</a:t>
            </a:r>
            <a:r>
              <a:rPr lang="en-GB" sz="1400" dirty="0">
                <a:latin typeface="Comic Sans MS" panose="030F0702030302020204" pitchFamily="66" charset="0"/>
              </a:rPr>
              <a:t> – to understand our own levels of motivation.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LO2 </a:t>
            </a:r>
            <a:r>
              <a:rPr lang="en-GB" sz="1400" dirty="0">
                <a:latin typeface="Comic Sans MS" panose="030F0702030302020204" pitchFamily="66" charset="0"/>
              </a:rPr>
              <a:t>– to demonstrating our understanding of the power of habit.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LO3 </a:t>
            </a:r>
            <a:r>
              <a:rPr lang="en-GB" sz="1400" dirty="0">
                <a:latin typeface="Comic Sans MS" panose="030F0702030302020204" pitchFamily="66" charset="0"/>
              </a:rPr>
              <a:t>– to apply new organisational skills learnt.</a:t>
            </a:r>
          </a:p>
        </p:txBody>
      </p:sp>
    </p:spTree>
    <p:extLst>
      <p:ext uri="{BB962C8B-B14F-4D97-AF65-F5344CB8AC3E}">
        <p14:creationId xmlns:p14="http://schemas.microsoft.com/office/powerpoint/2010/main" val="4133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26" y="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2" descr="Image result for st josephs sl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910" y="266459"/>
            <a:ext cx="2046078" cy="20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67547" y="2091419"/>
            <a:ext cx="9144000" cy="3093898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Comic Sans MS" panose="030F0702030302020204" pitchFamily="66" charset="0"/>
              </a:rPr>
              <a:t>The Energy Line – rank your tasks by the energy they use up.</a:t>
            </a:r>
            <a:endParaRPr lang="en-GB" b="1" i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3673" y="6108531"/>
            <a:ext cx="705832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LO1</a:t>
            </a:r>
            <a:r>
              <a:rPr lang="en-GB" sz="1400" dirty="0">
                <a:latin typeface="Comic Sans MS" panose="030F0702030302020204" pitchFamily="66" charset="0"/>
              </a:rPr>
              <a:t> – to understand our own levels of motivation.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LO2 </a:t>
            </a:r>
            <a:r>
              <a:rPr lang="en-GB" sz="1400" dirty="0">
                <a:latin typeface="Comic Sans MS" panose="030F0702030302020204" pitchFamily="66" charset="0"/>
              </a:rPr>
              <a:t>– to demonstrating our understanding of the power of habit.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LO3 </a:t>
            </a:r>
            <a:r>
              <a:rPr lang="en-GB" sz="1400" dirty="0">
                <a:latin typeface="Comic Sans MS" panose="030F0702030302020204" pitchFamily="66" charset="0"/>
              </a:rPr>
              <a:t>– to apply new organisational skills learnt.</a:t>
            </a:r>
          </a:p>
        </p:txBody>
      </p:sp>
    </p:spTree>
    <p:extLst>
      <p:ext uri="{BB962C8B-B14F-4D97-AF65-F5344CB8AC3E}">
        <p14:creationId xmlns:p14="http://schemas.microsoft.com/office/powerpoint/2010/main" val="23160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0" y="0"/>
            <a:ext cx="4575048" cy="9225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b="1" dirty="0" smtClean="0">
                <a:latin typeface="Comic Sans MS" panose="030F0702030302020204" pitchFamily="66" charset="0"/>
              </a:rPr>
              <a:t>LO1</a:t>
            </a:r>
            <a:r>
              <a:rPr lang="en-GB" sz="1100" dirty="0" smtClean="0">
                <a:latin typeface="Comic Sans MS" panose="030F0702030302020204" pitchFamily="66" charset="0"/>
              </a:rPr>
              <a:t> – to understand our own levels of motivation.</a:t>
            </a:r>
          </a:p>
          <a:p>
            <a:pPr marL="0" indent="0">
              <a:buNone/>
            </a:pPr>
            <a:r>
              <a:rPr lang="en-GB" sz="1100" b="1" dirty="0" smtClean="0">
                <a:latin typeface="Comic Sans MS" panose="030F0702030302020204" pitchFamily="66" charset="0"/>
              </a:rPr>
              <a:t>LO2 </a:t>
            </a:r>
            <a:r>
              <a:rPr lang="en-GB" sz="1100" dirty="0" smtClean="0">
                <a:latin typeface="Comic Sans MS" panose="030F0702030302020204" pitchFamily="66" charset="0"/>
              </a:rPr>
              <a:t>– to demonstrating our understanding of the power of habit.</a:t>
            </a:r>
          </a:p>
          <a:p>
            <a:pPr marL="0" indent="0">
              <a:buNone/>
            </a:pPr>
            <a:r>
              <a:rPr lang="en-GB" sz="1100" b="1" dirty="0" smtClean="0">
                <a:latin typeface="Comic Sans MS" panose="030F0702030302020204" pitchFamily="66" charset="0"/>
              </a:rPr>
              <a:t>LO3 </a:t>
            </a:r>
            <a:r>
              <a:rPr lang="en-GB" sz="1100" dirty="0" smtClean="0">
                <a:latin typeface="Comic Sans MS" panose="030F0702030302020204" pitchFamily="66" charset="0"/>
              </a:rPr>
              <a:t>– to apply new organisational skills learnt.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15483"/>
            <a:ext cx="10515600" cy="49614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4000" b="1" i="1" u="sng" dirty="0" smtClean="0">
                <a:latin typeface="Comic Sans MS" panose="030F0702030302020204" pitchFamily="66" charset="0"/>
              </a:rPr>
              <a:t>Think, Pair &amp; Share:</a:t>
            </a:r>
          </a:p>
          <a:p>
            <a:pPr marL="0" indent="0" fontAlgn="base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 fontAlgn="base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fontAlgn="base">
              <a:buNone/>
            </a:pPr>
            <a:r>
              <a:rPr lang="en-US" sz="3600" i="1" dirty="0" smtClean="0">
                <a:latin typeface="Comic Sans MS" panose="030F0702030302020204" pitchFamily="66" charset="0"/>
              </a:rPr>
              <a:t>What is your worst habit? Have you broken it? If so, how? How difficult was it?</a:t>
            </a:r>
          </a:p>
          <a:p>
            <a:pPr marL="0" indent="0" fontAlgn="base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fontAlgn="base">
              <a:buNone/>
            </a:pPr>
            <a:r>
              <a:rPr lang="en-US" dirty="0" smtClean="0">
                <a:latin typeface="Comic Sans MS" panose="030F0702030302020204" pitchFamily="66" charset="0"/>
              </a:rPr>
              <a:t>Share your thoughts with your partner and then share with the class.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2" descr="Image result for st josephs sl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910" y="266459"/>
            <a:ext cx="2046078" cy="20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9" y="389575"/>
            <a:ext cx="9475961" cy="38849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3949" y="4467341"/>
            <a:ext cx="9475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Task </a:t>
            </a:r>
            <a:r>
              <a:rPr lang="en-US" b="1" dirty="0" smtClean="0">
                <a:latin typeface="Comic Sans MS" panose="030F0702030302020204" pitchFamily="66" charset="0"/>
              </a:rPr>
              <a:t>2) </a:t>
            </a:r>
            <a:r>
              <a:rPr lang="en-US" dirty="0" smtClean="0">
                <a:latin typeface="Comic Sans MS" panose="030F0702030302020204" pitchFamily="66" charset="0"/>
              </a:rPr>
              <a:t>on your sheet, complete ‘The </a:t>
            </a:r>
            <a:r>
              <a:rPr lang="en-US" dirty="0">
                <a:latin typeface="Comic Sans MS" panose="030F0702030302020204" pitchFamily="66" charset="0"/>
              </a:rPr>
              <a:t>Energy </a:t>
            </a:r>
            <a:r>
              <a:rPr lang="en-US" dirty="0" smtClean="0">
                <a:latin typeface="Comic Sans MS" panose="030F0702030302020204" pitchFamily="66" charset="0"/>
              </a:rPr>
              <a:t>Line’ below </a:t>
            </a:r>
            <a:r>
              <a:rPr lang="en-US" dirty="0">
                <a:latin typeface="Comic Sans MS" panose="030F0702030302020204" pitchFamily="66" charset="0"/>
              </a:rPr>
              <a:t>for everything you have to do this week including school life, work life and your personal life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Reflect upon those tasks that are high energy and justify their importance. Is their effort worth their reward? Is there anything you would remove from your list? </a:t>
            </a:r>
            <a:r>
              <a:rPr lang="en-US" b="1" i="1" dirty="0" smtClean="0">
                <a:latin typeface="Comic Sans MS" panose="030F0702030302020204" pitchFamily="66" charset="0"/>
              </a:rPr>
              <a:t>Discuss with your partner.</a:t>
            </a:r>
            <a:endParaRPr lang="en-GB" b="1" i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33673" y="6108531"/>
            <a:ext cx="705832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LO1</a:t>
            </a:r>
            <a:r>
              <a:rPr lang="en-GB" sz="1400" dirty="0">
                <a:latin typeface="Comic Sans MS" panose="030F0702030302020204" pitchFamily="66" charset="0"/>
              </a:rPr>
              <a:t> – to understand our own levels of motivation.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LO2 </a:t>
            </a:r>
            <a:r>
              <a:rPr lang="en-GB" sz="1400" dirty="0">
                <a:latin typeface="Comic Sans MS" panose="030F0702030302020204" pitchFamily="66" charset="0"/>
              </a:rPr>
              <a:t>– to demonstrating our understanding of the power of habit.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LO3 </a:t>
            </a:r>
            <a:r>
              <a:rPr lang="en-GB" sz="1400" dirty="0">
                <a:latin typeface="Comic Sans MS" panose="030F0702030302020204" pitchFamily="66" charset="0"/>
              </a:rPr>
              <a:t>– to apply new organisational skills learnt.</a:t>
            </a:r>
          </a:p>
        </p:txBody>
      </p:sp>
    </p:spTree>
    <p:extLst>
      <p:ext uri="{BB962C8B-B14F-4D97-AF65-F5344CB8AC3E}">
        <p14:creationId xmlns:p14="http://schemas.microsoft.com/office/powerpoint/2010/main" val="9536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26" y="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2" descr="Image result for st josephs sl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910" y="266459"/>
            <a:ext cx="2046078" cy="20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67547" y="2091419"/>
            <a:ext cx="9144000" cy="3093898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Comic Sans MS" panose="030F0702030302020204" pitchFamily="66" charset="0"/>
              </a:rPr>
              <a:t>The Eisenhower Matrix – boost your productivity by </a:t>
            </a:r>
            <a:r>
              <a:rPr lang="en-US" b="1" i="1" dirty="0" err="1" smtClean="0">
                <a:latin typeface="Comic Sans MS" panose="030F0702030302020204" pitchFamily="66" charset="0"/>
              </a:rPr>
              <a:t>prioritising</a:t>
            </a:r>
            <a:r>
              <a:rPr lang="en-US" b="1" i="1" dirty="0" smtClean="0">
                <a:latin typeface="Comic Sans MS" panose="030F0702030302020204" pitchFamily="66" charset="0"/>
              </a:rPr>
              <a:t> your tasks by urgency and importance.</a:t>
            </a:r>
            <a:endParaRPr lang="en-GB" b="1" i="1" dirty="0">
              <a:latin typeface="Comic Sans MS" panose="030F0702030302020204" pitchFamily="66" charset="0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2586925" y="667476"/>
            <a:ext cx="6905244" cy="9025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>
                <a:latin typeface="Comic Sans MS" panose="030F0702030302020204" pitchFamily="66" charset="0"/>
              </a:rPr>
              <a:t>LO1</a:t>
            </a:r>
            <a:r>
              <a:rPr lang="en-US" sz="1100" dirty="0">
                <a:latin typeface="Comic Sans MS" panose="030F0702030302020204" pitchFamily="66" charset="0"/>
              </a:rPr>
              <a:t> – to understand how we comprehend information through reading.</a:t>
            </a:r>
          </a:p>
          <a:p>
            <a:pPr marL="0" indent="0">
              <a:buNone/>
            </a:pPr>
            <a:r>
              <a:rPr lang="en-US" sz="1100" b="1" dirty="0">
                <a:latin typeface="Comic Sans MS" panose="030F0702030302020204" pitchFamily="66" charset="0"/>
              </a:rPr>
              <a:t>LO2 </a:t>
            </a:r>
            <a:r>
              <a:rPr lang="en-US" sz="1100" dirty="0">
                <a:latin typeface="Comic Sans MS" panose="030F0702030302020204" pitchFamily="66" charset="0"/>
              </a:rPr>
              <a:t>– to understand how we effectively engage with sources in order to comprehend information.</a:t>
            </a:r>
          </a:p>
          <a:p>
            <a:pPr marL="0" indent="0">
              <a:buNone/>
            </a:pPr>
            <a:r>
              <a:rPr lang="en-US" sz="1100" b="1" dirty="0">
                <a:latin typeface="Comic Sans MS" panose="030F0702030302020204" pitchFamily="66" charset="0"/>
              </a:rPr>
              <a:t>LO3 </a:t>
            </a:r>
            <a:r>
              <a:rPr lang="en-US" sz="1100" dirty="0">
                <a:latin typeface="Comic Sans MS" panose="030F0702030302020204" pitchFamily="66" charset="0"/>
              </a:rPr>
              <a:t>– to demonstrate use of a strategy for effective reading.</a:t>
            </a:r>
            <a:endParaRPr lang="en-GB" sz="1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2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2" descr="Image result for st josephs sl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910" y="266459"/>
            <a:ext cx="2046078" cy="20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The Eisenhower </a:t>
            </a:r>
            <a:r>
              <a:rPr lang="en-US" dirty="0" smtClean="0">
                <a:latin typeface="Comic Sans MS" panose="030F0702030302020204" pitchFamily="66" charset="0"/>
              </a:rPr>
              <a:t>Matrix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199" y="1825625"/>
            <a:ext cx="4926981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  <a:hlinkClick r:id="rId4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4"/>
              </a:rPr>
              <a:t>www.youtube.com/watch?v=tT89OZ7TNwc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A long to do list can often impact motivation. Sometimes, you just don’t know where to start.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Watch the video and then complete the Eisenhower Matrix for all of the tasks you need to do this week.</a:t>
            </a: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Discussion – what does it show you about your priorities?</a:t>
            </a:r>
            <a:endParaRPr lang="en-GB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917" y="1690688"/>
            <a:ext cx="5018883" cy="40513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33673" y="6108531"/>
            <a:ext cx="705832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LO1</a:t>
            </a:r>
            <a:r>
              <a:rPr lang="en-GB" sz="1400" dirty="0">
                <a:latin typeface="Comic Sans MS" panose="030F0702030302020204" pitchFamily="66" charset="0"/>
              </a:rPr>
              <a:t> – to understand our own levels of motivation.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LO2 </a:t>
            </a:r>
            <a:r>
              <a:rPr lang="en-GB" sz="1400" dirty="0">
                <a:latin typeface="Comic Sans MS" panose="030F0702030302020204" pitchFamily="66" charset="0"/>
              </a:rPr>
              <a:t>– to demonstrating our understanding of the power of habit.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LO3 </a:t>
            </a:r>
            <a:r>
              <a:rPr lang="en-GB" sz="1400" dirty="0">
                <a:latin typeface="Comic Sans MS" panose="030F0702030302020204" pitchFamily="66" charset="0"/>
              </a:rPr>
              <a:t>– to apply new organisational skills learnt.</a:t>
            </a:r>
          </a:p>
        </p:txBody>
      </p:sp>
    </p:spTree>
    <p:extLst>
      <p:ext uri="{BB962C8B-B14F-4D97-AF65-F5344CB8AC3E}">
        <p14:creationId xmlns:p14="http://schemas.microsoft.com/office/powerpoint/2010/main" val="4315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26" y="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2" descr="Image result for st josephs sl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910" y="266459"/>
            <a:ext cx="2046078" cy="20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omic Sans MS" panose="030F0702030302020204" pitchFamily="66" charset="0"/>
              </a:rPr>
              <a:t>Plenary:</a:t>
            </a:r>
            <a:endParaRPr lang="en-GB" b="1" i="1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6176" y="2043939"/>
            <a:ext cx="99060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latin typeface="Comic Sans MS" panose="030F0702030302020204" pitchFamily="66" charset="0"/>
              </a:rPr>
              <a:t>Task) </a:t>
            </a:r>
            <a:r>
              <a:rPr lang="en-US" dirty="0" smtClean="0">
                <a:latin typeface="Comic Sans MS" panose="030F0702030302020204" pitchFamily="66" charset="0"/>
              </a:rPr>
              <a:t>you are asked to contribute to the Sixth Form prospectus. This will be read by the current Year 11. Write an article explaining how to study effectively. Refer to:</a:t>
            </a:r>
          </a:p>
          <a:p>
            <a:pPr marL="0" indent="0">
              <a:buNone/>
            </a:pPr>
            <a:endParaRPr lang="en-US" i="1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en-US" i="1" dirty="0" smtClean="0">
                <a:latin typeface="Comic Sans MS" panose="030F0702030302020204" pitchFamily="66" charset="0"/>
              </a:rPr>
              <a:t>How the brain works and how to reduce </a:t>
            </a:r>
            <a:r>
              <a:rPr lang="en-US" b="1" i="1" dirty="0" smtClean="0">
                <a:latin typeface="Comic Sans MS" panose="030F0702030302020204" pitchFamily="66" charset="0"/>
              </a:rPr>
              <a:t>Cognitive </a:t>
            </a:r>
            <a:r>
              <a:rPr lang="en-US" b="1" i="1" dirty="0">
                <a:latin typeface="Comic Sans MS" panose="030F0702030302020204" pitchFamily="66" charset="0"/>
              </a:rPr>
              <a:t>L</a:t>
            </a:r>
            <a:r>
              <a:rPr lang="en-US" b="1" i="1" dirty="0" smtClean="0">
                <a:latin typeface="Comic Sans MS" panose="030F0702030302020204" pitchFamily="66" charset="0"/>
              </a:rPr>
              <a:t>oad</a:t>
            </a:r>
            <a:r>
              <a:rPr lang="en-US" i="1" dirty="0" smtClean="0">
                <a:latin typeface="Comic Sans MS" panose="030F0702030302020204" pitchFamily="66" charset="0"/>
              </a:rPr>
              <a:t>.</a:t>
            </a:r>
          </a:p>
          <a:p>
            <a:pPr>
              <a:buFontTx/>
              <a:buChar char="-"/>
            </a:pPr>
            <a:r>
              <a:rPr lang="en-US" i="1" dirty="0" smtClean="0">
                <a:latin typeface="Comic Sans MS" panose="030F0702030302020204" pitchFamily="66" charset="0"/>
              </a:rPr>
              <a:t>The importance of </a:t>
            </a:r>
            <a:r>
              <a:rPr lang="en-US" b="1" i="1" dirty="0" smtClean="0">
                <a:latin typeface="Comic Sans MS" panose="030F0702030302020204" pitchFamily="66" charset="0"/>
              </a:rPr>
              <a:t>Interleaving</a:t>
            </a:r>
            <a:r>
              <a:rPr lang="en-US" i="1" dirty="0" smtClean="0">
                <a:latin typeface="Comic Sans MS" panose="030F0702030302020204" pitchFamily="66" charset="0"/>
              </a:rPr>
              <a:t> and </a:t>
            </a:r>
            <a:r>
              <a:rPr lang="en-US" b="1" i="1" dirty="0" smtClean="0">
                <a:latin typeface="Comic Sans MS" panose="030F0702030302020204" pitchFamily="66" charset="0"/>
              </a:rPr>
              <a:t>Spaced Learning</a:t>
            </a:r>
            <a:r>
              <a:rPr lang="en-US" i="1" dirty="0" smtClean="0">
                <a:latin typeface="Comic Sans MS" panose="030F0702030302020204" pitchFamily="66" charset="0"/>
              </a:rPr>
              <a:t>.</a:t>
            </a:r>
          </a:p>
          <a:p>
            <a:pPr>
              <a:buFontTx/>
              <a:buChar char="-"/>
            </a:pPr>
            <a:r>
              <a:rPr lang="en-US" i="1" dirty="0" smtClean="0">
                <a:latin typeface="Comic Sans MS" panose="030F0702030302020204" pitchFamily="66" charset="0"/>
              </a:rPr>
              <a:t>How to engage with sources using </a:t>
            </a:r>
            <a:r>
              <a:rPr lang="en-US" b="1" i="1" dirty="0" smtClean="0">
                <a:latin typeface="Comic Sans MS" panose="030F0702030302020204" pitchFamily="66" charset="0"/>
              </a:rPr>
              <a:t>Academic Reading strategies </a:t>
            </a:r>
            <a:r>
              <a:rPr lang="en-US" i="1" dirty="0" smtClean="0">
                <a:latin typeface="Comic Sans MS" panose="030F0702030302020204" pitchFamily="66" charset="0"/>
              </a:rPr>
              <a:t>and </a:t>
            </a:r>
            <a:r>
              <a:rPr lang="en-US" b="1" i="1" dirty="0" smtClean="0">
                <a:latin typeface="Comic Sans MS" panose="030F0702030302020204" pitchFamily="66" charset="0"/>
              </a:rPr>
              <a:t>Cornell Notes.</a:t>
            </a:r>
          </a:p>
          <a:p>
            <a:pPr>
              <a:buFontTx/>
              <a:buChar char="-"/>
            </a:pPr>
            <a:endParaRPr lang="en-US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Give your opinion on the most and least effective strategies that you have learnt this term.</a:t>
            </a:r>
          </a:p>
          <a:p>
            <a:pPr>
              <a:buFontTx/>
              <a:buChar char="-"/>
            </a:pPr>
            <a:endParaRPr lang="en-US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4623" y="550835"/>
            <a:ext cx="594535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LO1</a:t>
            </a:r>
            <a:r>
              <a:rPr lang="en-GB" sz="1400" dirty="0">
                <a:latin typeface="Comic Sans MS" panose="030F0702030302020204" pitchFamily="66" charset="0"/>
              </a:rPr>
              <a:t> – to understand our own levels of motivation.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LO2 </a:t>
            </a:r>
            <a:r>
              <a:rPr lang="en-GB" sz="1400" dirty="0">
                <a:latin typeface="Comic Sans MS" panose="030F0702030302020204" pitchFamily="66" charset="0"/>
              </a:rPr>
              <a:t>– to demonstrating our understanding of the power of habit.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LO3 </a:t>
            </a:r>
            <a:r>
              <a:rPr lang="en-GB" sz="1400" dirty="0">
                <a:latin typeface="Comic Sans MS" panose="030F0702030302020204" pitchFamily="66" charset="0"/>
              </a:rPr>
              <a:t>– to apply new organisational skills learnt.</a:t>
            </a:r>
          </a:p>
        </p:txBody>
      </p:sp>
    </p:spTree>
    <p:extLst>
      <p:ext uri="{BB962C8B-B14F-4D97-AF65-F5344CB8AC3E}">
        <p14:creationId xmlns:p14="http://schemas.microsoft.com/office/powerpoint/2010/main" val="13482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15483"/>
            <a:ext cx="10515600" cy="4961480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 fontAlgn="base">
              <a:buNone/>
            </a:pPr>
            <a:r>
              <a:rPr lang="en-US" dirty="0">
                <a:latin typeface="Comic Sans MS" panose="030F0702030302020204" pitchFamily="66" charset="0"/>
              </a:rPr>
              <a:t>A</a:t>
            </a:r>
            <a:r>
              <a:rPr lang="en-US" dirty="0" smtClean="0">
                <a:latin typeface="Comic Sans MS" panose="030F0702030302020204" pitchFamily="66" charset="0"/>
              </a:rPr>
              <a:t>re </a:t>
            </a:r>
            <a:r>
              <a:rPr lang="en-US" dirty="0">
                <a:latin typeface="Comic Sans MS" panose="030F0702030302020204" pitchFamily="66" charset="0"/>
              </a:rPr>
              <a:t>you motivated to achieve what you really want in life</a:t>
            </a:r>
            <a:r>
              <a:rPr lang="en-US" dirty="0" smtClean="0">
                <a:latin typeface="Comic Sans MS" panose="030F0702030302020204" pitchFamily="66" charset="0"/>
              </a:rPr>
              <a:t>? </a:t>
            </a:r>
          </a:p>
          <a:p>
            <a:pPr marL="0" indent="0" fontAlgn="base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fontAlgn="base">
              <a:buNone/>
            </a:pPr>
            <a:r>
              <a:rPr lang="en-US" dirty="0" smtClean="0">
                <a:latin typeface="Comic Sans MS" panose="030F0702030302020204" pitchFamily="66" charset="0"/>
              </a:rPr>
              <a:t>And </a:t>
            </a:r>
            <a:r>
              <a:rPr lang="en-US" dirty="0">
                <a:latin typeface="Comic Sans MS" panose="030F0702030302020204" pitchFamily="66" charset="0"/>
              </a:rPr>
              <a:t>how hard do you push yourself to get things done</a:t>
            </a:r>
            <a:r>
              <a:rPr lang="en-US" dirty="0" smtClean="0">
                <a:latin typeface="Comic Sans MS" panose="030F0702030302020204" pitchFamily="66" charset="0"/>
              </a:rPr>
              <a:t>?</a:t>
            </a:r>
          </a:p>
          <a:p>
            <a:pPr marL="0" indent="0" fontAlgn="base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fontAlgn="base">
              <a:buNone/>
            </a:pPr>
            <a:r>
              <a:rPr lang="en-US" dirty="0" smtClean="0">
                <a:latin typeface="Comic Sans MS" panose="030F0702030302020204" pitchFamily="66" charset="0"/>
              </a:rPr>
              <a:t>What's </a:t>
            </a:r>
            <a:r>
              <a:rPr lang="en-US" dirty="0">
                <a:latin typeface="Comic Sans MS" panose="030F0702030302020204" pitchFamily="66" charset="0"/>
              </a:rPr>
              <a:t>the difference between those who never reach their goals, year after year, and those who achieve one goal after another? 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 fontAlgn="base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algn="ctr" fontAlgn="base">
              <a:buNone/>
            </a:pPr>
            <a:r>
              <a:rPr lang="en-US" sz="4000" i="1" dirty="0" smtClean="0">
                <a:latin typeface="Comic Sans MS" panose="030F0702030302020204" pitchFamily="66" charset="0"/>
              </a:rPr>
              <a:t>Often</a:t>
            </a:r>
            <a:r>
              <a:rPr lang="en-US" sz="4000" i="1" dirty="0">
                <a:latin typeface="Comic Sans MS" panose="030F0702030302020204" pitchFamily="66" charset="0"/>
              </a:rPr>
              <a:t>, it's their self-motivation.</a:t>
            </a:r>
          </a:p>
          <a:p>
            <a:pPr fontAlgn="base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0" y="0"/>
            <a:ext cx="4575048" cy="9225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b="1" dirty="0" smtClean="0">
                <a:latin typeface="Comic Sans MS" panose="030F0702030302020204" pitchFamily="66" charset="0"/>
              </a:rPr>
              <a:t>LO1</a:t>
            </a:r>
            <a:r>
              <a:rPr lang="en-GB" sz="1100" dirty="0" smtClean="0">
                <a:latin typeface="Comic Sans MS" panose="030F0702030302020204" pitchFamily="66" charset="0"/>
              </a:rPr>
              <a:t> – to understand our own levels of motivation.</a:t>
            </a:r>
          </a:p>
          <a:p>
            <a:pPr marL="0" indent="0">
              <a:buNone/>
            </a:pPr>
            <a:r>
              <a:rPr lang="en-GB" sz="1100" b="1" dirty="0" smtClean="0">
                <a:latin typeface="Comic Sans MS" panose="030F0702030302020204" pitchFamily="66" charset="0"/>
              </a:rPr>
              <a:t>LO2 </a:t>
            </a:r>
            <a:r>
              <a:rPr lang="en-GB" sz="1100" dirty="0" smtClean="0">
                <a:latin typeface="Comic Sans MS" panose="030F0702030302020204" pitchFamily="66" charset="0"/>
              </a:rPr>
              <a:t>– to demonstrating our understanding of the power of habit.</a:t>
            </a:r>
          </a:p>
          <a:p>
            <a:pPr marL="0" indent="0">
              <a:buNone/>
            </a:pPr>
            <a:r>
              <a:rPr lang="en-GB" sz="1100" b="1" dirty="0" smtClean="0">
                <a:latin typeface="Comic Sans MS" panose="030F0702030302020204" pitchFamily="66" charset="0"/>
              </a:rPr>
              <a:t>LO3 </a:t>
            </a:r>
            <a:r>
              <a:rPr lang="en-GB" sz="1100" dirty="0" smtClean="0">
                <a:latin typeface="Comic Sans MS" panose="030F0702030302020204" pitchFamily="66" charset="0"/>
              </a:rPr>
              <a:t>– to apply new organisational skills learnt.</a:t>
            </a:r>
            <a:endParaRPr lang="en-GB" sz="1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51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15483"/>
            <a:ext cx="10515600" cy="4961480"/>
          </a:xfrm>
        </p:spPr>
        <p:txBody>
          <a:bodyPr>
            <a:normAutofit fontScale="92500" lnSpcReduction="10000"/>
          </a:bodyPr>
          <a:lstStyle/>
          <a:p>
            <a:pPr fontAlgn="base"/>
            <a:endParaRPr lang="en-US" i="1" dirty="0" smtClean="0">
              <a:latin typeface="Comic Sans MS" panose="030F0702030302020204" pitchFamily="66" charset="0"/>
            </a:endParaRPr>
          </a:p>
          <a:p>
            <a:pPr fontAlgn="base"/>
            <a:r>
              <a:rPr lang="en-US" i="1" dirty="0" smtClean="0">
                <a:latin typeface="Comic Sans MS" panose="030F0702030302020204" pitchFamily="66" charset="0"/>
              </a:rPr>
              <a:t>Self-motivation </a:t>
            </a:r>
            <a:r>
              <a:rPr lang="en-US" i="1" dirty="0">
                <a:latin typeface="Comic Sans MS" panose="030F0702030302020204" pitchFamily="66" charset="0"/>
              </a:rPr>
              <a:t>is the force that keeps pushing us to go on – it's our internal drive to achieve, produce, develop, and keep moving forward. </a:t>
            </a:r>
            <a:r>
              <a:rPr lang="en-US" b="1" i="1" dirty="0">
                <a:latin typeface="Comic Sans MS" panose="030F0702030302020204" pitchFamily="66" charset="0"/>
              </a:rPr>
              <a:t>When you think you're ready to quit something, or you just don't know how to start, your self-motivation is what pushes you to go on.</a:t>
            </a:r>
          </a:p>
          <a:p>
            <a:pPr fontAlgn="base"/>
            <a:endParaRPr lang="en-US" i="1" dirty="0">
              <a:latin typeface="Comic Sans MS" panose="030F0702030302020204" pitchFamily="66" charset="0"/>
            </a:endParaRPr>
          </a:p>
          <a:p>
            <a:pPr fontAlgn="base"/>
            <a:r>
              <a:rPr lang="en-US" i="1" dirty="0">
                <a:latin typeface="Comic Sans MS" panose="030F0702030302020204" pitchFamily="66" charset="0"/>
              </a:rPr>
              <a:t>With self-motivation, you'll learn and grow – regardless of the specific situation. That's why it's such a fundamental tool for reaching your goals, achieving your </a:t>
            </a:r>
            <a:r>
              <a:rPr lang="en-US" i="1" dirty="0" smtClean="0">
                <a:latin typeface="Comic Sans MS" panose="030F0702030302020204" pitchFamily="66" charset="0"/>
              </a:rPr>
              <a:t>dreams.</a:t>
            </a:r>
          </a:p>
          <a:p>
            <a:pPr fontAlgn="base"/>
            <a:endParaRPr lang="en-US" i="1" dirty="0">
              <a:latin typeface="Comic Sans MS" panose="030F0702030302020204" pitchFamily="66" charset="0"/>
            </a:endParaRPr>
          </a:p>
          <a:p>
            <a:pPr marL="0" indent="0" algn="ctr" fontAlgn="base">
              <a:buNone/>
            </a:pPr>
            <a:r>
              <a:rPr lang="en-US" sz="3600" i="1" dirty="0" smtClean="0">
                <a:latin typeface="Comic Sans MS" panose="030F0702030302020204" pitchFamily="66" charset="0"/>
              </a:rPr>
              <a:t>How </a:t>
            </a:r>
            <a:r>
              <a:rPr lang="en-US" sz="3600" i="1" dirty="0">
                <a:latin typeface="Comic Sans MS" panose="030F0702030302020204" pitchFamily="66" charset="0"/>
              </a:rPr>
              <a:t>hard do you push yourself to get things done?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0" y="0"/>
            <a:ext cx="4575048" cy="9225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b="1" dirty="0" smtClean="0">
                <a:latin typeface="Comic Sans MS" panose="030F0702030302020204" pitchFamily="66" charset="0"/>
              </a:rPr>
              <a:t>LO1</a:t>
            </a:r>
            <a:r>
              <a:rPr lang="en-GB" sz="1100" dirty="0" smtClean="0">
                <a:latin typeface="Comic Sans MS" panose="030F0702030302020204" pitchFamily="66" charset="0"/>
              </a:rPr>
              <a:t> – to understand our own levels of motivation.</a:t>
            </a:r>
          </a:p>
          <a:p>
            <a:pPr marL="0" indent="0">
              <a:buNone/>
            </a:pPr>
            <a:r>
              <a:rPr lang="en-GB" sz="1100" b="1" dirty="0" smtClean="0">
                <a:latin typeface="Comic Sans MS" panose="030F0702030302020204" pitchFamily="66" charset="0"/>
              </a:rPr>
              <a:t>LO2 </a:t>
            </a:r>
            <a:r>
              <a:rPr lang="en-GB" sz="1100" dirty="0" smtClean="0">
                <a:latin typeface="Comic Sans MS" panose="030F0702030302020204" pitchFamily="66" charset="0"/>
              </a:rPr>
              <a:t>– to demonstrating our understanding of the power of habit.</a:t>
            </a:r>
          </a:p>
          <a:p>
            <a:pPr marL="0" indent="0">
              <a:buNone/>
            </a:pPr>
            <a:r>
              <a:rPr lang="en-GB" sz="1100" b="1" dirty="0" smtClean="0">
                <a:latin typeface="Comic Sans MS" panose="030F0702030302020204" pitchFamily="66" charset="0"/>
              </a:rPr>
              <a:t>LO3 </a:t>
            </a:r>
            <a:r>
              <a:rPr lang="en-GB" sz="1100" dirty="0" smtClean="0">
                <a:latin typeface="Comic Sans MS" panose="030F0702030302020204" pitchFamily="66" charset="0"/>
              </a:rPr>
              <a:t>– to apply new organisational skills learnt.</a:t>
            </a:r>
            <a:endParaRPr lang="en-GB" sz="1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9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1682" y="963819"/>
            <a:ext cx="9075704" cy="56377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latin typeface="Comic Sans MS" panose="030F0702030302020204" pitchFamily="66" charset="0"/>
              </a:rPr>
              <a:t>Task) </a:t>
            </a:r>
            <a:r>
              <a:rPr lang="en-US" dirty="0" smtClean="0">
                <a:latin typeface="Comic Sans MS" panose="030F0702030302020204" pitchFamily="66" charset="0"/>
              </a:rPr>
              <a:t>Complete the Self-Motivation Quiz. Click on the link or scan the QR code: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3"/>
              </a:rPr>
              <a:t>www.mindtools.com/pages/article/newLDR_57.htm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When complete, read your score interpretation underneath the quiz. 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mic Sans MS" panose="030F0702030302020204" pitchFamily="66" charset="0"/>
              </a:rPr>
              <a:t>Think, Pair &amp; Share</a:t>
            </a:r>
            <a:r>
              <a:rPr lang="en-US" dirty="0" smtClean="0">
                <a:latin typeface="Comic Sans MS" panose="030F0702030302020204" pitchFamily="66" charset="0"/>
              </a:rPr>
              <a:t>: </a:t>
            </a:r>
            <a:r>
              <a:rPr lang="en-US" i="1" dirty="0" smtClean="0">
                <a:latin typeface="Comic Sans MS" panose="030F0702030302020204" pitchFamily="66" charset="0"/>
              </a:rPr>
              <a:t>discuss your results with your partner. What factors impact your motivation and how have you overcome this in the past?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mic Sans MS" panose="030F0702030302020204" pitchFamily="66" charset="0"/>
              </a:rPr>
              <a:t>Share your answers as a group.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757" y="3912221"/>
            <a:ext cx="2535856" cy="2535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32488" y="3112445"/>
            <a:ext cx="28146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Scan with your iPad/Phone camera to access.</a:t>
            </a:r>
            <a:endParaRPr lang="en-GB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9277032" y="269699"/>
            <a:ext cx="2570093" cy="16976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b="1" dirty="0" smtClean="0">
                <a:latin typeface="Comic Sans MS" panose="030F0702030302020204" pitchFamily="66" charset="0"/>
              </a:rPr>
              <a:t>LO1</a:t>
            </a:r>
            <a:r>
              <a:rPr lang="en-GB" sz="1100" dirty="0" smtClean="0">
                <a:latin typeface="Comic Sans MS" panose="030F0702030302020204" pitchFamily="66" charset="0"/>
              </a:rPr>
              <a:t> – to understand our own levels of motivation.</a:t>
            </a:r>
          </a:p>
          <a:p>
            <a:pPr marL="0" indent="0">
              <a:buNone/>
            </a:pPr>
            <a:r>
              <a:rPr lang="en-GB" sz="1100" b="1" dirty="0" smtClean="0">
                <a:latin typeface="Comic Sans MS" panose="030F0702030302020204" pitchFamily="66" charset="0"/>
              </a:rPr>
              <a:t>LO2 </a:t>
            </a:r>
            <a:r>
              <a:rPr lang="en-GB" sz="1100" dirty="0" smtClean="0">
                <a:latin typeface="Comic Sans MS" panose="030F0702030302020204" pitchFamily="66" charset="0"/>
              </a:rPr>
              <a:t>– to demonstrating our understanding of the power of habit.</a:t>
            </a:r>
          </a:p>
          <a:p>
            <a:pPr marL="0" indent="0">
              <a:buNone/>
            </a:pPr>
            <a:r>
              <a:rPr lang="en-GB" sz="1100" b="1" dirty="0" smtClean="0">
                <a:latin typeface="Comic Sans MS" panose="030F0702030302020204" pitchFamily="66" charset="0"/>
              </a:rPr>
              <a:t>LO3 </a:t>
            </a:r>
            <a:r>
              <a:rPr lang="en-GB" sz="1100" dirty="0" smtClean="0">
                <a:latin typeface="Comic Sans MS" panose="030F0702030302020204" pitchFamily="66" charset="0"/>
              </a:rPr>
              <a:t>– to apply new organisational skills learnt.</a:t>
            </a:r>
            <a:endParaRPr lang="en-GB" sz="1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8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15483"/>
            <a:ext cx="10515600" cy="49614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 fontAlgn="base">
              <a:buNone/>
            </a:pPr>
            <a:r>
              <a:rPr lang="en-GB" dirty="0" smtClean="0">
                <a:latin typeface="Comic Sans MS" panose="030F0702030302020204" pitchFamily="66" charset="0"/>
              </a:rPr>
              <a:t>Effort, motivation and habit are all intrinsically linked.</a:t>
            </a:r>
          </a:p>
          <a:p>
            <a:pPr marL="0" indent="0" fontAlgn="base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 fontAlgn="base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If you can stick to new (and difficult) behaviours for 30 days, the research shows that this will become a habit, feeling like less of an imposition.</a:t>
            </a:r>
          </a:p>
          <a:p>
            <a:pPr marL="0" indent="0" fontAlgn="base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ctr" fontAlgn="base">
              <a:buNone/>
            </a:pPr>
            <a:r>
              <a:rPr lang="en-GB" sz="4800" i="1" dirty="0" smtClean="0">
                <a:latin typeface="Comic Sans MS" panose="030F0702030302020204" pitchFamily="66" charset="0"/>
              </a:rPr>
              <a:t>But how does habit work?</a:t>
            </a:r>
          </a:p>
          <a:p>
            <a:pPr fontAlgn="base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0" y="0"/>
            <a:ext cx="4575048" cy="9225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b="1" dirty="0" smtClean="0">
                <a:latin typeface="Comic Sans MS" panose="030F0702030302020204" pitchFamily="66" charset="0"/>
              </a:rPr>
              <a:t>LO1</a:t>
            </a:r>
            <a:r>
              <a:rPr lang="en-GB" sz="1100" dirty="0" smtClean="0">
                <a:latin typeface="Comic Sans MS" panose="030F0702030302020204" pitchFamily="66" charset="0"/>
              </a:rPr>
              <a:t> – to understand our own levels of motivation.</a:t>
            </a:r>
          </a:p>
          <a:p>
            <a:pPr marL="0" indent="0">
              <a:buNone/>
            </a:pPr>
            <a:r>
              <a:rPr lang="en-GB" sz="1100" b="1" dirty="0" smtClean="0">
                <a:latin typeface="Comic Sans MS" panose="030F0702030302020204" pitchFamily="66" charset="0"/>
              </a:rPr>
              <a:t>LO2 </a:t>
            </a:r>
            <a:r>
              <a:rPr lang="en-GB" sz="1100" dirty="0" smtClean="0">
                <a:latin typeface="Comic Sans MS" panose="030F0702030302020204" pitchFamily="66" charset="0"/>
              </a:rPr>
              <a:t>– to demonstrating our understanding of the power of habit.</a:t>
            </a:r>
          </a:p>
          <a:p>
            <a:pPr marL="0" indent="0">
              <a:buNone/>
            </a:pPr>
            <a:r>
              <a:rPr lang="en-GB" sz="1100" b="1" dirty="0" smtClean="0">
                <a:latin typeface="Comic Sans MS" panose="030F0702030302020204" pitchFamily="66" charset="0"/>
              </a:rPr>
              <a:t>LO3 </a:t>
            </a:r>
            <a:r>
              <a:rPr lang="en-GB" sz="1100" dirty="0" smtClean="0">
                <a:latin typeface="Comic Sans MS" panose="030F0702030302020204" pitchFamily="66" charset="0"/>
              </a:rPr>
              <a:t>– to apply new organisational skills learnt.</a:t>
            </a:r>
            <a:endParaRPr lang="en-GB" sz="1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6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15483"/>
            <a:ext cx="10515600" cy="4961480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 fontAlgn="base">
              <a:buNone/>
            </a:pPr>
            <a:r>
              <a:rPr lang="en-US" dirty="0" smtClean="0">
                <a:latin typeface="Comic Sans MS" panose="030F0702030302020204" pitchFamily="66" charset="0"/>
              </a:rPr>
              <a:t>Research shows that we can ‘hack’ our brains with a </a:t>
            </a:r>
            <a:r>
              <a:rPr lang="en-US" sz="3600" b="1" dirty="0" smtClean="0">
                <a:latin typeface="Comic Sans MS" panose="030F0702030302020204" pitchFamily="66" charset="0"/>
              </a:rPr>
              <a:t>reward system </a:t>
            </a:r>
            <a:r>
              <a:rPr lang="en-US" dirty="0" smtClean="0">
                <a:latin typeface="Comic Sans MS" panose="030F0702030302020204" pitchFamily="66" charset="0"/>
              </a:rPr>
              <a:t>to change our habits. We can therefore create new habits to become more </a:t>
            </a:r>
            <a:r>
              <a:rPr lang="en-US" b="1" dirty="0" smtClean="0">
                <a:latin typeface="Comic Sans MS" panose="030F0702030302020204" pitchFamily="66" charset="0"/>
              </a:rPr>
              <a:t>motivated </a:t>
            </a:r>
            <a:r>
              <a:rPr lang="en-US" dirty="0" smtClean="0">
                <a:latin typeface="Comic Sans MS" panose="030F0702030302020204" pitchFamily="66" charset="0"/>
              </a:rPr>
              <a:t>and </a:t>
            </a:r>
            <a:r>
              <a:rPr lang="en-US" b="1" dirty="0" err="1" smtClean="0">
                <a:latin typeface="Comic Sans MS" panose="030F0702030302020204" pitchFamily="66" charset="0"/>
              </a:rPr>
              <a:t>organised</a:t>
            </a:r>
            <a:r>
              <a:rPr lang="en-US" b="1" dirty="0" smtClean="0">
                <a:latin typeface="Comic Sans MS" panose="030F0702030302020204" pitchFamily="66" charset="0"/>
              </a:rPr>
              <a:t>, </a:t>
            </a:r>
            <a:r>
              <a:rPr lang="en-US" dirty="0" smtClean="0">
                <a:latin typeface="Comic Sans MS" panose="030F0702030302020204" pitchFamily="66" charset="0"/>
              </a:rPr>
              <a:t>helping us to achieve our goals.</a:t>
            </a:r>
          </a:p>
          <a:p>
            <a:pPr marL="0" indent="0" fontAlgn="base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fontAlgn="base">
              <a:buNone/>
            </a:pPr>
            <a:r>
              <a:rPr lang="en-US" u="sng" dirty="0" smtClean="0">
                <a:latin typeface="Comic Sans MS" panose="030F0702030302020204" pitchFamily="66" charset="0"/>
              </a:rPr>
              <a:t>Today, we will look at:</a:t>
            </a:r>
          </a:p>
          <a:p>
            <a:pPr marL="0" indent="0" fontAlgn="base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dirty="0" smtClean="0">
                <a:latin typeface="Comic Sans MS" panose="030F0702030302020204" pitchFamily="66" charset="0"/>
              </a:rPr>
              <a:t>Hacking Your Brain’s Reward System to Change Habits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dirty="0" smtClean="0">
                <a:latin typeface="Comic Sans MS" panose="030F0702030302020204" pitchFamily="66" charset="0"/>
              </a:rPr>
              <a:t>The Three ‘R’s of Habit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dirty="0" smtClean="0">
                <a:latin typeface="Comic Sans MS" panose="030F0702030302020204" pitchFamily="66" charset="0"/>
              </a:rPr>
              <a:t>The Energy Line 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dirty="0" smtClean="0">
                <a:latin typeface="Comic Sans MS" panose="030F0702030302020204" pitchFamily="66" charset="0"/>
              </a:rPr>
              <a:t>The Eisenhower Matrix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0" y="0"/>
            <a:ext cx="4575048" cy="9225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b="1" dirty="0" smtClean="0">
                <a:latin typeface="Comic Sans MS" panose="030F0702030302020204" pitchFamily="66" charset="0"/>
              </a:rPr>
              <a:t>LO1</a:t>
            </a:r>
            <a:r>
              <a:rPr lang="en-GB" sz="1100" dirty="0" smtClean="0">
                <a:latin typeface="Comic Sans MS" panose="030F0702030302020204" pitchFamily="66" charset="0"/>
              </a:rPr>
              <a:t> – to understand our own levels of motivation.</a:t>
            </a:r>
          </a:p>
          <a:p>
            <a:pPr marL="0" indent="0">
              <a:buNone/>
            </a:pPr>
            <a:r>
              <a:rPr lang="en-GB" sz="1100" b="1" dirty="0" smtClean="0">
                <a:latin typeface="Comic Sans MS" panose="030F0702030302020204" pitchFamily="66" charset="0"/>
              </a:rPr>
              <a:t>LO2 </a:t>
            </a:r>
            <a:r>
              <a:rPr lang="en-GB" sz="1100" dirty="0" smtClean="0">
                <a:latin typeface="Comic Sans MS" panose="030F0702030302020204" pitchFamily="66" charset="0"/>
              </a:rPr>
              <a:t>– to demonstrating our understanding of the power of habit.</a:t>
            </a:r>
          </a:p>
          <a:p>
            <a:pPr marL="0" indent="0">
              <a:buNone/>
            </a:pPr>
            <a:r>
              <a:rPr lang="en-GB" sz="1100" b="1" dirty="0" smtClean="0">
                <a:latin typeface="Comic Sans MS" panose="030F0702030302020204" pitchFamily="66" charset="0"/>
              </a:rPr>
              <a:t>LO3 </a:t>
            </a:r>
            <a:r>
              <a:rPr lang="en-GB" sz="1100" dirty="0" smtClean="0">
                <a:latin typeface="Comic Sans MS" panose="030F0702030302020204" pitchFamily="66" charset="0"/>
              </a:rPr>
              <a:t>– to apply new organisational skills learnt.</a:t>
            </a:r>
            <a:endParaRPr lang="en-GB" sz="1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2" descr="Image result for st josephs sl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910" y="266459"/>
            <a:ext cx="2046078" cy="20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Learning Objectives: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930941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LO1</a:t>
            </a:r>
            <a:r>
              <a:rPr lang="en-GB" dirty="0">
                <a:latin typeface="Comic Sans MS" panose="030F0702030302020204" pitchFamily="66" charset="0"/>
              </a:rPr>
              <a:t> – to understand our own levels of motivation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LO2 </a:t>
            </a:r>
            <a:r>
              <a:rPr lang="en-GB" dirty="0">
                <a:latin typeface="Comic Sans MS" panose="030F0702030302020204" pitchFamily="66" charset="0"/>
              </a:rPr>
              <a:t>– to demonstrating our understanding of the power of habit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LO3 </a:t>
            </a:r>
            <a:r>
              <a:rPr lang="en-GB" dirty="0">
                <a:latin typeface="Comic Sans MS" panose="030F0702030302020204" pitchFamily="66" charset="0"/>
              </a:rPr>
              <a:t>– to apply new organisational skills learnt.</a:t>
            </a:r>
          </a:p>
        </p:txBody>
      </p:sp>
    </p:spTree>
    <p:extLst>
      <p:ext uri="{BB962C8B-B14F-4D97-AF65-F5344CB8AC3E}">
        <p14:creationId xmlns:p14="http://schemas.microsoft.com/office/powerpoint/2010/main" val="30311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EEB3A8-07AC-42A9-B64A-50770C3E9E25}"/>
              </a:ext>
            </a:extLst>
          </p:cNvPr>
          <p:cNvSpPr txBox="1"/>
          <p:nvPr/>
        </p:nvSpPr>
        <p:spPr>
          <a:xfrm>
            <a:off x="304800" y="295275"/>
            <a:ext cx="117062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i="1" dirty="0">
                <a:latin typeface="Comic Sans MS" panose="030F0702030302020204" pitchFamily="66" charset="0"/>
              </a:rPr>
              <a:t>The Year </a:t>
            </a:r>
            <a:r>
              <a:rPr lang="en-GB" sz="3200" i="1" dirty="0" smtClean="0">
                <a:latin typeface="Comic Sans MS" panose="030F0702030302020204" pitchFamily="66" charset="0"/>
              </a:rPr>
              <a:t>12 </a:t>
            </a:r>
            <a:r>
              <a:rPr lang="en-GB" sz="3200" i="1" dirty="0">
                <a:latin typeface="Comic Sans MS" panose="030F0702030302020204" pitchFamily="66" charset="0"/>
              </a:rPr>
              <a:t>PSHE Learning Journey</a:t>
            </a:r>
            <a:endParaRPr lang="en-GB" sz="3200" i="1" dirty="0">
              <a:latin typeface="Comic Sans MS" panose="030F0702030302020204" pitchFamily="66" charset="0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27494"/>
            <a:ext cx="11706225" cy="46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2D1E3552102641B11C2B7E4F7E5419" ma:contentTypeVersion="13" ma:contentTypeDescription="Create a new document." ma:contentTypeScope="" ma:versionID="06326ff71f61165d01e1a08bde592de4">
  <xsd:schema xmlns:xsd="http://www.w3.org/2001/XMLSchema" xmlns:xs="http://www.w3.org/2001/XMLSchema" xmlns:p="http://schemas.microsoft.com/office/2006/metadata/properties" xmlns:ns2="a608c9fc-6661-4105-bf50-172c184c82bc" xmlns:ns3="f1ff2428-2f7a-42ae-bcc7-002bf72b01b3" targetNamespace="http://schemas.microsoft.com/office/2006/metadata/properties" ma:root="true" ma:fieldsID="5a1644bb70e1523e4b7af64b625b685a" ns2:_="" ns3:_="">
    <xsd:import namespace="a608c9fc-6661-4105-bf50-172c184c82bc"/>
    <xsd:import namespace="f1ff2428-2f7a-42ae-bcc7-002bf72b01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8c9fc-6661-4105-bf50-172c184c82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f2428-2f7a-42ae-bcc7-002bf72b01b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E8E436-5143-475D-9B6B-759BC70B50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EBDA12-0564-4FBF-B38C-12FF0C2C442A}"/>
</file>

<file path=customXml/itemProps3.xml><?xml version="1.0" encoding="utf-8"?>
<ds:datastoreItem xmlns:ds="http://schemas.openxmlformats.org/officeDocument/2006/customXml" ds:itemID="{C07F8654-7E3F-4548-A1D7-DA6C51C0A3AA}">
  <ds:schemaRefs>
    <ds:schemaRef ds:uri="http://schemas.openxmlformats.org/package/2006/metadata/core-properties"/>
    <ds:schemaRef ds:uri="4cd16256-8a9d-4152-ba97-a643b44938fb"/>
    <ds:schemaRef ds:uri="http://schemas.microsoft.com/office/2006/documentManagement/types"/>
    <ds:schemaRef ds:uri="http://schemas.microsoft.com/office/infopath/2007/PartnerControls"/>
    <ds:schemaRef ds:uri="15b4aa8f-8f89-42f2-ac0f-b0c629f4f978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1660</Words>
  <Application>Microsoft Office PowerPoint</Application>
  <PresentationFormat>Widescreen</PresentationFormat>
  <Paragraphs>204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Times New Roman</vt:lpstr>
      <vt:lpstr>Wingdings</vt:lpstr>
      <vt:lpstr>1_Office Theme</vt:lpstr>
      <vt:lpstr>How Self-Motivated Are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Objectives:</vt:lpstr>
      <vt:lpstr>PowerPoint Presentation</vt:lpstr>
      <vt:lpstr>Key Vocabulary:</vt:lpstr>
      <vt:lpstr>Hacking Your Brain’s “Reward System” to Change Habits</vt:lpstr>
      <vt:lpstr>How Habit Works</vt:lpstr>
      <vt:lpstr>Answers (green pen marking and stick in your books):</vt:lpstr>
      <vt:lpstr>We use the ‘Three R’s to tap into the power of habit to motivate ourselves.</vt:lpstr>
      <vt:lpstr>Reminder (Cue), Routine (Behaviour) &amp; Reward - Explained</vt:lpstr>
      <vt:lpstr>Task) think about a habit you would like to form and plan this out in your books. Use the template below and then share with the class.</vt:lpstr>
      <vt:lpstr>Motivation is key to Organisation. Both are key to success.</vt:lpstr>
      <vt:lpstr>Often, poor organization can impact motivation. Here are some tips for staying organised.</vt:lpstr>
      <vt:lpstr>The Energy Line – rank your tasks by the energy they use up.</vt:lpstr>
      <vt:lpstr>PowerPoint Presentation</vt:lpstr>
      <vt:lpstr>The Eisenhower Matrix – boost your productivity by prioritising your tasks by urgency and importance.</vt:lpstr>
      <vt:lpstr>The Eisenhower Matrix</vt:lpstr>
      <vt:lpstr>Plenary: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J.Self</dc:creator>
  <cp:lastModifiedBy>G Clark</cp:lastModifiedBy>
  <cp:revision>252</cp:revision>
  <cp:lastPrinted>2019-09-23T06:53:41Z</cp:lastPrinted>
  <dcterms:created xsi:type="dcterms:W3CDTF">2018-08-30T13:46:47Z</dcterms:created>
  <dcterms:modified xsi:type="dcterms:W3CDTF">2021-10-19T15:30:08Z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0x010100C52D1E3552102641B11C2B7E4F7E5419</vt:lpwstr>
  </property>
</Properties>
</file>