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311" r:id="rId5"/>
    <p:sldId id="396" r:id="rId6"/>
    <p:sldId id="397" r:id="rId7"/>
    <p:sldId id="403" r:id="rId8"/>
    <p:sldId id="312" r:id="rId9"/>
    <p:sldId id="398" r:id="rId10"/>
    <p:sldId id="409" r:id="rId11"/>
    <p:sldId id="410" r:id="rId12"/>
    <p:sldId id="339" r:id="rId13"/>
    <p:sldId id="401" r:id="rId14"/>
    <p:sldId id="374" r:id="rId15"/>
    <p:sldId id="404" r:id="rId16"/>
    <p:sldId id="405" r:id="rId17"/>
    <p:sldId id="394" r:id="rId18"/>
    <p:sldId id="399" r:id="rId19"/>
    <p:sldId id="400" r:id="rId20"/>
    <p:sldId id="406" r:id="rId21"/>
    <p:sldId id="395" r:id="rId22"/>
    <p:sldId id="408" r:id="rId23"/>
    <p:sldId id="407"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326FA7-757A-442B-9DE0-7B16C4F49513}" v="2" dt="2020-09-09T16:23:41.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77576" autoAdjust="0"/>
  </p:normalViewPr>
  <p:slideViewPr>
    <p:cSldViewPr snapToGrid="0">
      <p:cViewPr varScale="1">
        <p:scale>
          <a:sx n="69" d="100"/>
          <a:sy n="69" d="100"/>
        </p:scale>
        <p:origin x="12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B0A5FE4-BBE2-4ADE-92CF-980C0BC983CE}" type="datetimeFigureOut">
              <a:rPr lang="en-GB" smtClean="0"/>
              <a:t>19/10/2021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01E6D2D-15CF-4FFA-B541-CBADFCE7408D}" type="slidenum">
              <a:rPr lang="en-GB" smtClean="0"/>
              <a:t>‹#›</a:t>
            </a:fld>
            <a:endParaRPr lang="en-GB"/>
          </a:p>
        </p:txBody>
      </p:sp>
    </p:spTree>
    <p:extLst>
      <p:ext uri="{BB962C8B-B14F-4D97-AF65-F5344CB8AC3E}">
        <p14:creationId xmlns:p14="http://schemas.microsoft.com/office/powerpoint/2010/main" val="149187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a:t>
            </a:r>
            <a:r>
              <a:rPr lang="en-US" dirty="0" err="1" smtClean="0"/>
              <a:t>analyse</a:t>
            </a:r>
            <a:r>
              <a:rPr lang="en-US" dirty="0" smtClean="0"/>
              <a:t> a text</a:t>
            </a:r>
          </a:p>
          <a:p>
            <a:r>
              <a:rPr lang="en-US" dirty="0" smtClean="0"/>
              <a:t>Create a super</a:t>
            </a:r>
            <a:r>
              <a:rPr lang="en-US" baseline="0" dirty="0" smtClean="0"/>
              <a:t> curricular plan</a:t>
            </a:r>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a:t>
            </a:fld>
            <a:endParaRPr lang="en-GB"/>
          </a:p>
        </p:txBody>
      </p:sp>
    </p:spTree>
    <p:extLst>
      <p:ext uri="{BB962C8B-B14F-4D97-AF65-F5344CB8AC3E}">
        <p14:creationId xmlns:p14="http://schemas.microsoft.com/office/powerpoint/2010/main" val="1394968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11</a:t>
            </a:fld>
            <a:endParaRPr lang="en-GB"/>
          </a:p>
        </p:txBody>
      </p:sp>
    </p:spTree>
    <p:extLst>
      <p:ext uri="{BB962C8B-B14F-4D97-AF65-F5344CB8AC3E}">
        <p14:creationId xmlns:p14="http://schemas.microsoft.com/office/powerpoint/2010/main" val="1252986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12</a:t>
            </a:fld>
            <a:endParaRPr lang="en-GB"/>
          </a:p>
        </p:txBody>
      </p:sp>
    </p:spTree>
    <p:extLst>
      <p:ext uri="{BB962C8B-B14F-4D97-AF65-F5344CB8AC3E}">
        <p14:creationId xmlns:p14="http://schemas.microsoft.com/office/powerpoint/2010/main" val="3872341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13</a:t>
            </a:fld>
            <a:endParaRPr lang="en-GB"/>
          </a:p>
        </p:txBody>
      </p:sp>
    </p:spTree>
    <p:extLst>
      <p:ext uri="{BB962C8B-B14F-4D97-AF65-F5344CB8AC3E}">
        <p14:creationId xmlns:p14="http://schemas.microsoft.com/office/powerpoint/2010/main" val="212966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14</a:t>
            </a:fld>
            <a:endParaRPr lang="en-GB"/>
          </a:p>
        </p:txBody>
      </p:sp>
    </p:spTree>
    <p:extLst>
      <p:ext uri="{BB962C8B-B14F-4D97-AF65-F5344CB8AC3E}">
        <p14:creationId xmlns:p14="http://schemas.microsoft.com/office/powerpoint/2010/main" val="3002220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15</a:t>
            </a:fld>
            <a:endParaRPr lang="en-GB"/>
          </a:p>
        </p:txBody>
      </p:sp>
    </p:spTree>
    <p:extLst>
      <p:ext uri="{BB962C8B-B14F-4D97-AF65-F5344CB8AC3E}">
        <p14:creationId xmlns:p14="http://schemas.microsoft.com/office/powerpoint/2010/main" val="1844119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16</a:t>
            </a:fld>
            <a:endParaRPr lang="en-GB"/>
          </a:p>
        </p:txBody>
      </p:sp>
    </p:spTree>
    <p:extLst>
      <p:ext uri="{BB962C8B-B14F-4D97-AF65-F5344CB8AC3E}">
        <p14:creationId xmlns:p14="http://schemas.microsoft.com/office/powerpoint/2010/main" val="3504045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17</a:t>
            </a:fld>
            <a:endParaRPr lang="en-GB"/>
          </a:p>
        </p:txBody>
      </p:sp>
    </p:spTree>
    <p:extLst>
      <p:ext uri="{BB962C8B-B14F-4D97-AF65-F5344CB8AC3E}">
        <p14:creationId xmlns:p14="http://schemas.microsoft.com/office/powerpoint/2010/main" val="2397719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20 </a:t>
            </a:r>
            <a:r>
              <a:rPr lang="en-US" dirty="0" err="1" smtClean="0"/>
              <a:t>mins</a:t>
            </a:r>
            <a:r>
              <a:rPr lang="en-US" baseline="0" dirty="0" smtClean="0"/>
              <a:t> for this.</a:t>
            </a:r>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18</a:t>
            </a:fld>
            <a:endParaRPr lang="en-GB"/>
          </a:p>
        </p:txBody>
      </p:sp>
    </p:spTree>
    <p:extLst>
      <p:ext uri="{BB962C8B-B14F-4D97-AF65-F5344CB8AC3E}">
        <p14:creationId xmlns:p14="http://schemas.microsoft.com/office/powerpoint/2010/main" val="1832488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20 </a:t>
            </a:r>
            <a:r>
              <a:rPr lang="en-US" dirty="0" err="1" smtClean="0"/>
              <a:t>mins</a:t>
            </a:r>
            <a:r>
              <a:rPr lang="en-US" baseline="0" dirty="0" smtClean="0"/>
              <a:t> for this.</a:t>
            </a:r>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19</a:t>
            </a:fld>
            <a:endParaRPr lang="en-GB"/>
          </a:p>
        </p:txBody>
      </p:sp>
    </p:spTree>
    <p:extLst>
      <p:ext uri="{BB962C8B-B14F-4D97-AF65-F5344CB8AC3E}">
        <p14:creationId xmlns:p14="http://schemas.microsoft.com/office/powerpoint/2010/main" val="2857094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20</a:t>
            </a:fld>
            <a:endParaRPr lang="en-GB"/>
          </a:p>
        </p:txBody>
      </p:sp>
    </p:spTree>
    <p:extLst>
      <p:ext uri="{BB962C8B-B14F-4D97-AF65-F5344CB8AC3E}">
        <p14:creationId xmlns:p14="http://schemas.microsoft.com/office/powerpoint/2010/main" val="23570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2</a:t>
            </a:fld>
            <a:endParaRPr lang="en-GB"/>
          </a:p>
        </p:txBody>
      </p:sp>
    </p:spTree>
    <p:extLst>
      <p:ext uri="{BB962C8B-B14F-4D97-AF65-F5344CB8AC3E}">
        <p14:creationId xmlns:p14="http://schemas.microsoft.com/office/powerpoint/2010/main" val="3899475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3</a:t>
            </a:fld>
            <a:endParaRPr lang="en-GB"/>
          </a:p>
        </p:txBody>
      </p:sp>
    </p:spTree>
    <p:extLst>
      <p:ext uri="{BB962C8B-B14F-4D97-AF65-F5344CB8AC3E}">
        <p14:creationId xmlns:p14="http://schemas.microsoft.com/office/powerpoint/2010/main" val="2092781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4</a:t>
            </a:fld>
            <a:endParaRPr lang="en-GB"/>
          </a:p>
        </p:txBody>
      </p:sp>
    </p:spTree>
    <p:extLst>
      <p:ext uri="{BB962C8B-B14F-4D97-AF65-F5344CB8AC3E}">
        <p14:creationId xmlns:p14="http://schemas.microsoft.com/office/powerpoint/2010/main" val="75964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5</a:t>
            </a:fld>
            <a:endParaRPr lang="en-GB"/>
          </a:p>
        </p:txBody>
      </p:sp>
    </p:spTree>
    <p:extLst>
      <p:ext uri="{BB962C8B-B14F-4D97-AF65-F5344CB8AC3E}">
        <p14:creationId xmlns:p14="http://schemas.microsoft.com/office/powerpoint/2010/main" val="744099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6</a:t>
            </a:fld>
            <a:endParaRPr lang="en-GB"/>
          </a:p>
        </p:txBody>
      </p:sp>
    </p:spTree>
    <p:extLst>
      <p:ext uri="{BB962C8B-B14F-4D97-AF65-F5344CB8AC3E}">
        <p14:creationId xmlns:p14="http://schemas.microsoft.com/office/powerpoint/2010/main" val="798032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7</a:t>
            </a:fld>
            <a:endParaRPr lang="en-GB"/>
          </a:p>
        </p:txBody>
      </p:sp>
    </p:spTree>
    <p:extLst>
      <p:ext uri="{BB962C8B-B14F-4D97-AF65-F5344CB8AC3E}">
        <p14:creationId xmlns:p14="http://schemas.microsoft.com/office/powerpoint/2010/main" val="3014520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9</a:t>
            </a:fld>
            <a:endParaRPr lang="en-GB"/>
          </a:p>
        </p:txBody>
      </p:sp>
    </p:spTree>
    <p:extLst>
      <p:ext uri="{BB962C8B-B14F-4D97-AF65-F5344CB8AC3E}">
        <p14:creationId xmlns:p14="http://schemas.microsoft.com/office/powerpoint/2010/main" val="1085724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1E6D2D-15CF-4FFA-B541-CBADFCE7408D}" type="slidenum">
              <a:rPr lang="en-GB" smtClean="0"/>
              <a:t>10</a:t>
            </a:fld>
            <a:endParaRPr lang="en-GB"/>
          </a:p>
        </p:txBody>
      </p:sp>
    </p:spTree>
    <p:extLst>
      <p:ext uri="{BB962C8B-B14F-4D97-AF65-F5344CB8AC3E}">
        <p14:creationId xmlns:p14="http://schemas.microsoft.com/office/powerpoint/2010/main" val="3914832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40204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98367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96347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403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55094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3502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817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0261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1768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1474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5911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7C289-9BF9-4089-920F-9B315F2C9145}" type="datetimeFigureOut">
              <a:rPr lang="en-GB" smtClean="0">
                <a:solidFill>
                  <a:prstClr val="black">
                    <a:tint val="75000"/>
                  </a:prstClr>
                </a:solidFill>
              </a:rPr>
              <a:pPr/>
              <a:t>19/10/2021</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53D48-44A7-43F5-B241-802E3AEBA07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02421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youtube.com/watch?app=desktop&amp;v=WAIUkjsZ5xQ&amp;feature=youtu.b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youtube.com/watch?app=desktop&amp;v=E7CwqNHn_Ns&amp;feature=youtu.b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quizlet.com/_4m188r" TargetMode="External"/><Relationship Id="rId13" Type="http://schemas.openxmlformats.org/officeDocument/2006/relationships/hyperlink" Target="https://quizlet.com/_3l6674" TargetMode="External"/><Relationship Id="rId18" Type="http://schemas.openxmlformats.org/officeDocument/2006/relationships/hyperlink" Target="https://quizlet.com/_6lfa51?x=1jqt&amp;i=19uc6c" TargetMode="External"/><Relationship Id="rId3" Type="http://schemas.openxmlformats.org/officeDocument/2006/relationships/hyperlink" Target="https://quizlet.com/_8dfxwm?x=1jqt&amp;i=19uc6c" TargetMode="External"/><Relationship Id="rId21" Type="http://schemas.openxmlformats.org/officeDocument/2006/relationships/hyperlink" Target="https://quizlet.com/_2o0byx?x=1jqt&amp;i=19uc6c" TargetMode="External"/><Relationship Id="rId7" Type="http://schemas.openxmlformats.org/officeDocument/2006/relationships/hyperlink" Target="https://quizlet.com/_3gk87r?x=1jqt&amp;i=19uc6c" TargetMode="External"/><Relationship Id="rId12" Type="http://schemas.openxmlformats.org/officeDocument/2006/relationships/hyperlink" Target="https://quizlet.com/_8dg0to?x=1qqt&amp;i=19uc6c" TargetMode="External"/><Relationship Id="rId17" Type="http://schemas.openxmlformats.org/officeDocument/2006/relationships/hyperlink" Target="https://quizlet.com/_31qier" TargetMode="External"/><Relationship Id="rId2" Type="http://schemas.openxmlformats.org/officeDocument/2006/relationships/notesSlide" Target="../notesSlides/notesSlide18.xml"/><Relationship Id="rId16" Type="http://schemas.openxmlformats.org/officeDocument/2006/relationships/hyperlink" Target="https://quizlet.com/_2qjeup?x=1jqt&amp;i=19uc6c" TargetMode="External"/><Relationship Id="rId20" Type="http://schemas.openxmlformats.org/officeDocument/2006/relationships/hyperlink" Target="https://quizlet.com/_4r8u2f" TargetMode="External"/><Relationship Id="rId1" Type="http://schemas.openxmlformats.org/officeDocument/2006/relationships/slideLayout" Target="../slideLayouts/slideLayout2.xml"/><Relationship Id="rId6" Type="http://schemas.openxmlformats.org/officeDocument/2006/relationships/hyperlink" Target="https://quizlet.com/_51wsbf" TargetMode="External"/><Relationship Id="rId11" Type="http://schemas.openxmlformats.org/officeDocument/2006/relationships/hyperlink" Target="https://quizlet.com/_8dg0oa?x=1qqt&amp;i=19uc6c" TargetMode="External"/><Relationship Id="rId24" Type="http://schemas.openxmlformats.org/officeDocument/2006/relationships/hyperlink" Target="https://quizlet.com/_5nfxcv" TargetMode="External"/><Relationship Id="rId5" Type="http://schemas.openxmlformats.org/officeDocument/2006/relationships/hyperlink" Target="https://quizlet.com/_313tje" TargetMode="External"/><Relationship Id="rId15" Type="http://schemas.openxmlformats.org/officeDocument/2006/relationships/hyperlink" Target="https://quizlet.com/_7rxvpi?x=1jqt&amp;i=19uc6c" TargetMode="External"/><Relationship Id="rId23" Type="http://schemas.openxmlformats.org/officeDocument/2006/relationships/hyperlink" Target="https://quizlet.com/_2yskup?x=1jqt&amp;i=19uc6c" TargetMode="External"/><Relationship Id="rId10" Type="http://schemas.openxmlformats.org/officeDocument/2006/relationships/hyperlink" Target="https://quizlet.com/_3akhnq" TargetMode="External"/><Relationship Id="rId19" Type="http://schemas.openxmlformats.org/officeDocument/2006/relationships/hyperlink" Target="https://quizlet.com/_5nfdp1" TargetMode="External"/><Relationship Id="rId4" Type="http://schemas.openxmlformats.org/officeDocument/2006/relationships/hyperlink" Target="https://quizlet.com/_55247u" TargetMode="External"/><Relationship Id="rId9" Type="http://schemas.openxmlformats.org/officeDocument/2006/relationships/hyperlink" Target="https://quizlet.com/_4qi4x8" TargetMode="External"/><Relationship Id="rId14" Type="http://schemas.openxmlformats.org/officeDocument/2006/relationships/hyperlink" Target="https://quizlet.com/_4465qh" TargetMode="External"/><Relationship Id="rId22" Type="http://schemas.openxmlformats.org/officeDocument/2006/relationships/hyperlink" Target="https://quizlet.com/_2ulbg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838200" y="365125"/>
            <a:ext cx="9131710" cy="1325563"/>
          </a:xfrm>
        </p:spPr>
        <p:txBody>
          <a:bodyPr>
            <a:normAutofit/>
          </a:bodyPr>
          <a:lstStyle/>
          <a:p>
            <a:r>
              <a:rPr lang="en-US" sz="4000" dirty="0" smtClean="0">
                <a:latin typeface="Comic Sans MS" panose="030F0702030302020204" pitchFamily="66" charset="0"/>
              </a:rPr>
              <a:t>Engaging With Sources.</a:t>
            </a:r>
            <a:endParaRPr lang="en-GB" sz="4000" dirty="0">
              <a:latin typeface="Comic Sans MS" panose="030F0702030302020204" pitchFamily="66" charset="0"/>
            </a:endParaRPr>
          </a:p>
        </p:txBody>
      </p:sp>
      <p:sp>
        <p:nvSpPr>
          <p:cNvPr id="10" name="Rectangle 9"/>
          <p:cNvSpPr/>
          <p:nvPr/>
        </p:nvSpPr>
        <p:spPr>
          <a:xfrm>
            <a:off x="7693267" y="5828531"/>
            <a:ext cx="3199915" cy="707886"/>
          </a:xfrm>
          <a:prstGeom prst="rect">
            <a:avLst/>
          </a:prstGeom>
        </p:spPr>
        <p:txBody>
          <a:bodyPr wrap="none">
            <a:spAutoFit/>
          </a:bodyPr>
          <a:lstStyle/>
          <a:p>
            <a:r>
              <a:rPr lang="en-GB" sz="4000" dirty="0">
                <a:latin typeface="Comic Sans MS" panose="030F0702030302020204" pitchFamily="66" charset="0"/>
              </a:rPr>
              <a:t>#DREAMBig</a:t>
            </a:r>
          </a:p>
        </p:txBody>
      </p:sp>
      <p:pic>
        <p:nvPicPr>
          <p:cNvPr id="8" name="Picture 7"/>
          <p:cNvPicPr>
            <a:picLocks noChangeAspect="1"/>
          </p:cNvPicPr>
          <p:nvPr/>
        </p:nvPicPr>
        <p:blipFill>
          <a:blip r:embed="rId4"/>
          <a:stretch>
            <a:fillRect/>
          </a:stretch>
        </p:blipFill>
        <p:spPr>
          <a:xfrm>
            <a:off x="1388081" y="1600056"/>
            <a:ext cx="4867373" cy="4875185"/>
          </a:xfrm>
          <a:prstGeom prst="rect">
            <a:avLst/>
          </a:prstGeom>
        </p:spPr>
      </p:pic>
      <p:pic>
        <p:nvPicPr>
          <p:cNvPr id="3" name="Picture 2"/>
          <p:cNvPicPr>
            <a:picLocks noChangeAspect="1"/>
          </p:cNvPicPr>
          <p:nvPr/>
        </p:nvPicPr>
        <p:blipFill>
          <a:blip r:embed="rId5"/>
          <a:stretch>
            <a:fillRect/>
          </a:stretch>
        </p:blipFill>
        <p:spPr>
          <a:xfrm>
            <a:off x="6939108" y="1430896"/>
            <a:ext cx="2885107" cy="3989765"/>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735812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26" y="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ctrTitle"/>
          </p:nvPr>
        </p:nvSpPr>
        <p:spPr>
          <a:xfrm>
            <a:off x="1467547" y="2091419"/>
            <a:ext cx="9144000" cy="2387600"/>
          </a:xfrm>
        </p:spPr>
        <p:txBody>
          <a:bodyPr/>
          <a:lstStyle/>
          <a:p>
            <a:r>
              <a:rPr lang="en-US" b="1" i="1" dirty="0" smtClean="0">
                <a:latin typeface="Comic Sans MS" panose="030F0702030302020204" pitchFamily="66" charset="0"/>
              </a:rPr>
              <a:t>Academic Reading Strategies</a:t>
            </a:r>
            <a:endParaRPr lang="en-GB" b="1" i="1" dirty="0">
              <a:latin typeface="Comic Sans MS" panose="030F0702030302020204" pitchFamily="66" charset="0"/>
            </a:endParaRPr>
          </a:p>
        </p:txBody>
      </p:sp>
      <p:sp>
        <p:nvSpPr>
          <p:cNvPr id="9" name="Content Placeholder 7"/>
          <p:cNvSpPr txBox="1">
            <a:spLocks/>
          </p:cNvSpPr>
          <p:nvPr/>
        </p:nvSpPr>
        <p:spPr>
          <a:xfrm>
            <a:off x="2586925" y="667476"/>
            <a:ext cx="6905244"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latin typeface="Comic Sans MS" panose="030F0702030302020204" pitchFamily="66" charset="0"/>
              </a:rPr>
              <a:t>LO1</a:t>
            </a:r>
            <a:r>
              <a:rPr lang="en-US" sz="1100" dirty="0">
                <a:latin typeface="Comic Sans MS" panose="030F0702030302020204" pitchFamily="66" charset="0"/>
              </a:rPr>
              <a:t> – to understand how we comprehend information through reading.</a:t>
            </a:r>
          </a:p>
          <a:p>
            <a:pPr marL="0" indent="0">
              <a:buNone/>
            </a:pPr>
            <a:r>
              <a:rPr lang="en-US" sz="1100" b="1" dirty="0">
                <a:latin typeface="Comic Sans MS" panose="030F0702030302020204" pitchFamily="66" charset="0"/>
              </a:rPr>
              <a:t>LO2 </a:t>
            </a:r>
            <a:r>
              <a:rPr lang="en-US" sz="1100" dirty="0">
                <a:latin typeface="Comic Sans MS" panose="030F0702030302020204" pitchFamily="66" charset="0"/>
              </a:rPr>
              <a:t>– to understand how we effectively engage with sources in order to comprehend information.</a:t>
            </a:r>
          </a:p>
          <a:p>
            <a:pPr marL="0" indent="0">
              <a:buNone/>
            </a:pPr>
            <a:r>
              <a:rPr lang="en-US" sz="1100" b="1" dirty="0">
                <a:latin typeface="Comic Sans MS" panose="030F0702030302020204" pitchFamily="66" charset="0"/>
              </a:rPr>
              <a:t>LO3 </a:t>
            </a:r>
            <a:r>
              <a:rPr lang="en-US" sz="1100" dirty="0">
                <a:latin typeface="Comic Sans MS" panose="030F0702030302020204" pitchFamily="66" charset="0"/>
              </a:rPr>
              <a:t>– to demonstrate use of a strategy for effective reading.</a:t>
            </a:r>
            <a:endParaRPr lang="en-GB" sz="1100" dirty="0">
              <a:latin typeface="Comic Sans MS" panose="030F0702030302020204" pitchFamily="66" charset="0"/>
            </a:endParaRPr>
          </a:p>
        </p:txBody>
      </p:sp>
    </p:spTree>
    <p:extLst>
      <p:ext uri="{BB962C8B-B14F-4D97-AF65-F5344CB8AC3E}">
        <p14:creationId xmlns:p14="http://schemas.microsoft.com/office/powerpoint/2010/main" val="2455243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a:latin typeface="Comic Sans MS" panose="030F0702030302020204" pitchFamily="66" charset="0"/>
              </a:rPr>
              <a:t>Reading Assignments</a:t>
            </a:r>
            <a:endParaRPr lang="en-GB" dirty="0">
              <a:latin typeface="Comic Sans MS" panose="030F0702030302020204" pitchFamily="66" charset="0"/>
            </a:endParaRPr>
          </a:p>
        </p:txBody>
      </p:sp>
      <p:sp>
        <p:nvSpPr>
          <p:cNvPr id="8" name="Content Placeholder 7"/>
          <p:cNvSpPr>
            <a:spLocks noGrp="1"/>
          </p:cNvSpPr>
          <p:nvPr>
            <p:ph idx="1"/>
          </p:nvPr>
        </p:nvSpPr>
        <p:spPr>
          <a:xfrm>
            <a:off x="838199" y="1825625"/>
            <a:ext cx="4926981" cy="4351338"/>
          </a:xfrm>
        </p:spPr>
        <p:txBody>
          <a:bodyPr>
            <a:normAutofit/>
          </a:bodyPr>
          <a:lstStyle/>
          <a:p>
            <a:pPr marL="0" indent="0">
              <a:buNone/>
            </a:pPr>
            <a:r>
              <a:rPr lang="en-US" dirty="0">
                <a:latin typeface="Comic Sans MS" panose="030F0702030302020204" pitchFamily="66" charset="0"/>
                <a:hlinkClick r:id="rId4"/>
              </a:rPr>
              <a:t>https://</a:t>
            </a:r>
            <a:r>
              <a:rPr lang="en-US" dirty="0" smtClean="0">
                <a:latin typeface="Comic Sans MS" panose="030F0702030302020204" pitchFamily="66" charset="0"/>
                <a:hlinkClick r:id="rId4"/>
              </a:rPr>
              <a:t>www.youtube.com/watch?app=desktop&amp;v=WAIUkjsZ5xQ&amp;feature=youtu.be</a:t>
            </a:r>
            <a:r>
              <a:rPr lang="en-US" dirty="0" smtClean="0">
                <a:latin typeface="Comic Sans MS" panose="030F0702030302020204" pitchFamily="66" charset="0"/>
              </a:rPr>
              <a:t> </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Watch the Crash Course Study Skills video and answer the questions about the Reading Theory and Reading Techniques (9 min 53 </a:t>
            </a:r>
            <a:r>
              <a:rPr lang="en-US" dirty="0" err="1" smtClean="0">
                <a:latin typeface="Comic Sans MS" panose="030F0702030302020204" pitchFamily="66" charset="0"/>
              </a:rPr>
              <a:t>secs</a:t>
            </a:r>
            <a:r>
              <a:rPr lang="en-US" dirty="0" smtClean="0">
                <a:latin typeface="Comic Sans MS" panose="030F0702030302020204" pitchFamily="66" charset="0"/>
              </a:rPr>
              <a:t>).</a:t>
            </a:r>
          </a:p>
          <a:p>
            <a:pPr marL="0" indent="0">
              <a:buNone/>
            </a:pPr>
            <a:endParaRPr lang="en-US" i="1" dirty="0">
              <a:solidFill>
                <a:srgbClr val="FF0000"/>
              </a:solidFill>
              <a:latin typeface="Comic Sans MS" panose="030F0702030302020204" pitchFamily="66" charset="0"/>
            </a:endParaRPr>
          </a:p>
          <a:p>
            <a:pPr marL="0" indent="0">
              <a:buNone/>
            </a:pPr>
            <a:endParaRPr lang="en-GB" i="1" dirty="0">
              <a:solidFill>
                <a:srgbClr val="FF0000"/>
              </a:solidFill>
              <a:latin typeface="Comic Sans MS" panose="030F0702030302020204" pitchFamily="66" charset="0"/>
            </a:endParaRPr>
          </a:p>
        </p:txBody>
      </p:sp>
      <p:pic>
        <p:nvPicPr>
          <p:cNvPr id="3" name="Picture 2"/>
          <p:cNvPicPr>
            <a:picLocks noChangeAspect="1"/>
          </p:cNvPicPr>
          <p:nvPr/>
        </p:nvPicPr>
        <p:blipFill>
          <a:blip r:embed="rId5"/>
          <a:stretch>
            <a:fillRect/>
          </a:stretch>
        </p:blipFill>
        <p:spPr>
          <a:xfrm>
            <a:off x="6085267" y="3576759"/>
            <a:ext cx="4844740" cy="2713054"/>
          </a:xfrm>
          <a:prstGeom prst="rect">
            <a:avLst/>
          </a:prstGeom>
          <a:effectLst>
            <a:outerShdw blurRad="63500" sx="102000" sy="102000" algn="ctr" rotWithShape="0">
              <a:prstClr val="black">
                <a:alpha val="40000"/>
              </a:prstClr>
            </a:outerShdw>
          </a:effectLst>
        </p:spPr>
      </p:pic>
      <p:sp>
        <p:nvSpPr>
          <p:cNvPr id="2" name="Explosion 2 1"/>
          <p:cNvSpPr/>
          <p:nvPr/>
        </p:nvSpPr>
        <p:spPr>
          <a:xfrm>
            <a:off x="6448833" y="946431"/>
            <a:ext cx="3969834" cy="3190933"/>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smtClean="0">
                <a:latin typeface="Comic Sans MS" panose="030F0702030302020204" pitchFamily="66" charset="0"/>
              </a:rPr>
              <a:t>How to Read Faster and Remember More!</a:t>
            </a:r>
            <a:endParaRPr lang="en-GB" sz="2000" i="1" dirty="0">
              <a:latin typeface="Comic Sans MS" panose="030F0702030302020204" pitchFamily="66" charset="0"/>
            </a:endParaRP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3677072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Answers (green pen marking and stick in your books):</a:t>
            </a:r>
            <a:endParaRPr lang="en-GB" dirty="0">
              <a:latin typeface="Comic Sans MS" panose="030F0702030302020204" pitchFamily="66" charset="0"/>
            </a:endParaRPr>
          </a:p>
        </p:txBody>
      </p:sp>
      <p:sp>
        <p:nvSpPr>
          <p:cNvPr id="5" name="Content Placeholder 4"/>
          <p:cNvSpPr>
            <a:spLocks noGrp="1"/>
          </p:cNvSpPr>
          <p:nvPr>
            <p:ph idx="1"/>
          </p:nvPr>
        </p:nvSpPr>
        <p:spPr/>
        <p:txBody>
          <a:bodyPr>
            <a:normAutofit fontScale="92500" lnSpcReduction="10000"/>
          </a:bodyPr>
          <a:lstStyle/>
          <a:p>
            <a:pPr marL="514350" indent="-514350">
              <a:buAutoNum type="arabicParenR"/>
            </a:pPr>
            <a:endParaRPr lang="en-US" i="1" dirty="0" smtClean="0">
              <a:latin typeface="Comic Sans MS" panose="030F0702030302020204" pitchFamily="66" charset="0"/>
            </a:endParaRPr>
          </a:p>
          <a:p>
            <a:pPr marL="514350" indent="-514350">
              <a:buAutoNum type="arabicParenR"/>
            </a:pPr>
            <a:r>
              <a:rPr lang="en-US" i="1" dirty="0" smtClean="0">
                <a:latin typeface="Comic Sans MS" panose="030F0702030302020204" pitchFamily="66" charset="0"/>
              </a:rPr>
              <a:t>2, 3 &amp; 1</a:t>
            </a:r>
          </a:p>
          <a:p>
            <a:pPr marL="514350" indent="-514350">
              <a:buAutoNum type="arabicParenR"/>
            </a:pPr>
            <a:r>
              <a:rPr lang="en-US" i="1" dirty="0" smtClean="0">
                <a:latin typeface="Comic Sans MS" panose="030F0702030302020204" pitchFamily="66" charset="0"/>
              </a:rPr>
              <a:t>Pause frequently</a:t>
            </a:r>
          </a:p>
          <a:p>
            <a:pPr marL="514350" indent="-514350">
              <a:buAutoNum type="arabicParenR"/>
            </a:pPr>
            <a:r>
              <a:rPr lang="en-US" i="1" dirty="0" smtClean="0">
                <a:latin typeface="Comic Sans MS" panose="030F0702030302020204" pitchFamily="66" charset="0"/>
              </a:rPr>
              <a:t>Three</a:t>
            </a:r>
          </a:p>
          <a:p>
            <a:pPr marL="514350" indent="-514350">
              <a:buAutoNum type="arabicParenR"/>
            </a:pPr>
            <a:r>
              <a:rPr lang="en-US" i="1" dirty="0" smtClean="0">
                <a:latin typeface="Comic Sans MS" panose="030F0702030302020204" pitchFamily="66" charset="0"/>
              </a:rPr>
              <a:t>A </a:t>
            </a:r>
            <a:r>
              <a:rPr lang="en-US" i="1" dirty="0">
                <a:latin typeface="Comic Sans MS" panose="030F0702030302020204" pitchFamily="66" charset="0"/>
              </a:rPr>
              <a:t>rapid movement of the eye between fixation points</a:t>
            </a:r>
            <a:r>
              <a:rPr lang="en-US" i="1" dirty="0" smtClean="0">
                <a:latin typeface="Comic Sans MS" panose="030F0702030302020204" pitchFamily="66" charset="0"/>
              </a:rPr>
              <a:t>.</a:t>
            </a:r>
          </a:p>
          <a:p>
            <a:pPr marL="514350" indent="-514350">
              <a:buAutoNum type="arabicParenR"/>
            </a:pPr>
            <a:r>
              <a:rPr lang="en-US" i="1" dirty="0" smtClean="0">
                <a:latin typeface="Comic Sans MS" panose="030F0702030302020204" pitchFamily="66" charset="0"/>
              </a:rPr>
              <a:t>The </a:t>
            </a:r>
            <a:r>
              <a:rPr lang="en-US" i="1" dirty="0">
                <a:latin typeface="Comic Sans MS" panose="030F0702030302020204" pitchFamily="66" charset="0"/>
              </a:rPr>
              <a:t>action of concentrating the eyes directly on something.</a:t>
            </a:r>
            <a:endParaRPr lang="en-US" i="1" dirty="0" smtClean="0">
              <a:latin typeface="Comic Sans MS" panose="030F0702030302020204" pitchFamily="66" charset="0"/>
            </a:endParaRPr>
          </a:p>
          <a:p>
            <a:pPr marL="514350" indent="-514350">
              <a:buAutoNum type="arabicParenR"/>
            </a:pPr>
            <a:r>
              <a:rPr lang="en-US" i="1" dirty="0">
                <a:latin typeface="Comic Sans MS" panose="030F0702030302020204" pitchFamily="66" charset="0"/>
              </a:rPr>
              <a:t>Regression is the process of re-reading text that you've already read</a:t>
            </a:r>
            <a:r>
              <a:rPr lang="en-US" i="1" dirty="0" smtClean="0">
                <a:latin typeface="Comic Sans MS" panose="030F0702030302020204" pitchFamily="66" charset="0"/>
              </a:rPr>
              <a:t>.</a:t>
            </a:r>
          </a:p>
          <a:p>
            <a:pPr marL="514350" indent="-514350">
              <a:buFont typeface="Arial" panose="020B0604020202020204" pitchFamily="34" charset="0"/>
              <a:buAutoNum type="arabicParenR"/>
            </a:pPr>
            <a:r>
              <a:rPr lang="en-US" i="1" dirty="0" smtClean="0">
                <a:latin typeface="Comic Sans MS" panose="030F0702030302020204" pitchFamily="66" charset="0"/>
              </a:rPr>
              <a:t>You </a:t>
            </a:r>
            <a:r>
              <a:rPr lang="en-US" i="1" dirty="0">
                <a:latin typeface="Comic Sans MS" panose="030F0702030302020204" pitchFamily="66" charset="0"/>
              </a:rPr>
              <a:t>can online take in (comprehend) so much information in one pause.</a:t>
            </a:r>
          </a:p>
          <a:p>
            <a:pPr marL="514350" indent="-514350">
              <a:buAutoNum type="arabicParenR"/>
            </a:pPr>
            <a:endParaRPr lang="en-US" i="1" dirty="0" smtClean="0">
              <a:latin typeface="Comic Sans MS" panose="030F0702030302020204" pitchFamily="66" charset="0"/>
            </a:endParaRPr>
          </a:p>
          <a:p>
            <a:pPr marL="514350" indent="-514350">
              <a:buAutoNum type="arabicParenR"/>
            </a:pPr>
            <a:endParaRPr lang="en-US" i="1" dirty="0" smtClean="0">
              <a:latin typeface="Comic Sans MS" panose="030F0702030302020204" pitchFamily="66" charset="0"/>
            </a:endParaRPr>
          </a:p>
          <a:p>
            <a:pPr marL="514350" indent="-514350">
              <a:buAutoNum type="arabicParenR"/>
            </a:pPr>
            <a:endParaRPr lang="en-US" i="1" dirty="0" smtClean="0">
              <a:latin typeface="Comic Sans MS" panose="030F0702030302020204" pitchFamily="66" charset="0"/>
            </a:endParaRP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1547040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Answers (green pen marking and stick in your books):</a:t>
            </a:r>
            <a:endParaRPr lang="en-GB" dirty="0">
              <a:latin typeface="Comic Sans MS" panose="030F0702030302020204" pitchFamily="66" charset="0"/>
            </a:endParaRPr>
          </a:p>
        </p:txBody>
      </p:sp>
      <p:sp>
        <p:nvSpPr>
          <p:cNvPr id="5" name="Content Placeholder 4"/>
          <p:cNvSpPr>
            <a:spLocks noGrp="1"/>
          </p:cNvSpPr>
          <p:nvPr>
            <p:ph idx="1"/>
          </p:nvPr>
        </p:nvSpPr>
        <p:spPr>
          <a:xfrm>
            <a:off x="302940" y="1789354"/>
            <a:ext cx="11495049" cy="5221270"/>
          </a:xfrm>
        </p:spPr>
        <p:txBody>
          <a:bodyPr>
            <a:normAutofit fontScale="62500" lnSpcReduction="20000"/>
          </a:bodyPr>
          <a:lstStyle/>
          <a:p>
            <a:pPr marL="0" indent="0">
              <a:buNone/>
            </a:pPr>
            <a:r>
              <a:rPr lang="en-US" sz="3800" i="1" dirty="0" smtClean="0">
                <a:latin typeface="Comic Sans MS" panose="030F0702030302020204" pitchFamily="66" charset="0"/>
              </a:rPr>
              <a:t>8) By practicing reading, widely and often.</a:t>
            </a:r>
          </a:p>
          <a:p>
            <a:pPr marL="0" indent="0">
              <a:buNone/>
            </a:pPr>
            <a:endParaRPr lang="en-US" sz="3800" i="1" dirty="0" smtClean="0">
              <a:latin typeface="Comic Sans MS" panose="030F0702030302020204" pitchFamily="66" charset="0"/>
            </a:endParaRPr>
          </a:p>
          <a:p>
            <a:pPr marL="0" indent="0">
              <a:buNone/>
            </a:pPr>
            <a:r>
              <a:rPr lang="en-US" sz="3800" i="1" dirty="0">
                <a:latin typeface="Comic Sans MS" panose="030F0702030302020204" pitchFamily="66" charset="0"/>
              </a:rPr>
              <a:t>9</a:t>
            </a:r>
            <a:r>
              <a:rPr lang="en-US" sz="3800" i="1" dirty="0" smtClean="0">
                <a:latin typeface="Comic Sans MS" panose="030F0702030302020204" pitchFamily="66" charset="0"/>
              </a:rPr>
              <a:t>) Setting a time limit for each chapter. </a:t>
            </a:r>
          </a:p>
          <a:p>
            <a:pPr marL="0" indent="0">
              <a:buNone/>
            </a:pPr>
            <a:endParaRPr lang="en-US" sz="3800" i="1" dirty="0" smtClean="0">
              <a:latin typeface="Comic Sans MS" panose="030F0702030302020204" pitchFamily="66" charset="0"/>
            </a:endParaRPr>
          </a:p>
          <a:p>
            <a:pPr marL="0" indent="0">
              <a:buNone/>
            </a:pPr>
            <a:r>
              <a:rPr lang="en-US" sz="3800" i="1" dirty="0" smtClean="0">
                <a:latin typeface="Comic Sans MS" panose="030F0702030302020204" pitchFamily="66" charset="0"/>
              </a:rPr>
              <a:t>10) Highlighting too much as everything is important when you first read it. When re reading, you ‘recognize’ the information highlighted when causes you to think that you have ‘recalled’ it, falsely. </a:t>
            </a:r>
          </a:p>
          <a:p>
            <a:pPr marL="0" indent="0">
              <a:buNone/>
            </a:pPr>
            <a:endParaRPr lang="en-US" sz="3800" i="1" dirty="0">
              <a:latin typeface="Comic Sans MS" panose="030F0702030302020204" pitchFamily="66" charset="0"/>
            </a:endParaRPr>
          </a:p>
          <a:p>
            <a:pPr marL="0" indent="0">
              <a:buNone/>
            </a:pPr>
            <a:r>
              <a:rPr lang="en-US" sz="3800" i="1" dirty="0">
                <a:latin typeface="Comic Sans MS" panose="030F0702030302020204" pitchFamily="66" charset="0"/>
              </a:rPr>
              <a:t>11) </a:t>
            </a:r>
            <a:r>
              <a:rPr lang="en-US" sz="3800" i="1" dirty="0" smtClean="0">
                <a:latin typeface="Comic Sans MS" panose="030F0702030302020204" pitchFamily="66" charset="0"/>
              </a:rPr>
              <a:t>If </a:t>
            </a:r>
            <a:r>
              <a:rPr lang="en-US" sz="3800" i="1" dirty="0">
                <a:latin typeface="Comic Sans MS" panose="030F0702030302020204" pitchFamily="66" charset="0"/>
              </a:rPr>
              <a:t>you come across a sentence that seems to be laying out a big, interesting idea: draw a quick dot next to it in the margin.</a:t>
            </a:r>
          </a:p>
          <a:p>
            <a:pPr marL="0" indent="0">
              <a:buNone/>
            </a:pPr>
            <a:r>
              <a:rPr lang="en-US" sz="3800" i="1" dirty="0" smtClean="0">
                <a:latin typeface="Comic Sans MS" panose="030F0702030302020204" pitchFamily="66" charset="0"/>
              </a:rPr>
              <a:t>If </a:t>
            </a:r>
            <a:r>
              <a:rPr lang="en-US" sz="3800" i="1" dirty="0">
                <a:latin typeface="Comic Sans MS" panose="030F0702030302020204" pitchFamily="66" charset="0"/>
              </a:rPr>
              <a:t>you come across an example or explanation that supports the previous big idea: draw a quick dash next to it in the margin</a:t>
            </a:r>
            <a:r>
              <a:rPr lang="en-US" sz="3800" i="1" dirty="0" smtClean="0">
                <a:latin typeface="Comic Sans MS" panose="030F0702030302020204" pitchFamily="66" charset="0"/>
              </a:rPr>
              <a:t>.</a:t>
            </a:r>
          </a:p>
          <a:p>
            <a:pPr marL="0" indent="0">
              <a:buNone/>
            </a:pPr>
            <a:endParaRPr lang="en-US" sz="3800" i="1" dirty="0">
              <a:latin typeface="Comic Sans MS" panose="030F0702030302020204" pitchFamily="66" charset="0"/>
            </a:endParaRPr>
          </a:p>
          <a:p>
            <a:pPr marL="0" indent="0">
              <a:buNone/>
            </a:pPr>
            <a:r>
              <a:rPr lang="en-US" sz="3800" i="1" dirty="0" smtClean="0">
                <a:latin typeface="Comic Sans MS" panose="030F0702030302020204" pitchFamily="66" charset="0"/>
              </a:rPr>
              <a:t>12) Survey, Question, Read, Retrieve and Review.</a:t>
            </a:r>
            <a:endParaRPr lang="en-US" sz="3800" i="1" dirty="0">
              <a:latin typeface="Comic Sans MS" panose="030F0702030302020204" pitchFamily="66" charset="0"/>
            </a:endParaRPr>
          </a:p>
          <a:p>
            <a:pPr marL="0" indent="0">
              <a:buNone/>
            </a:pPr>
            <a:endParaRPr lang="en-US" i="1" dirty="0" smtClean="0">
              <a:latin typeface="Comic Sans MS" panose="030F0702030302020204" pitchFamily="66" charset="0"/>
            </a:endParaRPr>
          </a:p>
          <a:p>
            <a:pPr marL="514350" indent="-514350">
              <a:buAutoNum type="arabicParenR"/>
            </a:pPr>
            <a:endParaRPr lang="en-US" i="1" dirty="0" smtClean="0">
              <a:latin typeface="Comic Sans MS" panose="030F0702030302020204" pitchFamily="66" charset="0"/>
            </a:endParaRPr>
          </a:p>
          <a:p>
            <a:pPr marL="514350" indent="-514350">
              <a:buAutoNum type="arabicParenR"/>
            </a:pPr>
            <a:endParaRPr lang="en-US" i="1" dirty="0" smtClean="0">
              <a:latin typeface="Comic Sans MS" panose="030F0702030302020204" pitchFamily="66" charset="0"/>
            </a:endParaRPr>
          </a:p>
        </p:txBody>
      </p:sp>
      <p:sp>
        <p:nvSpPr>
          <p:cNvPr id="8"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1149828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Think, Pair &amp; Share:</a:t>
            </a:r>
            <a:endParaRPr lang="en-GB" dirty="0">
              <a:latin typeface="Comic Sans MS" panose="030F0702030302020204" pitchFamily="66" charset="0"/>
            </a:endParaRPr>
          </a:p>
        </p:txBody>
      </p:sp>
      <p:sp>
        <p:nvSpPr>
          <p:cNvPr id="8" name="Content Placeholder 7"/>
          <p:cNvSpPr>
            <a:spLocks noGrp="1"/>
          </p:cNvSpPr>
          <p:nvPr>
            <p:ph idx="1"/>
          </p:nvPr>
        </p:nvSpPr>
        <p:spPr/>
        <p:txBody>
          <a:bodyPr>
            <a:normAutofit/>
          </a:bodyPr>
          <a:lstStyle/>
          <a:p>
            <a:endParaRPr lang="en-US" dirty="0">
              <a:latin typeface="Comic Sans MS" panose="030F0702030302020204" pitchFamily="66" charset="0"/>
            </a:endParaRPr>
          </a:p>
          <a:p>
            <a:pPr marL="0" indent="0">
              <a:buNone/>
            </a:pPr>
            <a:r>
              <a:rPr lang="en-US" dirty="0" smtClean="0">
                <a:latin typeface="Comic Sans MS" panose="030F0702030302020204" pitchFamily="66" charset="0"/>
              </a:rPr>
              <a:t>Which reading strategy are you most likely to use and why?</a:t>
            </a:r>
          </a:p>
          <a:p>
            <a:pPr marL="0" indent="0">
              <a:buNone/>
            </a:pPr>
            <a:endParaRPr lang="en-US" dirty="0">
              <a:latin typeface="Comic Sans MS" panose="030F0702030302020204" pitchFamily="66" charset="0"/>
            </a:endParaRPr>
          </a:p>
          <a:p>
            <a:pPr marL="0" indent="0">
              <a:buNone/>
            </a:pPr>
            <a:r>
              <a:rPr lang="en-US" i="1" u="sng" dirty="0" smtClean="0">
                <a:latin typeface="Comic Sans MS" panose="030F0702030302020204" pitchFamily="66" charset="0"/>
              </a:rPr>
              <a:t>Genius Task </a:t>
            </a:r>
            <a:r>
              <a:rPr lang="en-US" dirty="0" smtClean="0">
                <a:latin typeface="Comic Sans MS" panose="030F0702030302020204" pitchFamily="66" charset="0"/>
              </a:rPr>
              <a:t>– deepen your discussion by debating the following:</a:t>
            </a:r>
          </a:p>
          <a:p>
            <a:pPr marL="0" indent="0">
              <a:buNone/>
            </a:pPr>
            <a:endParaRPr lang="en-US" dirty="0">
              <a:latin typeface="Comic Sans MS" panose="030F0702030302020204" pitchFamily="66" charset="0"/>
            </a:endParaRPr>
          </a:p>
          <a:p>
            <a:pPr marL="0" indent="0" algn="ctr">
              <a:buNone/>
            </a:pPr>
            <a:r>
              <a:rPr lang="en-US" i="1" dirty="0" smtClean="0">
                <a:solidFill>
                  <a:srgbClr val="FF0000"/>
                </a:solidFill>
                <a:latin typeface="Comic Sans MS" panose="030F0702030302020204" pitchFamily="66" charset="0"/>
              </a:rPr>
              <a:t>One of your friends says they struggle with reading. They don’t like it but want to do well academically. What advice could you give them?</a:t>
            </a:r>
          </a:p>
        </p:txBody>
      </p:sp>
      <p:sp>
        <p:nvSpPr>
          <p:cNvPr id="9" name="Content Placeholder 7"/>
          <p:cNvSpPr txBox="1">
            <a:spLocks/>
          </p:cNvSpPr>
          <p:nvPr/>
        </p:nvSpPr>
        <p:spPr>
          <a:xfrm>
            <a:off x="7928516" y="5944669"/>
            <a:ext cx="4263483"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636722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a:latin typeface="Comic Sans MS" panose="030F0702030302020204" pitchFamily="66" charset="0"/>
              </a:rPr>
              <a:t>Note Taking – </a:t>
            </a:r>
            <a:r>
              <a:rPr lang="en-US" i="1" dirty="0">
                <a:latin typeface="Comic Sans MS" panose="030F0702030302020204" pitchFamily="66" charset="0"/>
              </a:rPr>
              <a:t>Study Skills</a:t>
            </a:r>
            <a:endParaRPr lang="en-GB" dirty="0">
              <a:latin typeface="Comic Sans MS" panose="030F0702030302020204" pitchFamily="66" charset="0"/>
            </a:endParaRPr>
          </a:p>
        </p:txBody>
      </p:sp>
      <p:sp>
        <p:nvSpPr>
          <p:cNvPr id="8" name="Content Placeholder 7"/>
          <p:cNvSpPr>
            <a:spLocks noGrp="1"/>
          </p:cNvSpPr>
          <p:nvPr>
            <p:ph idx="1"/>
          </p:nvPr>
        </p:nvSpPr>
        <p:spPr>
          <a:xfrm>
            <a:off x="838200" y="1825624"/>
            <a:ext cx="9131710" cy="4586327"/>
          </a:xfrm>
        </p:spPr>
        <p:txBody>
          <a:bodyPr>
            <a:normAutofit fontScale="70000" lnSpcReduction="20000"/>
          </a:bodyPr>
          <a:lstStyle/>
          <a:p>
            <a:pPr marL="0" indent="0" algn="ctr">
              <a:buNone/>
            </a:pPr>
            <a:endParaRPr lang="en-GB" sz="3500" b="1" i="1" dirty="0" smtClean="0">
              <a:latin typeface="Comic Sans MS" panose="030F0702030302020204" pitchFamily="66" charset="0"/>
            </a:endParaRPr>
          </a:p>
          <a:p>
            <a:pPr marL="0" indent="0" algn="ctr">
              <a:buNone/>
            </a:pPr>
            <a:r>
              <a:rPr lang="en-GB" sz="5800" b="1" i="1" dirty="0" smtClean="0">
                <a:latin typeface="Comic Sans MS" panose="030F0702030302020204" pitchFamily="66" charset="0"/>
              </a:rPr>
              <a:t>Sounds simple, right</a:t>
            </a:r>
            <a:r>
              <a:rPr lang="en-GB" sz="5800" b="1" i="1" dirty="0">
                <a:latin typeface="Comic Sans MS" panose="030F0702030302020204" pitchFamily="66" charset="0"/>
              </a:rPr>
              <a:t>? WRONG! </a:t>
            </a:r>
            <a:endParaRPr lang="en-GB" sz="5800" b="1" i="1" dirty="0" smtClean="0">
              <a:latin typeface="Comic Sans MS" panose="030F0702030302020204" pitchFamily="66" charset="0"/>
            </a:endParaRPr>
          </a:p>
          <a:p>
            <a:pPr marL="0" indent="0">
              <a:buNone/>
            </a:pPr>
            <a:endParaRPr lang="en-GB" b="1" i="1" dirty="0">
              <a:latin typeface="Comic Sans MS" panose="030F0702030302020204" pitchFamily="66" charset="0"/>
            </a:endParaRPr>
          </a:p>
          <a:p>
            <a:pPr marL="0" indent="0">
              <a:buNone/>
            </a:pPr>
            <a:r>
              <a:rPr lang="en-GB" i="1" dirty="0" smtClean="0">
                <a:latin typeface="Comic Sans MS" panose="030F0702030302020204" pitchFamily="66" charset="0"/>
              </a:rPr>
              <a:t>There </a:t>
            </a:r>
            <a:r>
              <a:rPr lang="en-GB" i="1" dirty="0">
                <a:latin typeface="Comic Sans MS" panose="030F0702030302020204" pitchFamily="66" charset="0"/>
              </a:rPr>
              <a:t>is a science behind taking effective notes. </a:t>
            </a:r>
            <a:endParaRPr lang="en-GB" i="1" dirty="0" smtClean="0">
              <a:latin typeface="Comic Sans MS" panose="030F0702030302020204" pitchFamily="66" charset="0"/>
            </a:endParaRPr>
          </a:p>
          <a:p>
            <a:pPr marL="0" indent="0">
              <a:buNone/>
            </a:pPr>
            <a:endParaRPr lang="en-GB" i="1" dirty="0">
              <a:latin typeface="Comic Sans MS" panose="030F0702030302020204" pitchFamily="66" charset="0"/>
            </a:endParaRPr>
          </a:p>
          <a:p>
            <a:pPr marL="0" indent="0">
              <a:buNone/>
            </a:pPr>
            <a:r>
              <a:rPr lang="en-GB" i="1" dirty="0" smtClean="0">
                <a:latin typeface="Comic Sans MS" panose="030F0702030302020204" pitchFamily="66" charset="0"/>
              </a:rPr>
              <a:t>It </a:t>
            </a:r>
            <a:r>
              <a:rPr lang="en-GB" i="1" dirty="0">
                <a:latin typeface="Comic Sans MS" panose="030F0702030302020204" pitchFamily="66" charset="0"/>
              </a:rPr>
              <a:t>is a skill that will serve you well at sixth form, university and in your career. </a:t>
            </a:r>
            <a:endParaRPr lang="en-GB" i="1" dirty="0" smtClean="0">
              <a:latin typeface="Comic Sans MS" panose="030F0702030302020204" pitchFamily="66" charset="0"/>
            </a:endParaRPr>
          </a:p>
          <a:p>
            <a:pPr marL="0" indent="0">
              <a:buNone/>
            </a:pPr>
            <a:endParaRPr lang="en-GB" i="1" dirty="0">
              <a:latin typeface="Comic Sans MS" panose="030F0702030302020204" pitchFamily="66" charset="0"/>
            </a:endParaRPr>
          </a:p>
          <a:p>
            <a:pPr marL="0" indent="0">
              <a:buNone/>
            </a:pPr>
            <a:r>
              <a:rPr lang="en-GB" i="1" dirty="0" smtClean="0">
                <a:latin typeface="Comic Sans MS" panose="030F0702030302020204" pitchFamily="66" charset="0"/>
              </a:rPr>
              <a:t>There </a:t>
            </a:r>
            <a:r>
              <a:rPr lang="en-GB" i="1" dirty="0">
                <a:latin typeface="Comic Sans MS" panose="030F0702030302020204" pitchFamily="66" charset="0"/>
              </a:rPr>
              <a:t>is a way that means that you remember more and </a:t>
            </a:r>
            <a:r>
              <a:rPr lang="en-GB" b="1" i="1" dirty="0">
                <a:latin typeface="Comic Sans MS" panose="030F0702030302020204" pitchFamily="66" charset="0"/>
              </a:rPr>
              <a:t>it is most definitely not using your </a:t>
            </a:r>
            <a:r>
              <a:rPr lang="en-GB" b="1" i="1" dirty="0" smtClean="0">
                <a:latin typeface="Comic Sans MS" panose="030F0702030302020204" pitchFamily="66" charset="0"/>
              </a:rPr>
              <a:t>iPad.</a:t>
            </a:r>
          </a:p>
          <a:p>
            <a:pPr marL="0" indent="0">
              <a:buNone/>
            </a:pPr>
            <a:endParaRPr lang="en-GB" b="1" i="1" dirty="0">
              <a:latin typeface="Comic Sans MS" panose="030F0702030302020204" pitchFamily="66" charset="0"/>
            </a:endParaRPr>
          </a:p>
          <a:p>
            <a:pPr marL="0" indent="0">
              <a:buNone/>
            </a:pPr>
            <a:r>
              <a:rPr lang="en-GB" i="1" dirty="0" smtClean="0">
                <a:latin typeface="Comic Sans MS" panose="030F0702030302020204" pitchFamily="66" charset="0"/>
              </a:rPr>
              <a:t>Using a device for taking notes is </a:t>
            </a:r>
            <a:r>
              <a:rPr lang="en-GB" i="1" dirty="0">
                <a:latin typeface="Comic Sans MS" panose="030F0702030302020204" pitchFamily="66" charset="0"/>
              </a:rPr>
              <a:t>actually detrimental for encoding to your long term memory AND will weaken your hand muscles…think of those 3 hour exams…)</a:t>
            </a:r>
            <a:endParaRPr lang="en-GB" dirty="0">
              <a:latin typeface="Comic Sans MS" panose="030F0702030302020204" pitchFamily="66" charset="0"/>
            </a:endParaRPr>
          </a:p>
        </p:txBody>
      </p:sp>
      <p:sp>
        <p:nvSpPr>
          <p:cNvPr id="9" name="Content Placeholder 7"/>
          <p:cNvSpPr txBox="1">
            <a:spLocks/>
          </p:cNvSpPr>
          <p:nvPr/>
        </p:nvSpPr>
        <p:spPr>
          <a:xfrm>
            <a:off x="10281424" y="2574633"/>
            <a:ext cx="1910576" cy="1640527"/>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300971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Effect transition="in" filter="fade">
                                      <p:cBhvr>
                                        <p:cTn id="14" dur="500"/>
                                        <p:tgtEl>
                                          <p:spTgt spid="8">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fade">
                                      <p:cBhvr>
                                        <p:cTn id="19" dur="500"/>
                                        <p:tgtEl>
                                          <p:spTgt spid="8">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
                                            <p:txEl>
                                              <p:pRg st="7" end="7"/>
                                            </p:txEl>
                                          </p:spTgt>
                                        </p:tgtEl>
                                        <p:attrNameLst>
                                          <p:attrName>style.visibility</p:attrName>
                                        </p:attrNameLst>
                                      </p:cBhvr>
                                      <p:to>
                                        <p:strVal val="visible"/>
                                      </p:to>
                                    </p:set>
                                    <p:animEffect transition="in" filter="fade">
                                      <p:cBhvr>
                                        <p:cTn id="24" dur="500"/>
                                        <p:tgtEl>
                                          <p:spTgt spid="8">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animEffect transition="in" filter="fade">
                                      <p:cBhvr>
                                        <p:cTn id="29"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Note Taking – </a:t>
            </a:r>
            <a:r>
              <a:rPr lang="en-US" i="1" dirty="0" smtClean="0">
                <a:latin typeface="Comic Sans MS" panose="030F0702030302020204" pitchFamily="66" charset="0"/>
              </a:rPr>
              <a:t>Study Skills</a:t>
            </a:r>
            <a:endParaRPr lang="en-GB" i="1" dirty="0">
              <a:latin typeface="Comic Sans MS" panose="030F0702030302020204" pitchFamily="66" charset="0"/>
            </a:endParaRPr>
          </a:p>
        </p:txBody>
      </p:sp>
      <p:sp>
        <p:nvSpPr>
          <p:cNvPr id="8" name="Content Placeholder 7"/>
          <p:cNvSpPr>
            <a:spLocks noGrp="1"/>
          </p:cNvSpPr>
          <p:nvPr>
            <p:ph idx="1"/>
          </p:nvPr>
        </p:nvSpPr>
        <p:spPr>
          <a:xfrm>
            <a:off x="546235" y="1638944"/>
            <a:ext cx="9423675" cy="892459"/>
          </a:xfrm>
          <a:ln>
            <a:solidFill>
              <a:schemeClr val="accent1"/>
            </a:solidFill>
          </a:ln>
        </p:spPr>
        <p:txBody>
          <a:bodyPr anchor="t">
            <a:normAutofit/>
          </a:bodyPr>
          <a:lstStyle/>
          <a:p>
            <a:pPr marL="0" indent="0">
              <a:buNone/>
            </a:pPr>
            <a:r>
              <a:rPr lang="en-GB" sz="1800" i="1" dirty="0">
                <a:latin typeface="Comic Sans MS" panose="030F0702030302020204" pitchFamily="66" charset="0"/>
              </a:rPr>
              <a:t>T</a:t>
            </a:r>
            <a:r>
              <a:rPr lang="en-GB" sz="1800" i="1" dirty="0" smtClean="0">
                <a:latin typeface="Comic Sans MS" panose="030F0702030302020204" pitchFamily="66" charset="0"/>
              </a:rPr>
              <a:t>he </a:t>
            </a:r>
            <a:r>
              <a:rPr lang="en-GB" sz="1800" i="1" dirty="0">
                <a:latin typeface="Comic Sans MS" panose="030F0702030302020204" pitchFamily="66" charset="0"/>
              </a:rPr>
              <a:t>first step in honing your new study skills is to take better notes. This week Thomas will tell you everything you need to know to come to class prepared and find a note-taking system that will help you retain and review like a champ.</a:t>
            </a:r>
          </a:p>
        </p:txBody>
      </p:sp>
      <p:sp>
        <p:nvSpPr>
          <p:cNvPr id="9" name="Content Placeholder 7"/>
          <p:cNvSpPr txBox="1">
            <a:spLocks/>
          </p:cNvSpPr>
          <p:nvPr/>
        </p:nvSpPr>
        <p:spPr>
          <a:xfrm>
            <a:off x="7790848" y="3372119"/>
            <a:ext cx="3704064" cy="458632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latin typeface="Comic Sans MS" panose="030F0702030302020204" pitchFamily="66" charset="0"/>
              </a:rPr>
              <a:t>Task) </a:t>
            </a:r>
            <a:r>
              <a:rPr lang="en-US" sz="2000" dirty="0" smtClean="0">
                <a:latin typeface="Comic Sans MS" panose="030F0702030302020204" pitchFamily="66" charset="0"/>
              </a:rPr>
              <a:t>watch </a:t>
            </a:r>
            <a:r>
              <a:rPr lang="en-US" sz="2000" dirty="0">
                <a:latin typeface="Comic Sans MS" panose="030F0702030302020204" pitchFamily="66" charset="0"/>
              </a:rPr>
              <a:t>the video and take notes on it using the template </a:t>
            </a:r>
            <a:r>
              <a:rPr lang="en-US" sz="2000" dirty="0" smtClean="0">
                <a:latin typeface="Comic Sans MS" panose="030F0702030302020204" pitchFamily="66" charset="0"/>
              </a:rPr>
              <a:t>provided:</a:t>
            </a:r>
          </a:p>
          <a:p>
            <a:pPr marL="0" indent="0">
              <a:buNone/>
            </a:pPr>
            <a:endParaRPr lang="en-US" sz="2000" dirty="0">
              <a:latin typeface="Comic Sans MS" panose="030F0702030302020204" pitchFamily="66" charset="0"/>
            </a:endParaRPr>
          </a:p>
          <a:p>
            <a:pPr marL="0" indent="0">
              <a:buNone/>
            </a:pPr>
            <a:r>
              <a:rPr lang="en-US" sz="2000" dirty="0">
                <a:latin typeface="Comic Sans MS" panose="030F0702030302020204" pitchFamily="66" charset="0"/>
                <a:hlinkClick r:id="rId4"/>
              </a:rPr>
              <a:t>https://</a:t>
            </a:r>
            <a:r>
              <a:rPr lang="en-US" sz="2000" dirty="0" smtClean="0">
                <a:latin typeface="Comic Sans MS" panose="030F0702030302020204" pitchFamily="66" charset="0"/>
                <a:hlinkClick r:id="rId4"/>
              </a:rPr>
              <a:t>www.youtube.com/watch?app=desktop&amp;v=E7CwqNHn_Ns&amp;feature=youtu.be</a:t>
            </a:r>
            <a:r>
              <a:rPr lang="en-US" sz="2000" dirty="0" smtClean="0">
                <a:latin typeface="Comic Sans MS" panose="030F0702030302020204" pitchFamily="66" charset="0"/>
              </a:rPr>
              <a:t> </a:t>
            </a:r>
          </a:p>
          <a:p>
            <a:pPr marL="0" indent="0">
              <a:buNone/>
            </a:pPr>
            <a:endParaRPr lang="en-GB" sz="2000" dirty="0">
              <a:latin typeface="Comic Sans MS" panose="030F0702030302020204" pitchFamily="66" charset="0"/>
            </a:endParaRPr>
          </a:p>
        </p:txBody>
      </p:sp>
      <p:pic>
        <p:nvPicPr>
          <p:cNvPr id="12" name="Picture 11"/>
          <p:cNvPicPr>
            <a:picLocks noChangeAspect="1"/>
          </p:cNvPicPr>
          <p:nvPr/>
        </p:nvPicPr>
        <p:blipFill>
          <a:blip r:embed="rId5"/>
          <a:stretch>
            <a:fillRect/>
          </a:stretch>
        </p:blipFill>
        <p:spPr>
          <a:xfrm>
            <a:off x="411701" y="2754848"/>
            <a:ext cx="6855490" cy="3666744"/>
          </a:xfrm>
          <a:prstGeom prst="rect">
            <a:avLst/>
          </a:prstGeom>
          <a:effectLst>
            <a:outerShdw blurRad="63500" sx="102000" sy="102000" algn="ctr" rotWithShape="0">
              <a:prstClr val="black">
                <a:alpha val="40000"/>
              </a:prstClr>
            </a:outerShdw>
          </a:effectLst>
        </p:spPr>
      </p:pic>
      <p:sp>
        <p:nvSpPr>
          <p:cNvPr id="10"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2620803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Think, Pair &amp; Share:</a:t>
            </a:r>
            <a:endParaRPr lang="en-GB" dirty="0">
              <a:latin typeface="Comic Sans MS" panose="030F0702030302020204" pitchFamily="66" charset="0"/>
            </a:endParaRPr>
          </a:p>
        </p:txBody>
      </p:sp>
      <p:sp>
        <p:nvSpPr>
          <p:cNvPr id="8" name="Content Placeholder 7"/>
          <p:cNvSpPr>
            <a:spLocks noGrp="1"/>
          </p:cNvSpPr>
          <p:nvPr>
            <p:ph idx="1"/>
          </p:nvPr>
        </p:nvSpPr>
        <p:spPr/>
        <p:txBody>
          <a:bodyPr>
            <a:normAutofit fontScale="92500" lnSpcReduction="20000"/>
          </a:bodyPr>
          <a:lstStyle/>
          <a:p>
            <a:endParaRPr lang="en-US" dirty="0">
              <a:latin typeface="Comic Sans MS" panose="030F0702030302020204" pitchFamily="66" charset="0"/>
            </a:endParaRPr>
          </a:p>
          <a:p>
            <a:pPr marL="0" indent="0">
              <a:buNone/>
            </a:pPr>
            <a:r>
              <a:rPr lang="en-US" dirty="0" smtClean="0">
                <a:latin typeface="Comic Sans MS" panose="030F0702030302020204" pitchFamily="66" charset="0"/>
              </a:rPr>
              <a:t>Compare the notes that you made from the Note Taking video. Does your partner have anything missing? </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Help each other by sharing notes and filling in the gaps in your learning.</a:t>
            </a:r>
          </a:p>
          <a:p>
            <a:pPr marL="0" indent="0">
              <a:buNone/>
            </a:pPr>
            <a:endParaRPr lang="en-US" dirty="0">
              <a:latin typeface="Comic Sans MS" panose="030F0702030302020204" pitchFamily="66" charset="0"/>
            </a:endParaRPr>
          </a:p>
          <a:p>
            <a:pPr marL="0" indent="0">
              <a:buNone/>
            </a:pPr>
            <a:r>
              <a:rPr lang="en-US" i="1" u="sng" dirty="0" smtClean="0">
                <a:latin typeface="Comic Sans MS" panose="030F0702030302020204" pitchFamily="66" charset="0"/>
              </a:rPr>
              <a:t>Genius Task </a:t>
            </a:r>
            <a:r>
              <a:rPr lang="en-US" dirty="0" smtClean="0">
                <a:latin typeface="Comic Sans MS" panose="030F0702030302020204" pitchFamily="66" charset="0"/>
              </a:rPr>
              <a:t>– deepen your discussion by debating the following:</a:t>
            </a:r>
          </a:p>
          <a:p>
            <a:pPr marL="0" indent="0">
              <a:buNone/>
            </a:pPr>
            <a:endParaRPr lang="en-US" dirty="0">
              <a:latin typeface="Comic Sans MS" panose="030F0702030302020204" pitchFamily="66" charset="0"/>
            </a:endParaRPr>
          </a:p>
          <a:p>
            <a:pPr marL="0" indent="0" algn="ctr">
              <a:buNone/>
            </a:pPr>
            <a:r>
              <a:rPr lang="en-US" i="1" dirty="0" smtClean="0">
                <a:solidFill>
                  <a:srgbClr val="FF0000"/>
                </a:solidFill>
                <a:latin typeface="Comic Sans MS" panose="030F0702030302020204" pitchFamily="66" charset="0"/>
              </a:rPr>
              <a:t>Think about one way you could organise your notes/books and/or folders more effectively. Share this with your partner.</a:t>
            </a: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2902471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Title 6"/>
          <p:cNvSpPr>
            <a:spLocks noGrp="1"/>
          </p:cNvSpPr>
          <p:nvPr>
            <p:ph type="title"/>
          </p:nvPr>
        </p:nvSpPr>
        <p:spPr/>
        <p:txBody>
          <a:bodyPr>
            <a:noAutofit/>
          </a:bodyPr>
          <a:lstStyle/>
          <a:p>
            <a:r>
              <a:rPr lang="en-US" sz="4000" b="1" i="1" dirty="0" smtClean="0">
                <a:latin typeface="Comic Sans MS" panose="030F0702030302020204" pitchFamily="66" charset="0"/>
              </a:rPr>
              <a:t>Tier Three Vocabulary</a:t>
            </a:r>
            <a:endParaRPr lang="en-GB" sz="4000" i="1" dirty="0">
              <a:latin typeface="Comic Sans MS" panose="030F0702030302020204" pitchFamily="66" charset="0"/>
            </a:endParaRPr>
          </a:p>
        </p:txBody>
      </p:sp>
      <p:sp>
        <p:nvSpPr>
          <p:cNvPr id="9" name="Content Placeholder 8"/>
          <p:cNvSpPr>
            <a:spLocks noGrp="1"/>
          </p:cNvSpPr>
          <p:nvPr>
            <p:ph idx="1"/>
          </p:nvPr>
        </p:nvSpPr>
        <p:spPr>
          <a:xfrm>
            <a:off x="838200" y="1952783"/>
            <a:ext cx="3319925" cy="4351338"/>
          </a:xfrm>
        </p:spPr>
        <p:txBody>
          <a:bodyPr>
            <a:normAutofit lnSpcReduction="10000"/>
          </a:bodyPr>
          <a:lstStyle/>
          <a:p>
            <a:pPr marL="0" indent="0">
              <a:buNone/>
            </a:pPr>
            <a:r>
              <a:rPr lang="en-US" dirty="0" smtClean="0">
                <a:latin typeface="Comic Sans MS" panose="030F0702030302020204" pitchFamily="66" charset="0"/>
              </a:rPr>
              <a:t>Tier three vocabulary is that which is specific to your subject.</a:t>
            </a:r>
          </a:p>
          <a:p>
            <a:pPr marL="0" indent="0">
              <a:buNone/>
            </a:pPr>
            <a:endParaRPr lang="en-US" dirty="0" smtClean="0">
              <a:latin typeface="Comic Sans MS" panose="030F0702030302020204" pitchFamily="66" charset="0"/>
            </a:endParaRPr>
          </a:p>
          <a:p>
            <a:pPr marL="0" indent="0">
              <a:buNone/>
            </a:pPr>
            <a:r>
              <a:rPr lang="en-US" dirty="0" err="1" smtClean="0">
                <a:latin typeface="Comic Sans MS" panose="030F0702030302020204" pitchFamily="66" charset="0"/>
              </a:rPr>
              <a:t>Memorising</a:t>
            </a:r>
            <a:r>
              <a:rPr lang="en-US" dirty="0" smtClean="0">
                <a:latin typeface="Comic Sans MS" panose="030F0702030302020204" pitchFamily="66" charset="0"/>
              </a:rPr>
              <a:t> the vocabulary in your study periods will really help your fluency within the subjects. </a:t>
            </a:r>
            <a:endParaRPr lang="en-GB" dirty="0">
              <a:latin typeface="Comic Sans MS" panose="030F0702030302020204" pitchFamily="66" charset="0"/>
            </a:endParaRPr>
          </a:p>
        </p:txBody>
      </p:sp>
      <p:pic>
        <p:nvPicPr>
          <p:cNvPr id="10" name="Picture 9"/>
          <p:cNvPicPr>
            <a:picLocks noChangeAspect="1"/>
          </p:cNvPicPr>
          <p:nvPr/>
        </p:nvPicPr>
        <p:blipFill>
          <a:blip r:embed="rId3"/>
          <a:stretch>
            <a:fillRect/>
          </a:stretch>
        </p:blipFill>
        <p:spPr>
          <a:xfrm>
            <a:off x="4416310" y="1690688"/>
            <a:ext cx="7341493" cy="4821026"/>
          </a:xfrm>
          <a:prstGeom prst="rect">
            <a:avLst/>
          </a:prstGeom>
          <a:solidFill>
            <a:schemeClr val="bg1"/>
          </a:solidFill>
          <a:effectLst>
            <a:outerShdw blurRad="63500" sx="102000" sy="102000" algn="ctr" rotWithShape="0">
              <a:prstClr val="black">
                <a:alpha val="40000"/>
              </a:prstClr>
            </a:outerShdw>
          </a:effectLst>
        </p:spPr>
      </p:pic>
      <p:sp>
        <p:nvSpPr>
          <p:cNvPr id="11"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3937831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Content Placeholder 7"/>
          <p:cNvSpPr>
            <a:spLocks noGrp="1"/>
          </p:cNvSpPr>
          <p:nvPr>
            <p:ph idx="1"/>
          </p:nvPr>
        </p:nvSpPr>
        <p:spPr>
          <a:xfrm>
            <a:off x="333096" y="1502239"/>
            <a:ext cx="5752171" cy="6247858"/>
          </a:xfrm>
        </p:spPr>
        <p:txBody>
          <a:bodyPr>
            <a:noAutofit/>
          </a:bodyPr>
          <a:lstStyle/>
          <a:p>
            <a:pPr marL="0" indent="0">
              <a:buNone/>
            </a:pPr>
            <a:r>
              <a:rPr lang="en-US" sz="1600" dirty="0">
                <a:latin typeface="Comic Sans MS" panose="030F0702030302020204" pitchFamily="66" charset="0"/>
              </a:rPr>
              <a:t>Art, Craft &amp; Design - </a:t>
            </a:r>
            <a:r>
              <a:rPr lang="en-US" sz="1600" dirty="0">
                <a:latin typeface="Comic Sans MS" panose="030F0702030302020204" pitchFamily="66" charset="0"/>
                <a:hlinkClick r:id="rId3"/>
              </a:rPr>
              <a:t>https://quizlet.com/_</a:t>
            </a:r>
            <a:r>
              <a:rPr lang="en-US" sz="1600" dirty="0" smtClean="0">
                <a:latin typeface="Comic Sans MS" panose="030F0702030302020204" pitchFamily="66" charset="0"/>
                <a:hlinkClick r:id="rId3"/>
              </a:rPr>
              <a:t>8dfxwm?x=1jqt&amp;i=19uc6c</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Science – </a:t>
            </a:r>
            <a:r>
              <a:rPr lang="en-US" sz="1600" dirty="0">
                <a:latin typeface="Comic Sans MS" panose="030F0702030302020204" pitchFamily="66" charset="0"/>
                <a:hlinkClick r:id="rId4"/>
              </a:rPr>
              <a:t>https://quizlet.com/_</a:t>
            </a:r>
            <a:r>
              <a:rPr lang="en-US" sz="1600" dirty="0" smtClean="0">
                <a:latin typeface="Comic Sans MS" panose="030F0702030302020204" pitchFamily="66" charset="0"/>
                <a:hlinkClick r:id="rId4"/>
              </a:rPr>
              <a:t>55247u</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English – </a:t>
            </a:r>
            <a:r>
              <a:rPr lang="en-US" sz="1600" dirty="0">
                <a:latin typeface="Comic Sans MS" panose="030F0702030302020204" pitchFamily="66" charset="0"/>
                <a:hlinkClick r:id="rId5"/>
              </a:rPr>
              <a:t>https://quizlet.com/_</a:t>
            </a:r>
            <a:r>
              <a:rPr lang="en-US" sz="1600" dirty="0" smtClean="0">
                <a:latin typeface="Comic Sans MS" panose="030F0702030302020204" pitchFamily="66" charset="0"/>
                <a:hlinkClick r:id="rId5"/>
              </a:rPr>
              <a:t>313tje</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Media – </a:t>
            </a:r>
            <a:r>
              <a:rPr lang="en-US" sz="1600" dirty="0">
                <a:latin typeface="Comic Sans MS" panose="030F0702030302020204" pitchFamily="66" charset="0"/>
                <a:hlinkClick r:id="rId6"/>
              </a:rPr>
              <a:t>https://quizlet.com/_</a:t>
            </a:r>
            <a:r>
              <a:rPr lang="en-US" sz="1600" dirty="0" smtClean="0">
                <a:latin typeface="Comic Sans MS" panose="030F0702030302020204" pitchFamily="66" charset="0"/>
                <a:hlinkClick r:id="rId6"/>
              </a:rPr>
              <a:t>51wsbf</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Economics - </a:t>
            </a:r>
            <a:r>
              <a:rPr lang="en-US" sz="1600" dirty="0">
                <a:latin typeface="Comic Sans MS" panose="030F0702030302020204" pitchFamily="66" charset="0"/>
                <a:hlinkClick r:id="rId7"/>
              </a:rPr>
              <a:t>https://quizlet.com/_</a:t>
            </a:r>
            <a:r>
              <a:rPr lang="en-US" sz="1600" dirty="0" smtClean="0">
                <a:latin typeface="Comic Sans MS" panose="030F0702030302020204" pitchFamily="66" charset="0"/>
                <a:hlinkClick r:id="rId7"/>
              </a:rPr>
              <a:t>3gk87r?x=1jqt&amp;i=19uc6c</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Geography – </a:t>
            </a:r>
            <a:r>
              <a:rPr lang="en-US" sz="1600" dirty="0">
                <a:latin typeface="Comic Sans MS" panose="030F0702030302020204" pitchFamily="66" charset="0"/>
                <a:hlinkClick r:id="rId8"/>
              </a:rPr>
              <a:t>https://quizlet.com/_</a:t>
            </a:r>
            <a:r>
              <a:rPr lang="en-US" sz="1600" dirty="0" smtClean="0">
                <a:latin typeface="Comic Sans MS" panose="030F0702030302020204" pitchFamily="66" charset="0"/>
                <a:hlinkClick r:id="rId8"/>
              </a:rPr>
              <a:t>4m188r</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Computer Science – </a:t>
            </a:r>
            <a:r>
              <a:rPr lang="en-US" sz="1600" dirty="0">
                <a:latin typeface="Comic Sans MS" panose="030F0702030302020204" pitchFamily="66" charset="0"/>
                <a:hlinkClick r:id="rId9"/>
              </a:rPr>
              <a:t>https://quizlet.com/_</a:t>
            </a:r>
            <a:r>
              <a:rPr lang="en-US" sz="1600" dirty="0" smtClean="0">
                <a:latin typeface="Comic Sans MS" panose="030F0702030302020204" pitchFamily="66" charset="0"/>
                <a:hlinkClick r:id="rId9"/>
              </a:rPr>
              <a:t>4qi4x8</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Psychology – </a:t>
            </a:r>
            <a:r>
              <a:rPr lang="en-US" sz="1600" dirty="0">
                <a:latin typeface="Comic Sans MS" panose="030F0702030302020204" pitchFamily="66" charset="0"/>
                <a:hlinkClick r:id="rId10"/>
              </a:rPr>
              <a:t>https://quizlet.com/_</a:t>
            </a:r>
            <a:r>
              <a:rPr lang="en-US" sz="1600" dirty="0" smtClean="0">
                <a:latin typeface="Comic Sans MS" panose="030F0702030302020204" pitchFamily="66" charset="0"/>
                <a:hlinkClick r:id="rId10"/>
              </a:rPr>
              <a:t>3akhnq</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err="1">
                <a:latin typeface="Comic Sans MS" panose="030F0702030302020204" pitchFamily="66" charset="0"/>
              </a:rPr>
              <a:t>Maths</a:t>
            </a:r>
            <a:r>
              <a:rPr lang="en-US" sz="1600" dirty="0">
                <a:latin typeface="Comic Sans MS" panose="030F0702030302020204" pitchFamily="66" charset="0"/>
              </a:rPr>
              <a:t> subject vocabulary - </a:t>
            </a:r>
            <a:r>
              <a:rPr lang="en-US" sz="1600" dirty="0">
                <a:latin typeface="Comic Sans MS" panose="030F0702030302020204" pitchFamily="66" charset="0"/>
                <a:hlinkClick r:id="rId11"/>
              </a:rPr>
              <a:t>https://quizlet.com/_</a:t>
            </a:r>
            <a:r>
              <a:rPr lang="en-US" sz="1600" dirty="0" smtClean="0">
                <a:latin typeface="Comic Sans MS" panose="030F0702030302020204" pitchFamily="66" charset="0"/>
                <a:hlinkClick r:id="rId11"/>
              </a:rPr>
              <a:t>8dg0oa?x=1qqt&amp;i=19uc6c</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err="1">
                <a:latin typeface="Comic Sans MS" panose="030F0702030302020204" pitchFamily="66" charset="0"/>
              </a:rPr>
              <a:t>Maths</a:t>
            </a:r>
            <a:r>
              <a:rPr lang="en-US" sz="1600" dirty="0">
                <a:latin typeface="Comic Sans MS" panose="030F0702030302020204" pitchFamily="66" charset="0"/>
              </a:rPr>
              <a:t> exam command words - </a:t>
            </a:r>
            <a:r>
              <a:rPr lang="en-US" sz="1600" dirty="0">
                <a:latin typeface="Comic Sans MS" panose="030F0702030302020204" pitchFamily="66" charset="0"/>
                <a:hlinkClick r:id="rId12"/>
              </a:rPr>
              <a:t>https://quizlet.com/_</a:t>
            </a:r>
            <a:r>
              <a:rPr lang="en-US" sz="1600" dirty="0" smtClean="0">
                <a:latin typeface="Comic Sans MS" panose="030F0702030302020204" pitchFamily="66" charset="0"/>
                <a:hlinkClick r:id="rId12"/>
              </a:rPr>
              <a:t>8dg0to?x=1qqt&amp;i=19uc6c</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Business Studies – </a:t>
            </a:r>
            <a:r>
              <a:rPr lang="en-US" sz="1600" dirty="0">
                <a:latin typeface="Comic Sans MS" panose="030F0702030302020204" pitchFamily="66" charset="0"/>
                <a:hlinkClick r:id="rId13"/>
              </a:rPr>
              <a:t>https://quizlet.com/_</a:t>
            </a:r>
            <a:r>
              <a:rPr lang="en-US" sz="1600" dirty="0" smtClean="0">
                <a:latin typeface="Comic Sans MS" panose="030F0702030302020204" pitchFamily="66" charset="0"/>
                <a:hlinkClick r:id="rId13"/>
              </a:rPr>
              <a:t>3l6674</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BTEC Travel &amp; Tourism – </a:t>
            </a:r>
            <a:r>
              <a:rPr lang="en-US" sz="1600" dirty="0">
                <a:latin typeface="Comic Sans MS" panose="030F0702030302020204" pitchFamily="66" charset="0"/>
                <a:hlinkClick r:id="rId14"/>
              </a:rPr>
              <a:t>https://quizlet.com/_</a:t>
            </a:r>
            <a:r>
              <a:rPr lang="en-US" sz="1600" dirty="0" smtClean="0">
                <a:latin typeface="Comic Sans MS" panose="030F0702030302020204" pitchFamily="66" charset="0"/>
                <a:hlinkClick r:id="rId14"/>
              </a:rPr>
              <a:t>4465qh</a:t>
            </a:r>
            <a:r>
              <a:rPr lang="en-US" sz="1600" dirty="0" smtClean="0">
                <a:latin typeface="Comic Sans MS" panose="030F0702030302020204" pitchFamily="66" charset="0"/>
              </a:rPr>
              <a:t>   </a:t>
            </a:r>
            <a:endParaRPr lang="en-US" sz="1600" dirty="0">
              <a:latin typeface="Comic Sans MS" panose="030F0702030302020204" pitchFamily="66" charset="0"/>
            </a:endParaRPr>
          </a:p>
          <a:p>
            <a:pPr marL="0" indent="0">
              <a:buNone/>
            </a:pPr>
            <a:endParaRPr lang="en-US" sz="1600" dirty="0">
              <a:latin typeface="Comic Sans MS" panose="030F0702030302020204" pitchFamily="66" charset="0"/>
            </a:endParaRPr>
          </a:p>
        </p:txBody>
      </p:sp>
      <p:sp>
        <p:nvSpPr>
          <p:cNvPr id="3" name="Rectangle 2"/>
          <p:cNvSpPr/>
          <p:nvPr/>
        </p:nvSpPr>
        <p:spPr>
          <a:xfrm>
            <a:off x="5919988" y="2312539"/>
            <a:ext cx="6096000" cy="4278094"/>
          </a:xfrm>
          <a:prstGeom prst="rect">
            <a:avLst/>
          </a:prstGeom>
        </p:spPr>
        <p:txBody>
          <a:bodyPr>
            <a:spAutoFit/>
          </a:bodyPr>
          <a:lstStyle/>
          <a:p>
            <a:r>
              <a:rPr lang="en-US" sz="1600" dirty="0">
                <a:latin typeface="Comic Sans MS" panose="030F0702030302020204" pitchFamily="66" charset="0"/>
              </a:rPr>
              <a:t>BTEC Vocational Business - </a:t>
            </a:r>
            <a:r>
              <a:rPr lang="en-US" sz="1600" dirty="0">
                <a:latin typeface="Comic Sans MS" panose="030F0702030302020204" pitchFamily="66" charset="0"/>
                <a:hlinkClick r:id="rId15"/>
              </a:rPr>
              <a:t>https://quizlet.com/_7rxvpi?x=1jqt&amp;i=19uc6c</a:t>
            </a:r>
            <a:r>
              <a:rPr lang="en-US" sz="1600" dirty="0">
                <a:latin typeface="Comic Sans MS" panose="030F0702030302020204" pitchFamily="66" charset="0"/>
              </a:rPr>
              <a:t>  </a:t>
            </a:r>
          </a:p>
          <a:p>
            <a:r>
              <a:rPr lang="en-US" sz="1600" dirty="0">
                <a:latin typeface="Comic Sans MS" panose="030F0702030302020204" pitchFamily="66" charset="0"/>
              </a:rPr>
              <a:t>BTEC Health &amp; Social Care - </a:t>
            </a:r>
            <a:r>
              <a:rPr lang="en-US" sz="1600" dirty="0">
                <a:latin typeface="Comic Sans MS" panose="030F0702030302020204" pitchFamily="66" charset="0"/>
                <a:hlinkClick r:id="rId16"/>
              </a:rPr>
              <a:t>https://quizlet.com/_2qjeup?x=1jqt&amp;i=19uc6c</a:t>
            </a:r>
            <a:r>
              <a:rPr lang="en-US" sz="1600" dirty="0">
                <a:latin typeface="Comic Sans MS" panose="030F0702030302020204" pitchFamily="66" charset="0"/>
              </a:rPr>
              <a:t>  </a:t>
            </a:r>
          </a:p>
          <a:p>
            <a:r>
              <a:rPr lang="en-US" sz="1600" dirty="0">
                <a:latin typeface="Comic Sans MS" panose="030F0702030302020204" pitchFamily="66" charset="0"/>
              </a:rPr>
              <a:t>Sociology – </a:t>
            </a:r>
            <a:r>
              <a:rPr lang="en-US" sz="1600" dirty="0">
                <a:latin typeface="Comic Sans MS" panose="030F0702030302020204" pitchFamily="66" charset="0"/>
                <a:hlinkClick r:id="rId17"/>
              </a:rPr>
              <a:t>https://quizlet.com/_31qier</a:t>
            </a:r>
            <a:r>
              <a:rPr lang="en-US" sz="1600" dirty="0">
                <a:latin typeface="Comic Sans MS" panose="030F0702030302020204" pitchFamily="66" charset="0"/>
              </a:rPr>
              <a:t>  </a:t>
            </a:r>
          </a:p>
          <a:p>
            <a:r>
              <a:rPr lang="en-US" sz="1600" dirty="0">
                <a:latin typeface="Comic Sans MS" panose="030F0702030302020204" pitchFamily="66" charset="0"/>
              </a:rPr>
              <a:t>Level 3 Core </a:t>
            </a:r>
            <a:r>
              <a:rPr lang="en-US" sz="1600" dirty="0" err="1">
                <a:latin typeface="Comic Sans MS" panose="030F0702030302020204" pitchFamily="66" charset="0"/>
              </a:rPr>
              <a:t>Maths</a:t>
            </a:r>
            <a:r>
              <a:rPr lang="en-US" sz="1600" dirty="0">
                <a:latin typeface="Comic Sans MS" panose="030F0702030302020204" pitchFamily="66" charset="0"/>
              </a:rPr>
              <a:t> - </a:t>
            </a:r>
            <a:r>
              <a:rPr lang="en-US" sz="1600" dirty="0">
                <a:latin typeface="Comic Sans MS" panose="030F0702030302020204" pitchFamily="66" charset="0"/>
                <a:hlinkClick r:id="rId18"/>
              </a:rPr>
              <a:t>https://quizlet.com/_6lfa51?x=1jqt&amp;i=19uc6c</a:t>
            </a:r>
            <a:r>
              <a:rPr lang="en-US" sz="1600" dirty="0">
                <a:latin typeface="Comic Sans MS" panose="030F0702030302020204" pitchFamily="66" charset="0"/>
              </a:rPr>
              <a:t>  </a:t>
            </a:r>
          </a:p>
          <a:p>
            <a:r>
              <a:rPr lang="en-US" sz="1600" dirty="0">
                <a:latin typeface="Comic Sans MS" panose="030F0702030302020204" pitchFamily="66" charset="0"/>
              </a:rPr>
              <a:t>BTEC Sports studies – </a:t>
            </a:r>
            <a:r>
              <a:rPr lang="en-US" sz="1600" dirty="0">
                <a:latin typeface="Comic Sans MS" panose="030F0702030302020204" pitchFamily="66" charset="0"/>
                <a:hlinkClick r:id="rId19"/>
              </a:rPr>
              <a:t>https://quizlet.com/_5nfdp1</a:t>
            </a:r>
            <a:r>
              <a:rPr lang="en-US" sz="1600" dirty="0">
                <a:latin typeface="Comic Sans MS" panose="030F0702030302020204" pitchFamily="66" charset="0"/>
              </a:rPr>
              <a:t>  </a:t>
            </a:r>
          </a:p>
          <a:p>
            <a:r>
              <a:rPr lang="en-US" sz="1600" dirty="0">
                <a:latin typeface="Comic Sans MS" panose="030F0702030302020204" pitchFamily="66" charset="0"/>
              </a:rPr>
              <a:t>Philosophy &amp; ethics – </a:t>
            </a:r>
            <a:r>
              <a:rPr lang="en-US" sz="1600" dirty="0">
                <a:latin typeface="Comic Sans MS" panose="030F0702030302020204" pitchFamily="66" charset="0"/>
                <a:hlinkClick r:id="rId20"/>
              </a:rPr>
              <a:t>https://quizlet.com/_4r8u2f</a:t>
            </a:r>
            <a:r>
              <a:rPr lang="en-US" sz="1600" dirty="0">
                <a:latin typeface="Comic Sans MS" panose="030F0702030302020204" pitchFamily="66" charset="0"/>
              </a:rPr>
              <a:t>  </a:t>
            </a:r>
          </a:p>
          <a:p>
            <a:r>
              <a:rPr lang="en-US" sz="1600" dirty="0">
                <a:latin typeface="Comic Sans MS" panose="030F0702030302020204" pitchFamily="66" charset="0"/>
              </a:rPr>
              <a:t>BTEC Performing arts – </a:t>
            </a:r>
            <a:r>
              <a:rPr lang="en-US" sz="1600" dirty="0">
                <a:latin typeface="Comic Sans MS" panose="030F0702030302020204" pitchFamily="66" charset="0"/>
                <a:hlinkClick r:id="rId21"/>
              </a:rPr>
              <a:t>https://quizlet.com/_2o0byx?x=1jqt&amp;i=19uc6c</a:t>
            </a:r>
            <a:r>
              <a:rPr lang="en-US" sz="1600" dirty="0">
                <a:latin typeface="Comic Sans MS" panose="030F0702030302020204" pitchFamily="66" charset="0"/>
              </a:rPr>
              <a:t>  </a:t>
            </a:r>
          </a:p>
          <a:p>
            <a:r>
              <a:rPr lang="en-US" sz="1600" dirty="0">
                <a:latin typeface="Comic Sans MS" panose="030F0702030302020204" pitchFamily="66" charset="0"/>
              </a:rPr>
              <a:t>Law – </a:t>
            </a:r>
            <a:r>
              <a:rPr lang="en-US" sz="1600" dirty="0">
                <a:latin typeface="Comic Sans MS" panose="030F0702030302020204" pitchFamily="66" charset="0"/>
                <a:hlinkClick r:id="rId22"/>
              </a:rPr>
              <a:t>https://quizlet.com/_2ulbg3</a:t>
            </a:r>
            <a:r>
              <a:rPr lang="en-US" sz="1600" dirty="0">
                <a:latin typeface="Comic Sans MS" panose="030F0702030302020204" pitchFamily="66" charset="0"/>
              </a:rPr>
              <a:t>  </a:t>
            </a:r>
          </a:p>
          <a:p>
            <a:r>
              <a:rPr lang="en-US" sz="1600" dirty="0">
                <a:latin typeface="Comic Sans MS" panose="030F0702030302020204" pitchFamily="66" charset="0"/>
              </a:rPr>
              <a:t>Languages – search unit names for flashcards </a:t>
            </a:r>
          </a:p>
          <a:p>
            <a:r>
              <a:rPr lang="en-US" sz="1600" dirty="0">
                <a:latin typeface="Comic Sans MS" panose="030F0702030302020204" pitchFamily="66" charset="0"/>
              </a:rPr>
              <a:t>History – search topic name + vocabulary</a:t>
            </a:r>
          </a:p>
          <a:p>
            <a:r>
              <a:rPr lang="en-US" sz="1600" dirty="0">
                <a:latin typeface="Comic Sans MS" panose="030F0702030302020204" pitchFamily="66" charset="0"/>
              </a:rPr>
              <a:t>Product Design - </a:t>
            </a:r>
            <a:r>
              <a:rPr lang="en-US" sz="1600" dirty="0">
                <a:latin typeface="Comic Sans MS" panose="030F0702030302020204" pitchFamily="66" charset="0"/>
                <a:hlinkClick r:id="rId23"/>
              </a:rPr>
              <a:t>https://quizlet.com/_2yskup?x=1jqt&amp;i=19uc6c</a:t>
            </a:r>
            <a:r>
              <a:rPr lang="en-US" sz="1600" dirty="0">
                <a:latin typeface="Comic Sans MS" panose="030F0702030302020204" pitchFamily="66" charset="0"/>
              </a:rPr>
              <a:t>  </a:t>
            </a:r>
          </a:p>
          <a:p>
            <a:r>
              <a:rPr lang="en-US" sz="1600" dirty="0">
                <a:latin typeface="Comic Sans MS" panose="030F0702030302020204" pitchFamily="66" charset="0"/>
              </a:rPr>
              <a:t>General exam command words – </a:t>
            </a:r>
            <a:r>
              <a:rPr lang="en-US" sz="1600" dirty="0">
                <a:latin typeface="Comic Sans MS" panose="030F0702030302020204" pitchFamily="66" charset="0"/>
                <a:hlinkClick r:id="rId24"/>
              </a:rPr>
              <a:t>https://quizlet.com/_5nfxcv</a:t>
            </a:r>
            <a:r>
              <a:rPr lang="en-US" sz="1600" dirty="0">
                <a:latin typeface="Comic Sans MS" panose="030F0702030302020204" pitchFamily="66" charset="0"/>
              </a:rPr>
              <a:t>  </a:t>
            </a:r>
          </a:p>
        </p:txBody>
      </p:sp>
      <p:sp>
        <p:nvSpPr>
          <p:cNvPr id="7" name="Title 6"/>
          <p:cNvSpPr>
            <a:spLocks noGrp="1"/>
          </p:cNvSpPr>
          <p:nvPr>
            <p:ph type="title"/>
          </p:nvPr>
        </p:nvSpPr>
        <p:spPr>
          <a:xfrm>
            <a:off x="5145401" y="448012"/>
            <a:ext cx="6624206" cy="1325563"/>
          </a:xfrm>
        </p:spPr>
        <p:txBody>
          <a:bodyPr>
            <a:noAutofit/>
          </a:bodyPr>
          <a:lstStyle/>
          <a:p>
            <a:pPr algn="r"/>
            <a:r>
              <a:rPr lang="en-US" sz="3200" b="1" i="1" dirty="0" smtClean="0">
                <a:latin typeface="Comic Sans MS" panose="030F0702030302020204" pitchFamily="66" charset="0"/>
              </a:rPr>
              <a:t>Often you can find the Tier Three vocabulary lists in your specification but we have provided the </a:t>
            </a:r>
            <a:r>
              <a:rPr lang="en-US" sz="3200" b="1" i="1" dirty="0" err="1" smtClean="0">
                <a:latin typeface="Comic Sans MS" panose="030F0702030302020204" pitchFamily="66" charset="0"/>
              </a:rPr>
              <a:t>Quizlet</a:t>
            </a:r>
            <a:r>
              <a:rPr lang="en-US" sz="3200" b="1" i="1" dirty="0" smtClean="0">
                <a:latin typeface="Comic Sans MS" panose="030F0702030302020204" pitchFamily="66" charset="0"/>
              </a:rPr>
              <a:t> links here.</a:t>
            </a:r>
            <a:endParaRPr lang="en-GB" sz="3200" i="1" dirty="0">
              <a:latin typeface="Comic Sans MS" panose="030F0702030302020204" pitchFamily="66" charset="0"/>
            </a:endParaRPr>
          </a:p>
        </p:txBody>
      </p:sp>
    </p:spTree>
    <p:extLst>
      <p:ext uri="{BB962C8B-B14F-4D97-AF65-F5344CB8AC3E}">
        <p14:creationId xmlns:p14="http://schemas.microsoft.com/office/powerpoint/2010/main" val="786346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Title 6"/>
          <p:cNvSpPr>
            <a:spLocks noGrp="1"/>
          </p:cNvSpPr>
          <p:nvPr>
            <p:ph type="title"/>
          </p:nvPr>
        </p:nvSpPr>
        <p:spPr>
          <a:xfrm>
            <a:off x="4936737" y="286148"/>
            <a:ext cx="6624206" cy="1325563"/>
          </a:xfrm>
        </p:spPr>
        <p:txBody>
          <a:bodyPr>
            <a:noAutofit/>
          </a:bodyPr>
          <a:lstStyle/>
          <a:p>
            <a:pPr algn="r"/>
            <a:r>
              <a:rPr lang="en-US" sz="3200" b="1" i="1" dirty="0" smtClean="0">
                <a:latin typeface="Comic Sans MS" panose="030F0702030302020204" pitchFamily="66" charset="0"/>
              </a:rPr>
              <a:t>Task) </a:t>
            </a:r>
            <a:r>
              <a:rPr lang="en-US" sz="3200" i="1" dirty="0" smtClean="0">
                <a:latin typeface="Comic Sans MS" panose="030F0702030302020204" pitchFamily="66" charset="0"/>
              </a:rPr>
              <a:t>discuss the questions with a partner and make an educated guess to the correct answers.</a:t>
            </a:r>
            <a:endParaRPr lang="en-GB" sz="3200" i="1" dirty="0">
              <a:latin typeface="Comic Sans MS" panose="030F0702030302020204" pitchFamily="66" charset="0"/>
            </a:endParaRPr>
          </a:p>
        </p:txBody>
      </p:sp>
      <p:sp>
        <p:nvSpPr>
          <p:cNvPr id="8" name="Content Placeholder 7"/>
          <p:cNvSpPr>
            <a:spLocks noGrp="1"/>
          </p:cNvSpPr>
          <p:nvPr>
            <p:ph idx="1"/>
          </p:nvPr>
        </p:nvSpPr>
        <p:spPr>
          <a:xfrm>
            <a:off x="373580" y="1825625"/>
            <a:ext cx="11476381" cy="4708990"/>
          </a:xfrm>
        </p:spPr>
        <p:txBody>
          <a:bodyPr>
            <a:normAutofit/>
          </a:bodyPr>
          <a:lstStyle/>
          <a:p>
            <a:pPr marL="0" indent="0">
              <a:buNone/>
            </a:pPr>
            <a:r>
              <a:rPr lang="en-US" dirty="0" smtClean="0">
                <a:latin typeface="Comic Sans MS" panose="030F0702030302020204" pitchFamily="66" charset="0"/>
              </a:rPr>
              <a:t>1. How many words should you know after having finished GCSE?</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2. How many words does the average student arrive at university with?</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3. What percentage of employers rate literacy skills as in the top three most important considerations?</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4. How much reading/study should you do per week, per subject, outside of the classroom? (open answer).</a:t>
            </a:r>
          </a:p>
          <a:p>
            <a:pPr marL="0" indent="0">
              <a:buNone/>
            </a:pPr>
            <a:endParaRPr lang="en-US" dirty="0">
              <a:latin typeface="Comic Sans MS" panose="030F0702030302020204" pitchFamily="66" charset="0"/>
            </a:endParaRPr>
          </a:p>
          <a:p>
            <a:pPr marL="0" indent="0">
              <a:buNone/>
            </a:pPr>
            <a:endParaRPr lang="en-GB" dirty="0">
              <a:latin typeface="Comic Sans MS" panose="030F0702030302020204" pitchFamily="66" charset="0"/>
            </a:endParaRPr>
          </a:p>
        </p:txBody>
      </p:sp>
      <p:sp>
        <p:nvSpPr>
          <p:cNvPr id="9" name="TextBox 8"/>
          <p:cNvSpPr txBox="1"/>
          <p:nvPr/>
        </p:nvSpPr>
        <p:spPr>
          <a:xfrm>
            <a:off x="1360447" y="2374589"/>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A) 10,000</a:t>
            </a:r>
            <a:endParaRPr lang="en-GB" dirty="0">
              <a:solidFill>
                <a:srgbClr val="FF0000"/>
              </a:solidFill>
              <a:latin typeface="Comic Sans MS" panose="030F0702030302020204" pitchFamily="66" charset="0"/>
            </a:endParaRPr>
          </a:p>
        </p:txBody>
      </p:sp>
      <p:sp>
        <p:nvSpPr>
          <p:cNvPr id="12" name="Content Placeholder 7"/>
          <p:cNvSpPr txBox="1">
            <a:spLocks/>
          </p:cNvSpPr>
          <p:nvPr/>
        </p:nvSpPr>
        <p:spPr>
          <a:xfrm>
            <a:off x="0" y="-25497"/>
            <a:ext cx="4575048" cy="922550"/>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800" b="1" dirty="0">
                <a:latin typeface="Comic Sans MS" panose="030F0702030302020204" pitchFamily="66" charset="0"/>
              </a:rPr>
              <a:t>LO1</a:t>
            </a:r>
            <a:r>
              <a:rPr lang="en-US" sz="800" dirty="0">
                <a:latin typeface="Comic Sans MS" panose="030F0702030302020204" pitchFamily="66" charset="0"/>
              </a:rPr>
              <a:t> – to understand how we comprehend information through </a:t>
            </a:r>
            <a:r>
              <a:rPr lang="en-US" sz="800" dirty="0" smtClean="0">
                <a:latin typeface="Comic Sans MS" panose="030F0702030302020204" pitchFamily="66" charset="0"/>
              </a:rPr>
              <a:t>reading.</a:t>
            </a:r>
          </a:p>
          <a:p>
            <a:pPr marL="0" indent="0">
              <a:buNone/>
            </a:pPr>
            <a:r>
              <a:rPr lang="en-US" sz="800" b="1" dirty="0" smtClean="0">
                <a:latin typeface="Comic Sans MS" panose="030F0702030302020204" pitchFamily="66" charset="0"/>
              </a:rPr>
              <a:t>LO2 </a:t>
            </a:r>
            <a:r>
              <a:rPr lang="en-US" sz="800" dirty="0">
                <a:latin typeface="Comic Sans MS" panose="030F0702030302020204" pitchFamily="66" charset="0"/>
              </a:rPr>
              <a:t>– to understand how we effectively engage with sources in order to comprehend information</a:t>
            </a:r>
            <a:r>
              <a:rPr lang="en-US" sz="800" dirty="0" smtClean="0">
                <a:latin typeface="Comic Sans MS" panose="030F0702030302020204" pitchFamily="66" charset="0"/>
              </a:rPr>
              <a:t>.</a:t>
            </a:r>
            <a:endParaRPr lang="en-US" sz="800" dirty="0">
              <a:latin typeface="Comic Sans MS" panose="030F0702030302020204" pitchFamily="66" charset="0"/>
            </a:endParaRPr>
          </a:p>
          <a:p>
            <a:pPr marL="0" indent="0">
              <a:buNone/>
            </a:pPr>
            <a:r>
              <a:rPr lang="en-US" sz="800" b="1" dirty="0">
                <a:latin typeface="Comic Sans MS" panose="030F0702030302020204" pitchFamily="66" charset="0"/>
              </a:rPr>
              <a:t>LO3 </a:t>
            </a:r>
            <a:r>
              <a:rPr lang="en-US" sz="800" dirty="0">
                <a:latin typeface="Comic Sans MS" panose="030F0702030302020204" pitchFamily="66" charset="0"/>
              </a:rPr>
              <a:t>– to demonstrate use of a strategy for effective reading.</a:t>
            </a:r>
            <a:endParaRPr lang="en-GB" sz="800" dirty="0">
              <a:latin typeface="Comic Sans MS" panose="030F0702030302020204" pitchFamily="66" charset="0"/>
            </a:endParaRPr>
          </a:p>
        </p:txBody>
      </p:sp>
      <p:sp>
        <p:nvSpPr>
          <p:cNvPr id="13" name="TextBox 12"/>
          <p:cNvSpPr txBox="1"/>
          <p:nvPr/>
        </p:nvSpPr>
        <p:spPr>
          <a:xfrm>
            <a:off x="3532864" y="2374589"/>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B</a:t>
            </a:r>
            <a:r>
              <a:rPr lang="en-US" dirty="0" smtClean="0">
                <a:solidFill>
                  <a:srgbClr val="FF0000"/>
                </a:solidFill>
                <a:latin typeface="Comic Sans MS" panose="030F0702030302020204" pitchFamily="66" charset="0"/>
              </a:rPr>
              <a:t>) 25,000</a:t>
            </a:r>
            <a:endParaRPr lang="en-GB" dirty="0">
              <a:solidFill>
                <a:srgbClr val="FF0000"/>
              </a:solidFill>
              <a:latin typeface="Comic Sans MS" panose="030F0702030302020204" pitchFamily="66" charset="0"/>
            </a:endParaRPr>
          </a:p>
        </p:txBody>
      </p:sp>
      <p:sp>
        <p:nvSpPr>
          <p:cNvPr id="14" name="TextBox 13"/>
          <p:cNvSpPr txBox="1"/>
          <p:nvPr/>
        </p:nvSpPr>
        <p:spPr>
          <a:xfrm>
            <a:off x="5669756" y="2371660"/>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C</a:t>
            </a:r>
            <a:r>
              <a:rPr lang="en-US" dirty="0" smtClean="0">
                <a:solidFill>
                  <a:srgbClr val="FF0000"/>
                </a:solidFill>
                <a:latin typeface="Comic Sans MS" panose="030F0702030302020204" pitchFamily="66" charset="0"/>
              </a:rPr>
              <a:t>) 50,000</a:t>
            </a:r>
            <a:endParaRPr lang="en-GB" dirty="0">
              <a:solidFill>
                <a:srgbClr val="FF0000"/>
              </a:solidFill>
              <a:latin typeface="Comic Sans MS" panose="030F0702030302020204" pitchFamily="66" charset="0"/>
            </a:endParaRPr>
          </a:p>
        </p:txBody>
      </p:sp>
      <p:sp>
        <p:nvSpPr>
          <p:cNvPr id="15" name="TextBox 14"/>
          <p:cNvSpPr txBox="1"/>
          <p:nvPr/>
        </p:nvSpPr>
        <p:spPr>
          <a:xfrm>
            <a:off x="7842173" y="2371660"/>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D) 100,000</a:t>
            </a:r>
            <a:endParaRPr lang="en-GB" dirty="0">
              <a:solidFill>
                <a:srgbClr val="FF0000"/>
              </a:solidFill>
              <a:latin typeface="Comic Sans MS" panose="030F0702030302020204" pitchFamily="66" charset="0"/>
            </a:endParaRPr>
          </a:p>
        </p:txBody>
      </p:sp>
      <p:sp>
        <p:nvSpPr>
          <p:cNvPr id="16" name="TextBox 15"/>
          <p:cNvSpPr txBox="1"/>
          <p:nvPr/>
        </p:nvSpPr>
        <p:spPr>
          <a:xfrm>
            <a:off x="1360447" y="3669529"/>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A) 10,000</a:t>
            </a:r>
            <a:endParaRPr lang="en-GB" dirty="0">
              <a:solidFill>
                <a:srgbClr val="FF0000"/>
              </a:solidFill>
              <a:latin typeface="Comic Sans MS" panose="030F0702030302020204" pitchFamily="66" charset="0"/>
            </a:endParaRPr>
          </a:p>
        </p:txBody>
      </p:sp>
      <p:sp>
        <p:nvSpPr>
          <p:cNvPr id="17" name="TextBox 16"/>
          <p:cNvSpPr txBox="1"/>
          <p:nvPr/>
        </p:nvSpPr>
        <p:spPr>
          <a:xfrm>
            <a:off x="3532864" y="3669529"/>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B</a:t>
            </a:r>
            <a:r>
              <a:rPr lang="en-US" dirty="0" smtClean="0">
                <a:solidFill>
                  <a:srgbClr val="FF0000"/>
                </a:solidFill>
                <a:latin typeface="Comic Sans MS" panose="030F0702030302020204" pitchFamily="66" charset="0"/>
              </a:rPr>
              <a:t>) 50,000</a:t>
            </a:r>
            <a:endParaRPr lang="en-GB" dirty="0">
              <a:solidFill>
                <a:srgbClr val="FF0000"/>
              </a:solidFill>
              <a:latin typeface="Comic Sans MS" panose="030F0702030302020204" pitchFamily="66" charset="0"/>
            </a:endParaRPr>
          </a:p>
        </p:txBody>
      </p:sp>
      <p:sp>
        <p:nvSpPr>
          <p:cNvPr id="18" name="TextBox 17"/>
          <p:cNvSpPr txBox="1"/>
          <p:nvPr/>
        </p:nvSpPr>
        <p:spPr>
          <a:xfrm>
            <a:off x="5669756" y="3666600"/>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C</a:t>
            </a:r>
            <a:r>
              <a:rPr lang="en-US" dirty="0" smtClean="0">
                <a:solidFill>
                  <a:srgbClr val="FF0000"/>
                </a:solidFill>
                <a:latin typeface="Comic Sans MS" panose="030F0702030302020204" pitchFamily="66" charset="0"/>
              </a:rPr>
              <a:t>) 75,000</a:t>
            </a:r>
            <a:endParaRPr lang="en-GB" dirty="0">
              <a:solidFill>
                <a:srgbClr val="FF0000"/>
              </a:solidFill>
              <a:latin typeface="Comic Sans MS" panose="030F0702030302020204" pitchFamily="66" charset="0"/>
            </a:endParaRPr>
          </a:p>
        </p:txBody>
      </p:sp>
      <p:sp>
        <p:nvSpPr>
          <p:cNvPr id="19" name="TextBox 18"/>
          <p:cNvSpPr txBox="1"/>
          <p:nvPr/>
        </p:nvSpPr>
        <p:spPr>
          <a:xfrm>
            <a:off x="7842173" y="3666600"/>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D) 150,000</a:t>
            </a:r>
            <a:endParaRPr lang="en-GB" dirty="0">
              <a:solidFill>
                <a:srgbClr val="FF0000"/>
              </a:solidFill>
              <a:latin typeface="Comic Sans MS" panose="030F0702030302020204" pitchFamily="66" charset="0"/>
            </a:endParaRPr>
          </a:p>
        </p:txBody>
      </p:sp>
      <p:sp>
        <p:nvSpPr>
          <p:cNvPr id="20" name="TextBox 19"/>
          <p:cNvSpPr txBox="1"/>
          <p:nvPr/>
        </p:nvSpPr>
        <p:spPr>
          <a:xfrm>
            <a:off x="1360446" y="5236711"/>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A) 33%</a:t>
            </a:r>
            <a:endParaRPr lang="en-GB" dirty="0">
              <a:solidFill>
                <a:srgbClr val="FF0000"/>
              </a:solidFill>
              <a:latin typeface="Comic Sans MS" panose="030F0702030302020204" pitchFamily="66" charset="0"/>
            </a:endParaRPr>
          </a:p>
        </p:txBody>
      </p:sp>
      <p:sp>
        <p:nvSpPr>
          <p:cNvPr id="21" name="TextBox 20"/>
          <p:cNvSpPr txBox="1"/>
          <p:nvPr/>
        </p:nvSpPr>
        <p:spPr>
          <a:xfrm>
            <a:off x="3532863" y="5236711"/>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B</a:t>
            </a:r>
            <a:r>
              <a:rPr lang="en-US" dirty="0" smtClean="0">
                <a:solidFill>
                  <a:srgbClr val="FF0000"/>
                </a:solidFill>
                <a:latin typeface="Comic Sans MS" panose="030F0702030302020204" pitchFamily="66" charset="0"/>
              </a:rPr>
              <a:t>) 50%</a:t>
            </a:r>
            <a:endParaRPr lang="en-GB" dirty="0">
              <a:solidFill>
                <a:srgbClr val="FF0000"/>
              </a:solidFill>
              <a:latin typeface="Comic Sans MS" panose="030F0702030302020204" pitchFamily="66" charset="0"/>
            </a:endParaRPr>
          </a:p>
        </p:txBody>
      </p:sp>
      <p:sp>
        <p:nvSpPr>
          <p:cNvPr id="22" name="TextBox 21"/>
          <p:cNvSpPr txBox="1"/>
          <p:nvPr/>
        </p:nvSpPr>
        <p:spPr>
          <a:xfrm>
            <a:off x="5669755" y="5233782"/>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C</a:t>
            </a:r>
            <a:r>
              <a:rPr lang="en-US" dirty="0" smtClean="0">
                <a:solidFill>
                  <a:srgbClr val="FF0000"/>
                </a:solidFill>
                <a:latin typeface="Comic Sans MS" panose="030F0702030302020204" pitchFamily="66" charset="0"/>
              </a:rPr>
              <a:t>) 60%</a:t>
            </a:r>
            <a:endParaRPr lang="en-GB" dirty="0">
              <a:solidFill>
                <a:srgbClr val="FF0000"/>
              </a:solidFill>
              <a:latin typeface="Comic Sans MS" panose="030F0702030302020204" pitchFamily="66" charset="0"/>
            </a:endParaRPr>
          </a:p>
        </p:txBody>
      </p:sp>
      <p:sp>
        <p:nvSpPr>
          <p:cNvPr id="23" name="TextBox 22"/>
          <p:cNvSpPr txBox="1"/>
          <p:nvPr/>
        </p:nvSpPr>
        <p:spPr>
          <a:xfrm>
            <a:off x="7842172" y="5233782"/>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D) 70%</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12151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26" y="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b="1" i="1" dirty="0" smtClean="0">
                <a:latin typeface="Comic Sans MS" panose="030F0702030302020204" pitchFamily="66" charset="0"/>
              </a:rPr>
              <a:t>Plenary:</a:t>
            </a:r>
            <a:endParaRPr lang="en-GB" b="1" i="1" dirty="0">
              <a:latin typeface="Comic Sans MS" panose="030F0702030302020204" pitchFamily="66" charset="0"/>
            </a:endParaRPr>
          </a:p>
        </p:txBody>
      </p:sp>
      <p:sp>
        <p:nvSpPr>
          <p:cNvPr id="8" name="Content Placeholder 7"/>
          <p:cNvSpPr>
            <a:spLocks noGrp="1"/>
          </p:cNvSpPr>
          <p:nvPr>
            <p:ph idx="1"/>
          </p:nvPr>
        </p:nvSpPr>
        <p:spPr>
          <a:xfrm>
            <a:off x="646176" y="2043939"/>
            <a:ext cx="9906000" cy="4351338"/>
          </a:xfrm>
        </p:spPr>
        <p:txBody>
          <a:bodyPr>
            <a:normAutofit fontScale="77500" lnSpcReduction="20000"/>
          </a:bodyPr>
          <a:lstStyle/>
          <a:p>
            <a:pPr marL="0" indent="0">
              <a:buNone/>
            </a:pPr>
            <a:r>
              <a:rPr lang="en-US" b="1" i="1" dirty="0" smtClean="0">
                <a:latin typeface="Comic Sans MS" panose="030F0702030302020204" pitchFamily="66" charset="0"/>
              </a:rPr>
              <a:t>Task) </a:t>
            </a:r>
            <a:r>
              <a:rPr lang="en-US" dirty="0" smtClean="0">
                <a:latin typeface="Comic Sans MS" panose="030F0702030302020204" pitchFamily="66" charset="0"/>
              </a:rPr>
              <a:t>in order to demonstrate your learning today, complete the following tasks in any order of choice:</a:t>
            </a:r>
          </a:p>
          <a:p>
            <a:pPr marL="0" indent="0">
              <a:buNone/>
            </a:pPr>
            <a:endParaRPr lang="en-US" dirty="0">
              <a:latin typeface="Comic Sans MS" panose="030F0702030302020204" pitchFamily="66" charset="0"/>
            </a:endParaRPr>
          </a:p>
          <a:p>
            <a:pPr>
              <a:buFont typeface="Wingdings" panose="05000000000000000000" pitchFamily="2" charset="2"/>
              <a:buChar char="Ø"/>
            </a:pPr>
            <a:r>
              <a:rPr lang="en-US" i="1" dirty="0" smtClean="0">
                <a:latin typeface="Comic Sans MS" panose="030F0702030302020204" pitchFamily="66" charset="0"/>
              </a:rPr>
              <a:t>Use the Morse Code method to read a text from one of your subjects.</a:t>
            </a:r>
          </a:p>
          <a:p>
            <a:pPr>
              <a:buFont typeface="Wingdings" panose="05000000000000000000" pitchFamily="2" charset="2"/>
              <a:buChar char="Ø"/>
            </a:pPr>
            <a:endParaRPr lang="en-US" i="1" dirty="0">
              <a:latin typeface="Comic Sans MS" panose="030F0702030302020204" pitchFamily="66" charset="0"/>
            </a:endParaRPr>
          </a:p>
          <a:p>
            <a:pPr>
              <a:buFont typeface="Wingdings" panose="05000000000000000000" pitchFamily="2" charset="2"/>
              <a:buChar char="Ø"/>
            </a:pPr>
            <a:r>
              <a:rPr lang="en-US" i="1" dirty="0" smtClean="0">
                <a:latin typeface="Comic Sans MS" panose="030F0702030302020204" pitchFamily="66" charset="0"/>
              </a:rPr>
              <a:t>Use the SQ3R method to read a text from one of your subjects.</a:t>
            </a:r>
          </a:p>
          <a:p>
            <a:pPr>
              <a:buFont typeface="Wingdings" panose="05000000000000000000" pitchFamily="2" charset="2"/>
              <a:buChar char="Ø"/>
            </a:pPr>
            <a:endParaRPr lang="en-US" i="1" dirty="0">
              <a:latin typeface="Comic Sans MS" panose="030F0702030302020204" pitchFamily="66" charset="0"/>
            </a:endParaRPr>
          </a:p>
          <a:p>
            <a:pPr>
              <a:buFont typeface="Wingdings" panose="05000000000000000000" pitchFamily="2" charset="2"/>
              <a:buChar char="Ø"/>
            </a:pPr>
            <a:r>
              <a:rPr lang="en-US" i="1" dirty="0" smtClean="0">
                <a:latin typeface="Comic Sans MS" panose="030F0702030302020204" pitchFamily="66" charset="0"/>
              </a:rPr>
              <a:t>Use Cornell Note taking to take notes from a video linked specifically to your subjects.</a:t>
            </a:r>
          </a:p>
          <a:p>
            <a:pPr>
              <a:buFont typeface="Wingdings" panose="05000000000000000000" pitchFamily="2" charset="2"/>
              <a:buChar char="Ø"/>
            </a:pPr>
            <a:endParaRPr lang="en-US" i="1" dirty="0">
              <a:latin typeface="Comic Sans MS" panose="030F0702030302020204" pitchFamily="66" charset="0"/>
            </a:endParaRPr>
          </a:p>
          <a:p>
            <a:pPr>
              <a:buFont typeface="Wingdings" panose="05000000000000000000" pitchFamily="2" charset="2"/>
              <a:buChar char="Ø"/>
            </a:pPr>
            <a:r>
              <a:rPr lang="en-US" i="1" dirty="0" smtClean="0">
                <a:latin typeface="Comic Sans MS" panose="030F0702030302020204" pitchFamily="66" charset="0"/>
              </a:rPr>
              <a:t>Complete the ‘Learn’ task on a </a:t>
            </a:r>
            <a:r>
              <a:rPr lang="en-US" i="1" dirty="0" err="1" smtClean="0">
                <a:latin typeface="Comic Sans MS" panose="030F0702030302020204" pitchFamily="66" charset="0"/>
              </a:rPr>
              <a:t>Quizlet</a:t>
            </a:r>
            <a:r>
              <a:rPr lang="en-US" i="1" dirty="0" smtClean="0">
                <a:latin typeface="Comic Sans MS" panose="030F0702030302020204" pitchFamily="66" charset="0"/>
              </a:rPr>
              <a:t> vocabulary link for your subjects.</a:t>
            </a:r>
          </a:p>
          <a:p>
            <a:pPr>
              <a:buFontTx/>
              <a:buChar char="-"/>
            </a:pPr>
            <a:endParaRPr lang="en-US" dirty="0">
              <a:latin typeface="Comic Sans MS" panose="030F0702030302020204" pitchFamily="66" charset="0"/>
            </a:endParaRPr>
          </a:p>
          <a:p>
            <a:pPr>
              <a:buFontTx/>
              <a:buChar char="-"/>
            </a:pPr>
            <a:endParaRPr lang="en-GB" dirty="0">
              <a:latin typeface="Comic Sans MS" panose="030F0702030302020204" pitchFamily="66" charset="0"/>
            </a:endParaRPr>
          </a:p>
        </p:txBody>
      </p:sp>
      <p:sp>
        <p:nvSpPr>
          <p:cNvPr id="9" name="Content Placeholder 7"/>
          <p:cNvSpPr txBox="1">
            <a:spLocks/>
          </p:cNvSpPr>
          <p:nvPr/>
        </p:nvSpPr>
        <p:spPr>
          <a:xfrm>
            <a:off x="5599176" y="11874"/>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1348246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 name="Content Placeholder 7"/>
          <p:cNvSpPr>
            <a:spLocks noGrp="1"/>
          </p:cNvSpPr>
          <p:nvPr>
            <p:ph idx="1"/>
          </p:nvPr>
        </p:nvSpPr>
        <p:spPr>
          <a:xfrm>
            <a:off x="373580" y="1825625"/>
            <a:ext cx="11476381" cy="4708990"/>
          </a:xfrm>
        </p:spPr>
        <p:txBody>
          <a:bodyPr>
            <a:normAutofit/>
          </a:bodyPr>
          <a:lstStyle/>
          <a:p>
            <a:pPr marL="0" indent="0">
              <a:buNone/>
            </a:pPr>
            <a:r>
              <a:rPr lang="en-US" dirty="0" smtClean="0">
                <a:latin typeface="Comic Sans MS" panose="030F0702030302020204" pitchFamily="66" charset="0"/>
              </a:rPr>
              <a:t>1. How many words should you know after having finished GCSE?</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2. How many words does the average student arrive at university with?</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3. What percentage of employers rate literacy skills as in the top three most important considerations?</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4. How much reading/study should you do per week, per subject, outside of the classroom? (open answer).</a:t>
            </a:r>
          </a:p>
          <a:p>
            <a:pPr marL="0" indent="0">
              <a:buNone/>
            </a:pPr>
            <a:endParaRPr lang="en-US" dirty="0">
              <a:latin typeface="Comic Sans MS" panose="030F0702030302020204" pitchFamily="66" charset="0"/>
            </a:endParaRPr>
          </a:p>
          <a:p>
            <a:pPr marL="0" indent="0">
              <a:buNone/>
            </a:pPr>
            <a:endParaRPr lang="en-GB" dirty="0">
              <a:latin typeface="Comic Sans MS" panose="030F0702030302020204" pitchFamily="66" charset="0"/>
            </a:endParaRPr>
          </a:p>
        </p:txBody>
      </p:sp>
      <p:sp>
        <p:nvSpPr>
          <p:cNvPr id="12" name="Content Placeholder 7"/>
          <p:cNvSpPr txBox="1">
            <a:spLocks/>
          </p:cNvSpPr>
          <p:nvPr/>
        </p:nvSpPr>
        <p:spPr>
          <a:xfrm>
            <a:off x="0" y="-25497"/>
            <a:ext cx="4575048" cy="650343"/>
          </a:xfrm>
          <a:prstGeom prst="rect">
            <a:avLst/>
          </a:prstGeom>
          <a:solidFill>
            <a:schemeClr val="bg1"/>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700" b="1" dirty="0">
                <a:latin typeface="Comic Sans MS" panose="030F0702030302020204" pitchFamily="66" charset="0"/>
              </a:rPr>
              <a:t>LO1</a:t>
            </a:r>
            <a:r>
              <a:rPr lang="en-US" sz="700" dirty="0">
                <a:latin typeface="Comic Sans MS" panose="030F0702030302020204" pitchFamily="66" charset="0"/>
              </a:rPr>
              <a:t> – to understand how we comprehend information through reading.</a:t>
            </a:r>
          </a:p>
          <a:p>
            <a:pPr marL="0" indent="0">
              <a:buNone/>
            </a:pPr>
            <a:r>
              <a:rPr lang="en-US" sz="700" b="1" dirty="0">
                <a:latin typeface="Comic Sans MS" panose="030F0702030302020204" pitchFamily="66" charset="0"/>
              </a:rPr>
              <a:t>LO2 </a:t>
            </a:r>
            <a:r>
              <a:rPr lang="en-US" sz="700" dirty="0">
                <a:latin typeface="Comic Sans MS" panose="030F0702030302020204" pitchFamily="66" charset="0"/>
              </a:rPr>
              <a:t>– to understand how we effectively engage with sources in order to comprehend information.</a:t>
            </a:r>
          </a:p>
          <a:p>
            <a:pPr marL="0" indent="0">
              <a:buNone/>
            </a:pPr>
            <a:r>
              <a:rPr lang="en-US" sz="700" b="1" dirty="0">
                <a:latin typeface="Comic Sans MS" panose="030F0702030302020204" pitchFamily="66" charset="0"/>
              </a:rPr>
              <a:t>LO3 </a:t>
            </a:r>
            <a:r>
              <a:rPr lang="en-US" sz="700" dirty="0">
                <a:latin typeface="Comic Sans MS" panose="030F0702030302020204" pitchFamily="66" charset="0"/>
              </a:rPr>
              <a:t>– to demonstrate use of a strategy for effective reading.</a:t>
            </a:r>
            <a:endParaRPr lang="en-GB" sz="700" dirty="0">
              <a:latin typeface="Comic Sans MS" panose="030F0702030302020204" pitchFamily="66" charset="0"/>
            </a:endParaRPr>
          </a:p>
        </p:txBody>
      </p:sp>
      <p:sp>
        <p:nvSpPr>
          <p:cNvPr id="14" name="TextBox 13"/>
          <p:cNvSpPr txBox="1"/>
          <p:nvPr/>
        </p:nvSpPr>
        <p:spPr>
          <a:xfrm>
            <a:off x="5669756" y="2371660"/>
            <a:ext cx="1884557" cy="369332"/>
          </a:xfrm>
          <a:prstGeom prst="rect">
            <a:avLst/>
          </a:prstGeom>
          <a:noFill/>
          <a:ln>
            <a:solidFill>
              <a:schemeClr val="accent1"/>
            </a:solidFill>
          </a:ln>
        </p:spPr>
        <p:txBody>
          <a:bodyPr wrap="square" rtlCol="0">
            <a:spAutoFit/>
          </a:bodyPr>
          <a:lstStyle/>
          <a:p>
            <a:pPr algn="ctr"/>
            <a:r>
              <a:rPr lang="en-US" dirty="0">
                <a:solidFill>
                  <a:srgbClr val="FF0000"/>
                </a:solidFill>
                <a:latin typeface="Comic Sans MS" panose="030F0702030302020204" pitchFamily="66" charset="0"/>
              </a:rPr>
              <a:t>C</a:t>
            </a:r>
            <a:r>
              <a:rPr lang="en-US" dirty="0" smtClean="0">
                <a:solidFill>
                  <a:srgbClr val="FF0000"/>
                </a:solidFill>
                <a:latin typeface="Comic Sans MS" panose="030F0702030302020204" pitchFamily="66" charset="0"/>
              </a:rPr>
              <a:t>) 50,000</a:t>
            </a:r>
            <a:endParaRPr lang="en-GB" dirty="0">
              <a:solidFill>
                <a:srgbClr val="FF0000"/>
              </a:solidFill>
              <a:latin typeface="Comic Sans MS" panose="030F0702030302020204" pitchFamily="66" charset="0"/>
            </a:endParaRPr>
          </a:p>
        </p:txBody>
      </p:sp>
      <p:sp>
        <p:nvSpPr>
          <p:cNvPr id="16" name="TextBox 15"/>
          <p:cNvSpPr txBox="1"/>
          <p:nvPr/>
        </p:nvSpPr>
        <p:spPr>
          <a:xfrm>
            <a:off x="1360447" y="3669529"/>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A) 10,000</a:t>
            </a:r>
            <a:endParaRPr lang="en-GB" dirty="0">
              <a:solidFill>
                <a:srgbClr val="FF0000"/>
              </a:solidFill>
              <a:latin typeface="Comic Sans MS" panose="030F0702030302020204" pitchFamily="66" charset="0"/>
            </a:endParaRPr>
          </a:p>
        </p:txBody>
      </p:sp>
      <p:sp>
        <p:nvSpPr>
          <p:cNvPr id="23" name="TextBox 22"/>
          <p:cNvSpPr txBox="1"/>
          <p:nvPr/>
        </p:nvSpPr>
        <p:spPr>
          <a:xfrm>
            <a:off x="7842172" y="5233782"/>
            <a:ext cx="1884557"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D) 70%</a:t>
            </a:r>
            <a:endParaRPr lang="en-GB" dirty="0">
              <a:solidFill>
                <a:srgbClr val="FF0000"/>
              </a:solidFill>
              <a:latin typeface="Comic Sans MS" panose="030F0702030302020204" pitchFamily="66" charset="0"/>
            </a:endParaRPr>
          </a:p>
        </p:txBody>
      </p:sp>
      <p:sp>
        <p:nvSpPr>
          <p:cNvPr id="24" name="TextBox 23"/>
          <p:cNvSpPr txBox="1"/>
          <p:nvPr/>
        </p:nvSpPr>
        <p:spPr>
          <a:xfrm>
            <a:off x="7352769" y="6165283"/>
            <a:ext cx="4497192" cy="369332"/>
          </a:xfrm>
          <a:prstGeom prst="rect">
            <a:avLst/>
          </a:prstGeom>
          <a:noFill/>
          <a:ln>
            <a:solidFill>
              <a:schemeClr val="accent1"/>
            </a:solidFill>
          </a:ln>
        </p:spPr>
        <p:txBody>
          <a:bodyPr wrap="square" rtlCol="0">
            <a:spAutoFit/>
          </a:bodyPr>
          <a:lstStyle/>
          <a:p>
            <a:pPr algn="ctr"/>
            <a:r>
              <a:rPr lang="en-US" dirty="0" smtClean="0">
                <a:solidFill>
                  <a:srgbClr val="FF0000"/>
                </a:solidFill>
                <a:latin typeface="Comic Sans MS" panose="030F0702030302020204" pitchFamily="66" charset="0"/>
              </a:rPr>
              <a:t>One hour extra per hour of study.</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50238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Engaging with Sources</a:t>
            </a:r>
            <a:endParaRPr lang="en-GB" dirty="0">
              <a:latin typeface="Comic Sans MS" panose="030F0702030302020204" pitchFamily="66" charset="0"/>
            </a:endParaRPr>
          </a:p>
        </p:txBody>
      </p:sp>
      <p:sp>
        <p:nvSpPr>
          <p:cNvPr id="8" name="Content Placeholder 7"/>
          <p:cNvSpPr>
            <a:spLocks noGrp="1"/>
          </p:cNvSpPr>
          <p:nvPr>
            <p:ph idx="1"/>
          </p:nvPr>
        </p:nvSpPr>
        <p:spPr>
          <a:xfrm>
            <a:off x="838200" y="1825625"/>
            <a:ext cx="9252857" cy="4351338"/>
          </a:xfrm>
        </p:spPr>
        <p:txBody>
          <a:bodyPr anchor="ctr">
            <a:normAutofit/>
          </a:bodyPr>
          <a:lstStyle/>
          <a:p>
            <a:pPr marL="0" indent="0">
              <a:buNone/>
            </a:pPr>
            <a:r>
              <a:rPr lang="en-US" dirty="0" smtClean="0">
                <a:latin typeface="Comic Sans MS" panose="030F0702030302020204" pitchFamily="66" charset="0"/>
              </a:rPr>
              <a:t>From the questions, we can deduce that effective reading skills are critical for success at sixth form and university.</a:t>
            </a:r>
          </a:p>
          <a:p>
            <a:pPr marL="0" indent="0">
              <a:buNone/>
            </a:pPr>
            <a:endParaRPr lang="en-US" dirty="0">
              <a:latin typeface="Comic Sans MS" panose="030F0702030302020204" pitchFamily="66" charset="0"/>
            </a:endParaRPr>
          </a:p>
          <a:p>
            <a:pPr marL="0" indent="0">
              <a:buNone/>
            </a:pPr>
            <a:r>
              <a:rPr lang="en-US" b="1" dirty="0" smtClean="0">
                <a:latin typeface="Comic Sans MS" panose="030F0702030302020204" pitchFamily="66" charset="0"/>
              </a:rPr>
              <a:t>Reading practice </a:t>
            </a:r>
            <a:r>
              <a:rPr lang="en-US" dirty="0" smtClean="0">
                <a:latin typeface="Comic Sans MS" panose="030F0702030302020204" pitchFamily="66" charset="0"/>
              </a:rPr>
              <a:t>and </a:t>
            </a:r>
            <a:r>
              <a:rPr lang="en-US" b="1" dirty="0" smtClean="0">
                <a:latin typeface="Comic Sans MS" panose="030F0702030302020204" pitchFamily="66" charset="0"/>
              </a:rPr>
              <a:t>acquisition of vocabulary </a:t>
            </a:r>
            <a:r>
              <a:rPr lang="en-US" dirty="0" smtClean="0">
                <a:latin typeface="Comic Sans MS" panose="030F0702030302020204" pitchFamily="66" charset="0"/>
              </a:rPr>
              <a:t>is central to effective reading skills. </a:t>
            </a: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355646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Engaging with Sources</a:t>
            </a:r>
            <a:endParaRPr lang="en-GB" dirty="0">
              <a:latin typeface="Comic Sans MS" panose="030F0702030302020204" pitchFamily="66" charset="0"/>
            </a:endParaRPr>
          </a:p>
        </p:txBody>
      </p:sp>
      <p:sp>
        <p:nvSpPr>
          <p:cNvPr id="8" name="Content Placeholder 7"/>
          <p:cNvSpPr>
            <a:spLocks noGrp="1"/>
          </p:cNvSpPr>
          <p:nvPr>
            <p:ph idx="1"/>
          </p:nvPr>
        </p:nvSpPr>
        <p:spPr>
          <a:xfrm>
            <a:off x="838200" y="1825625"/>
            <a:ext cx="9252857" cy="4351338"/>
          </a:xfrm>
        </p:spPr>
        <p:txBody>
          <a:bodyPr anchor="ctr">
            <a:normAutofit/>
          </a:bodyPr>
          <a:lstStyle/>
          <a:p>
            <a:pPr marL="0" indent="0">
              <a:buNone/>
            </a:pPr>
            <a:r>
              <a:rPr lang="en-US" dirty="0" smtClean="0">
                <a:latin typeface="Comic Sans MS" panose="030F0702030302020204" pitchFamily="66" charset="0"/>
              </a:rPr>
              <a:t>It is assumed that you are reading independently, and beyond what you are being taught in class, in order reach the top grades. </a:t>
            </a:r>
          </a:p>
          <a:p>
            <a:pPr marL="0" indent="0">
              <a:buNone/>
            </a:pPr>
            <a:endParaRPr lang="en-US" dirty="0">
              <a:latin typeface="Comic Sans MS" panose="030F0702030302020204" pitchFamily="66" charset="0"/>
            </a:endParaRPr>
          </a:p>
          <a:p>
            <a:pPr marL="0" indent="0">
              <a:buNone/>
            </a:pPr>
            <a:r>
              <a:rPr lang="en-US" dirty="0" smtClean="0">
                <a:latin typeface="Comic Sans MS" panose="030F0702030302020204" pitchFamily="66" charset="0"/>
              </a:rPr>
              <a:t>Therefore, it is important to understand </a:t>
            </a:r>
            <a:r>
              <a:rPr lang="en-US" b="1" i="1" dirty="0" smtClean="0">
                <a:latin typeface="Comic Sans MS" panose="030F0702030302020204" pitchFamily="66" charset="0"/>
              </a:rPr>
              <a:t>how to engage with the sources </a:t>
            </a:r>
            <a:r>
              <a:rPr lang="en-US" dirty="0" smtClean="0">
                <a:latin typeface="Comic Sans MS" panose="030F0702030302020204" pitchFamily="66" charset="0"/>
              </a:rPr>
              <a:t>(i.e. books, textbooks, journals etc.) in order to learn most effectively.</a:t>
            </a: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460426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b="1" dirty="0" smtClean="0">
                <a:latin typeface="Comic Sans MS" panose="030F0702030302020204" pitchFamily="66" charset="0"/>
              </a:rPr>
              <a:t>Therefore, today we will look at:</a:t>
            </a:r>
            <a:endParaRPr lang="en-GB" b="1" dirty="0">
              <a:latin typeface="Comic Sans MS" panose="030F0702030302020204" pitchFamily="66" charset="0"/>
            </a:endParaRPr>
          </a:p>
        </p:txBody>
      </p:sp>
      <p:sp>
        <p:nvSpPr>
          <p:cNvPr id="8" name="Content Placeholder 7"/>
          <p:cNvSpPr>
            <a:spLocks noGrp="1"/>
          </p:cNvSpPr>
          <p:nvPr>
            <p:ph idx="1"/>
          </p:nvPr>
        </p:nvSpPr>
        <p:spPr>
          <a:xfrm>
            <a:off x="838200" y="1825625"/>
            <a:ext cx="9252857" cy="4351338"/>
          </a:xfrm>
        </p:spPr>
        <p:txBody>
          <a:bodyPr anchor="ctr"/>
          <a:lstStyle/>
          <a:p>
            <a:pPr>
              <a:buFont typeface="Wingdings" panose="05000000000000000000" pitchFamily="2" charset="2"/>
              <a:buChar char="ü"/>
            </a:pPr>
            <a:r>
              <a:rPr lang="en-US" i="1" dirty="0" smtClean="0">
                <a:latin typeface="Comic Sans MS" panose="030F0702030302020204" pitchFamily="66" charset="0"/>
              </a:rPr>
              <a:t>Strategies to Develop Academic Reading Skills.</a:t>
            </a:r>
          </a:p>
          <a:p>
            <a:pPr>
              <a:buFont typeface="Wingdings" panose="05000000000000000000" pitchFamily="2" charset="2"/>
              <a:buChar char="ü"/>
            </a:pPr>
            <a:endParaRPr lang="en-US" i="1" dirty="0" smtClean="0">
              <a:latin typeface="Comic Sans MS" panose="030F0702030302020204" pitchFamily="66" charset="0"/>
            </a:endParaRPr>
          </a:p>
          <a:p>
            <a:pPr>
              <a:buFont typeface="Wingdings" panose="05000000000000000000" pitchFamily="2" charset="2"/>
              <a:buChar char="ü"/>
            </a:pPr>
            <a:r>
              <a:rPr lang="en-US" i="1" dirty="0" smtClean="0">
                <a:latin typeface="Comic Sans MS" panose="030F0702030302020204" pitchFamily="66" charset="0"/>
              </a:rPr>
              <a:t>Strategies for Effective Note Taking.</a:t>
            </a:r>
          </a:p>
          <a:p>
            <a:pPr>
              <a:buFont typeface="Wingdings" panose="05000000000000000000" pitchFamily="2" charset="2"/>
              <a:buChar char="ü"/>
            </a:pPr>
            <a:endParaRPr lang="en-US" i="1" dirty="0" smtClean="0">
              <a:latin typeface="Comic Sans MS" panose="030F0702030302020204" pitchFamily="66" charset="0"/>
            </a:endParaRPr>
          </a:p>
          <a:p>
            <a:pPr>
              <a:buFont typeface="Wingdings" panose="05000000000000000000" pitchFamily="2" charset="2"/>
              <a:buChar char="ü"/>
            </a:pPr>
            <a:r>
              <a:rPr lang="en-US" i="1" dirty="0" smtClean="0">
                <a:latin typeface="Comic Sans MS" panose="030F0702030302020204" pitchFamily="66" charset="0"/>
              </a:rPr>
              <a:t>Why Vocabulary is a Great Thing to Study.</a:t>
            </a:r>
            <a:endParaRPr lang="en-US" dirty="0">
              <a:latin typeface="Comic Sans MS" panose="030F0702030302020204" pitchFamily="66" charset="0"/>
            </a:endParaRPr>
          </a:p>
        </p:txBody>
      </p:sp>
      <p:sp>
        <p:nvSpPr>
          <p:cNvPr id="9" name="Content Placeholder 7"/>
          <p:cNvSpPr txBox="1">
            <a:spLocks/>
          </p:cNvSpPr>
          <p:nvPr/>
        </p:nvSpPr>
        <p:spPr>
          <a:xfrm>
            <a:off x="7616952" y="5944669"/>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221873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0303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dirty="0" smtClean="0">
                <a:latin typeface="Comic Sans MS" panose="030F0702030302020204" pitchFamily="66" charset="0"/>
              </a:rPr>
              <a:t>Learning Objectives:</a:t>
            </a:r>
            <a:endParaRPr lang="en-GB" dirty="0">
              <a:latin typeface="Comic Sans MS" panose="030F0702030302020204" pitchFamily="66" charset="0"/>
            </a:endParaRPr>
          </a:p>
        </p:txBody>
      </p:sp>
      <p:sp>
        <p:nvSpPr>
          <p:cNvPr id="8" name="Content Placeholder 7"/>
          <p:cNvSpPr>
            <a:spLocks noGrp="1"/>
          </p:cNvSpPr>
          <p:nvPr>
            <p:ph idx="1"/>
          </p:nvPr>
        </p:nvSpPr>
        <p:spPr>
          <a:xfrm>
            <a:off x="838200" y="1825625"/>
            <a:ext cx="9309410" cy="4351338"/>
          </a:xfrm>
        </p:spPr>
        <p:txBody>
          <a:bodyPr/>
          <a:lstStyle/>
          <a:p>
            <a:pPr marL="0" indent="0">
              <a:buNone/>
            </a:pPr>
            <a:r>
              <a:rPr lang="en-US" b="1" dirty="0" smtClean="0">
                <a:latin typeface="Comic Sans MS" panose="030F0702030302020204" pitchFamily="66" charset="0"/>
              </a:rPr>
              <a:t>LO1</a:t>
            </a:r>
            <a:r>
              <a:rPr lang="en-US" dirty="0" smtClean="0">
                <a:latin typeface="Comic Sans MS" panose="030F0702030302020204" pitchFamily="66" charset="0"/>
              </a:rPr>
              <a:t> – to understand how we comprehend information through reading.</a:t>
            </a:r>
          </a:p>
          <a:p>
            <a:pPr marL="0" indent="0">
              <a:buNone/>
            </a:pPr>
            <a:endParaRPr lang="en-US" dirty="0">
              <a:latin typeface="Comic Sans MS" panose="030F0702030302020204" pitchFamily="66" charset="0"/>
            </a:endParaRPr>
          </a:p>
          <a:p>
            <a:pPr marL="0" indent="0">
              <a:buNone/>
            </a:pPr>
            <a:r>
              <a:rPr lang="en-US" b="1" dirty="0" smtClean="0">
                <a:latin typeface="Comic Sans MS" panose="030F0702030302020204" pitchFamily="66" charset="0"/>
              </a:rPr>
              <a:t>LO2 </a:t>
            </a:r>
            <a:r>
              <a:rPr lang="en-US" dirty="0" smtClean="0">
                <a:latin typeface="Comic Sans MS" panose="030F0702030302020204" pitchFamily="66" charset="0"/>
              </a:rPr>
              <a:t>– to understand how we effectively engage with sources in order to comprehend information.</a:t>
            </a:r>
          </a:p>
          <a:p>
            <a:pPr marL="0" indent="0">
              <a:buNone/>
            </a:pPr>
            <a:endParaRPr lang="en-US" dirty="0">
              <a:latin typeface="Comic Sans MS" panose="030F0702030302020204" pitchFamily="66" charset="0"/>
            </a:endParaRPr>
          </a:p>
          <a:p>
            <a:pPr marL="0" indent="0">
              <a:buNone/>
            </a:pPr>
            <a:r>
              <a:rPr lang="en-US" b="1" dirty="0" smtClean="0">
                <a:latin typeface="Comic Sans MS" panose="030F0702030302020204" pitchFamily="66" charset="0"/>
              </a:rPr>
              <a:t>LO3 </a:t>
            </a:r>
            <a:r>
              <a:rPr lang="en-US" dirty="0" smtClean="0">
                <a:latin typeface="Comic Sans MS" panose="030F0702030302020204" pitchFamily="66" charset="0"/>
              </a:rPr>
              <a:t>– to demonstrate use of a strategy for effective reading.</a:t>
            </a:r>
            <a:endParaRPr lang="en-GB" dirty="0">
              <a:latin typeface="Comic Sans MS" panose="030F0702030302020204" pitchFamily="66" charset="0"/>
            </a:endParaRPr>
          </a:p>
        </p:txBody>
      </p:sp>
    </p:spTree>
    <p:extLst>
      <p:ext uri="{BB962C8B-B14F-4D97-AF65-F5344CB8AC3E}">
        <p14:creationId xmlns:p14="http://schemas.microsoft.com/office/powerpoint/2010/main" val="3031153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3EEB3A8-07AC-42A9-B64A-50770C3E9E25}"/>
              </a:ext>
            </a:extLst>
          </p:cNvPr>
          <p:cNvSpPr txBox="1"/>
          <p:nvPr/>
        </p:nvSpPr>
        <p:spPr>
          <a:xfrm>
            <a:off x="304800" y="295275"/>
            <a:ext cx="1170622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3200" i="1" dirty="0">
                <a:latin typeface="Comic Sans MS" panose="030F0702030302020204" pitchFamily="66" charset="0"/>
              </a:rPr>
              <a:t>The Year </a:t>
            </a:r>
            <a:r>
              <a:rPr lang="en-GB" sz="3200" i="1" dirty="0" smtClean="0">
                <a:latin typeface="Comic Sans MS" panose="030F0702030302020204" pitchFamily="66" charset="0"/>
              </a:rPr>
              <a:t>12 </a:t>
            </a:r>
            <a:r>
              <a:rPr lang="en-GB" sz="3200" i="1" dirty="0">
                <a:latin typeface="Comic Sans MS" panose="030F0702030302020204" pitchFamily="66" charset="0"/>
              </a:rPr>
              <a:t>PSHE Learning Journey</a:t>
            </a:r>
            <a:endParaRPr lang="en-GB" sz="3200" i="1" dirty="0">
              <a:latin typeface="Comic Sans MS" panose="030F0702030302020204" pitchFamily="66" charset="0"/>
              <a:cs typeface="Calibri"/>
            </a:endParaRPr>
          </a:p>
        </p:txBody>
      </p:sp>
      <p:pic>
        <p:nvPicPr>
          <p:cNvPr id="4" name="Picture 3"/>
          <p:cNvPicPr>
            <a:picLocks noChangeAspect="1"/>
          </p:cNvPicPr>
          <p:nvPr/>
        </p:nvPicPr>
        <p:blipFill>
          <a:blip r:embed="rId2"/>
          <a:stretch>
            <a:fillRect/>
          </a:stretch>
        </p:blipFill>
        <p:spPr>
          <a:xfrm>
            <a:off x="304800" y="1427494"/>
            <a:ext cx="11706225" cy="4633064"/>
          </a:xfrm>
          <a:prstGeom prst="rect">
            <a:avLst/>
          </a:prstGeom>
        </p:spPr>
      </p:pic>
    </p:spTree>
    <p:extLst>
      <p:ext uri="{BB962C8B-B14F-4D97-AF65-F5344CB8AC3E}">
        <p14:creationId xmlns:p14="http://schemas.microsoft.com/office/powerpoint/2010/main" val="1948766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26" y="0"/>
            <a:ext cx="11861442" cy="664549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2" descr="Image result for st josephs sl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910" y="266459"/>
            <a:ext cx="2046078" cy="20460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b="1" i="1" dirty="0" smtClean="0">
                <a:latin typeface="Comic Sans MS" panose="030F0702030302020204" pitchFamily="66" charset="0"/>
              </a:rPr>
              <a:t>Key Vocabulary:</a:t>
            </a:r>
            <a:endParaRPr lang="en-GB" b="1" i="1" dirty="0">
              <a:latin typeface="Comic Sans MS" panose="030F0702030302020204" pitchFamily="66" charset="0"/>
            </a:endParaRPr>
          </a:p>
        </p:txBody>
      </p:sp>
      <p:sp>
        <p:nvSpPr>
          <p:cNvPr id="8" name="Content Placeholder 7"/>
          <p:cNvSpPr>
            <a:spLocks noGrp="1"/>
          </p:cNvSpPr>
          <p:nvPr>
            <p:ph idx="1"/>
          </p:nvPr>
        </p:nvSpPr>
        <p:spPr>
          <a:xfrm>
            <a:off x="646176" y="2043939"/>
            <a:ext cx="9906000" cy="4351338"/>
          </a:xfrm>
        </p:spPr>
        <p:txBody>
          <a:bodyPr>
            <a:normAutofit fontScale="85000" lnSpcReduction="10000"/>
          </a:bodyPr>
          <a:lstStyle/>
          <a:p>
            <a:pPr marL="0" indent="0">
              <a:buNone/>
            </a:pPr>
            <a:r>
              <a:rPr lang="en-US" b="1" dirty="0" smtClean="0">
                <a:latin typeface="Comic Sans MS" panose="030F0702030302020204" pitchFamily="66" charset="0"/>
              </a:rPr>
              <a:t>Vocabulary acquisition </a:t>
            </a:r>
            <a:r>
              <a:rPr lang="en-US" b="1" dirty="0">
                <a:latin typeface="Comic Sans MS" panose="030F0702030302020204" pitchFamily="66" charset="0"/>
              </a:rPr>
              <a:t>- </a:t>
            </a:r>
            <a:r>
              <a:rPr lang="en-US" dirty="0" smtClean="0">
                <a:latin typeface="Comic Sans MS" panose="030F0702030302020204" pitchFamily="66" charset="0"/>
              </a:rPr>
              <a:t>the </a:t>
            </a:r>
            <a:r>
              <a:rPr lang="en-US" dirty="0">
                <a:latin typeface="Comic Sans MS" panose="030F0702030302020204" pitchFamily="66" charset="0"/>
              </a:rPr>
              <a:t>process of learning the words of a </a:t>
            </a:r>
            <a:r>
              <a:rPr lang="en-US" dirty="0" smtClean="0">
                <a:latin typeface="Comic Sans MS" panose="030F0702030302020204" pitchFamily="66" charset="0"/>
              </a:rPr>
              <a:t>language.</a:t>
            </a:r>
          </a:p>
          <a:p>
            <a:pPr marL="0" indent="0">
              <a:buNone/>
            </a:pPr>
            <a:endParaRPr lang="en-US" b="1" dirty="0">
              <a:latin typeface="Comic Sans MS" panose="030F0702030302020204" pitchFamily="66" charset="0"/>
            </a:endParaRPr>
          </a:p>
          <a:p>
            <a:pPr marL="0" indent="0">
              <a:buNone/>
            </a:pPr>
            <a:r>
              <a:rPr lang="en-US" b="1" dirty="0" smtClean="0">
                <a:latin typeface="Comic Sans MS" panose="030F0702030302020204" pitchFamily="66" charset="0"/>
              </a:rPr>
              <a:t>Context – </a:t>
            </a:r>
            <a:r>
              <a:rPr lang="en-US" dirty="0">
                <a:latin typeface="Comic Sans MS" panose="030F0702030302020204" pitchFamily="66" charset="0"/>
              </a:rPr>
              <a:t>the circumstances that form the setting for an event, statement, or idea, and in terms of which it can be fully understood</a:t>
            </a:r>
            <a:r>
              <a:rPr lang="en-US" dirty="0" smtClean="0">
                <a:latin typeface="Comic Sans MS" panose="030F0702030302020204" pitchFamily="66" charset="0"/>
              </a:rPr>
              <a:t>.</a:t>
            </a:r>
          </a:p>
          <a:p>
            <a:pPr marL="0" indent="0">
              <a:buNone/>
            </a:pPr>
            <a:endParaRPr lang="en-US" b="1" dirty="0" smtClean="0">
              <a:latin typeface="Comic Sans MS" panose="030F0702030302020204" pitchFamily="66" charset="0"/>
            </a:endParaRPr>
          </a:p>
          <a:p>
            <a:pPr marL="0" indent="0">
              <a:buNone/>
            </a:pPr>
            <a:r>
              <a:rPr lang="en-US" b="1" dirty="0" smtClean="0">
                <a:latin typeface="Comic Sans MS" panose="030F0702030302020204" pitchFamily="66" charset="0"/>
              </a:rPr>
              <a:t>Fluency </a:t>
            </a:r>
            <a:r>
              <a:rPr lang="en-US" b="1" dirty="0">
                <a:latin typeface="Comic Sans MS" panose="030F0702030302020204" pitchFamily="66" charset="0"/>
              </a:rPr>
              <a:t>- </a:t>
            </a:r>
            <a:r>
              <a:rPr lang="en-US" dirty="0">
                <a:latin typeface="Comic Sans MS" panose="030F0702030302020204" pitchFamily="66" charset="0"/>
              </a:rPr>
              <a:t>the ability to express </a:t>
            </a:r>
            <a:r>
              <a:rPr lang="en-US" dirty="0" smtClean="0">
                <a:latin typeface="Comic Sans MS" panose="030F0702030302020204" pitchFamily="66" charset="0"/>
              </a:rPr>
              <a:t>oneself, and understand language, </a:t>
            </a:r>
            <a:r>
              <a:rPr lang="en-US" dirty="0">
                <a:latin typeface="Comic Sans MS" panose="030F0702030302020204" pitchFamily="66" charset="0"/>
              </a:rPr>
              <a:t>easily and articulately</a:t>
            </a:r>
            <a:r>
              <a:rPr lang="en-US" dirty="0" smtClean="0">
                <a:latin typeface="Comic Sans MS" panose="030F0702030302020204" pitchFamily="66" charset="0"/>
              </a:rPr>
              <a:t>.</a:t>
            </a:r>
          </a:p>
          <a:p>
            <a:pPr marL="0" indent="0">
              <a:buNone/>
            </a:pPr>
            <a:endParaRPr lang="en-US" b="1" dirty="0">
              <a:latin typeface="Comic Sans MS" panose="030F0702030302020204" pitchFamily="66" charset="0"/>
            </a:endParaRPr>
          </a:p>
          <a:p>
            <a:pPr marL="0" indent="0">
              <a:buNone/>
            </a:pPr>
            <a:r>
              <a:rPr lang="en-US" b="1" dirty="0" smtClean="0">
                <a:latin typeface="Comic Sans MS" panose="030F0702030302020204" pitchFamily="66" charset="0"/>
              </a:rPr>
              <a:t>To </a:t>
            </a:r>
            <a:r>
              <a:rPr lang="en-US" b="1" dirty="0" err="1" smtClean="0">
                <a:latin typeface="Comic Sans MS" panose="030F0702030302020204" pitchFamily="66" charset="0"/>
              </a:rPr>
              <a:t>recognise</a:t>
            </a:r>
            <a:r>
              <a:rPr lang="en-US" b="1" dirty="0" smtClean="0">
                <a:latin typeface="Comic Sans MS" panose="030F0702030302020204" pitchFamily="66" charset="0"/>
              </a:rPr>
              <a:t> – </a:t>
            </a:r>
            <a:r>
              <a:rPr lang="en-US" dirty="0">
                <a:latin typeface="Comic Sans MS" panose="030F0702030302020204" pitchFamily="66" charset="0"/>
              </a:rPr>
              <a:t>identify (someone or something) from having encountered them </a:t>
            </a:r>
            <a:r>
              <a:rPr lang="en-US" dirty="0" smtClean="0">
                <a:latin typeface="Comic Sans MS" panose="030F0702030302020204" pitchFamily="66" charset="0"/>
              </a:rPr>
              <a:t>before (this is different to having </a:t>
            </a:r>
            <a:r>
              <a:rPr lang="en-US" dirty="0" err="1" smtClean="0">
                <a:latin typeface="Comic Sans MS" panose="030F0702030302020204" pitchFamily="66" charset="0"/>
              </a:rPr>
              <a:t>memorised</a:t>
            </a:r>
            <a:r>
              <a:rPr lang="en-US" dirty="0" smtClean="0">
                <a:latin typeface="Comic Sans MS" panose="030F0702030302020204" pitchFamily="66" charset="0"/>
              </a:rPr>
              <a:t> it).</a:t>
            </a:r>
            <a:endParaRPr lang="en-US" b="1" dirty="0">
              <a:latin typeface="Comic Sans MS" panose="030F0702030302020204" pitchFamily="66" charset="0"/>
            </a:endParaRPr>
          </a:p>
          <a:p>
            <a:pPr marL="0" indent="0">
              <a:buNone/>
            </a:pPr>
            <a:endParaRPr lang="en-US" b="1" dirty="0" smtClean="0">
              <a:latin typeface="Comic Sans MS" panose="030F0702030302020204" pitchFamily="66" charset="0"/>
            </a:endParaRPr>
          </a:p>
          <a:p>
            <a:pPr marL="0" indent="0">
              <a:buNone/>
            </a:pPr>
            <a:endParaRPr lang="en-US" b="1" dirty="0">
              <a:latin typeface="Comic Sans MS" panose="030F0702030302020204" pitchFamily="66" charset="0"/>
            </a:endParaRPr>
          </a:p>
          <a:p>
            <a:pPr marL="0" indent="0">
              <a:buNone/>
            </a:pPr>
            <a:endParaRPr lang="en-GB" dirty="0">
              <a:latin typeface="Comic Sans MS" panose="030F0702030302020204" pitchFamily="66" charset="0"/>
            </a:endParaRPr>
          </a:p>
        </p:txBody>
      </p:sp>
      <p:sp>
        <p:nvSpPr>
          <p:cNvPr id="9" name="Content Placeholder 7"/>
          <p:cNvSpPr txBox="1">
            <a:spLocks/>
          </p:cNvSpPr>
          <p:nvPr/>
        </p:nvSpPr>
        <p:spPr>
          <a:xfrm>
            <a:off x="5599176" y="11874"/>
            <a:ext cx="4575048" cy="902526"/>
          </a:xfrm>
          <a:prstGeom prst="rect">
            <a:avLst/>
          </a:prstGeom>
          <a:solidFill>
            <a:schemeClr val="bg1"/>
          </a:solidFill>
          <a:ln>
            <a:solidFill>
              <a:srgbClr val="FF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00" b="1" dirty="0">
                <a:latin typeface="Comic Sans MS" panose="030F0702030302020204" pitchFamily="66" charset="0"/>
              </a:rPr>
              <a:t>LO1</a:t>
            </a:r>
            <a:r>
              <a:rPr lang="en-US" sz="900" dirty="0">
                <a:latin typeface="Comic Sans MS" panose="030F0702030302020204" pitchFamily="66" charset="0"/>
              </a:rPr>
              <a:t> – to understand how we comprehend information through reading.</a:t>
            </a:r>
          </a:p>
          <a:p>
            <a:pPr marL="0" indent="0">
              <a:buNone/>
            </a:pPr>
            <a:r>
              <a:rPr lang="en-US" sz="900" b="1" dirty="0">
                <a:latin typeface="Comic Sans MS" panose="030F0702030302020204" pitchFamily="66" charset="0"/>
              </a:rPr>
              <a:t>LO2 </a:t>
            </a:r>
            <a:r>
              <a:rPr lang="en-US" sz="900" dirty="0">
                <a:latin typeface="Comic Sans MS" panose="030F0702030302020204" pitchFamily="66" charset="0"/>
              </a:rPr>
              <a:t>– to understand how we effectively engage with sources in order to comprehend information.</a:t>
            </a:r>
          </a:p>
          <a:p>
            <a:pPr marL="0" indent="0">
              <a:buNone/>
            </a:pPr>
            <a:r>
              <a:rPr lang="en-US" sz="900" b="1" dirty="0">
                <a:latin typeface="Comic Sans MS" panose="030F0702030302020204" pitchFamily="66" charset="0"/>
              </a:rPr>
              <a:t>LO3 </a:t>
            </a:r>
            <a:r>
              <a:rPr lang="en-US" sz="900" dirty="0">
                <a:latin typeface="Comic Sans MS" panose="030F0702030302020204" pitchFamily="66" charset="0"/>
              </a:rPr>
              <a:t>– to demonstrate use of a strategy for effective reading.</a:t>
            </a:r>
            <a:endParaRPr lang="en-GB" sz="900" dirty="0">
              <a:latin typeface="Comic Sans MS" panose="030F0702030302020204" pitchFamily="66" charset="0"/>
            </a:endParaRPr>
          </a:p>
        </p:txBody>
      </p:sp>
    </p:spTree>
    <p:extLst>
      <p:ext uri="{BB962C8B-B14F-4D97-AF65-F5344CB8AC3E}">
        <p14:creationId xmlns:p14="http://schemas.microsoft.com/office/powerpoint/2010/main" val="3922770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2D1E3552102641B11C2B7E4F7E5419" ma:contentTypeVersion="13" ma:contentTypeDescription="Create a new document." ma:contentTypeScope="" ma:versionID="06326ff71f61165d01e1a08bde592de4">
  <xsd:schema xmlns:xsd="http://www.w3.org/2001/XMLSchema" xmlns:xs="http://www.w3.org/2001/XMLSchema" xmlns:p="http://schemas.microsoft.com/office/2006/metadata/properties" xmlns:ns2="a608c9fc-6661-4105-bf50-172c184c82bc" xmlns:ns3="f1ff2428-2f7a-42ae-bcc7-002bf72b01b3" targetNamespace="http://schemas.microsoft.com/office/2006/metadata/properties" ma:root="true" ma:fieldsID="5a1644bb70e1523e4b7af64b625b685a" ns2:_="" ns3:_="">
    <xsd:import namespace="a608c9fc-6661-4105-bf50-172c184c82bc"/>
    <xsd:import namespace="f1ff2428-2f7a-42ae-bcc7-002bf72b01b3"/>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08c9fc-6661-4105-bf50-172c184c82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ff2428-2f7a-42ae-bcc7-002bf72b01b3"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E8E436-5143-475D-9B6B-759BC70B5081}">
  <ds:schemaRefs>
    <ds:schemaRef ds:uri="http://schemas.microsoft.com/sharepoint/v3/contenttype/forms"/>
  </ds:schemaRefs>
</ds:datastoreItem>
</file>

<file path=customXml/itemProps2.xml><?xml version="1.0" encoding="utf-8"?>
<ds:datastoreItem xmlns:ds="http://schemas.openxmlformats.org/officeDocument/2006/customXml" ds:itemID="{7197A5B9-2F66-41A3-B75C-C26D1CB31327}"/>
</file>

<file path=customXml/itemProps3.xml><?xml version="1.0" encoding="utf-8"?>
<ds:datastoreItem xmlns:ds="http://schemas.openxmlformats.org/officeDocument/2006/customXml" ds:itemID="{C07F8654-7E3F-4548-A1D7-DA6C51C0A3AA}">
  <ds:schemaRefs>
    <ds:schemaRef ds:uri="http://schemas.openxmlformats.org/package/2006/metadata/core-properties"/>
    <ds:schemaRef ds:uri="4cd16256-8a9d-4152-ba97-a643b44938fb"/>
    <ds:schemaRef ds:uri="http://schemas.microsoft.com/office/2006/documentManagement/types"/>
    <ds:schemaRef ds:uri="http://schemas.microsoft.com/office/infopath/2007/PartnerControls"/>
    <ds:schemaRef ds:uri="15b4aa8f-8f89-42f2-ac0f-b0c629f4f978"/>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1608</TotalTime>
  <Words>2008</Words>
  <Application>Microsoft Office PowerPoint</Application>
  <PresentationFormat>Widescreen</PresentationFormat>
  <Paragraphs>233</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Comic Sans MS</vt:lpstr>
      <vt:lpstr>Wingdings</vt:lpstr>
      <vt:lpstr>1_Office Theme</vt:lpstr>
      <vt:lpstr>Engaging With Sources.</vt:lpstr>
      <vt:lpstr>Task) discuss the questions with a partner and make an educated guess to the correct answers.</vt:lpstr>
      <vt:lpstr>PowerPoint Presentation</vt:lpstr>
      <vt:lpstr>Engaging with Sources</vt:lpstr>
      <vt:lpstr>Engaging with Sources</vt:lpstr>
      <vt:lpstr>Therefore, today we will look at:</vt:lpstr>
      <vt:lpstr>Learning Objectives:</vt:lpstr>
      <vt:lpstr>PowerPoint Presentation</vt:lpstr>
      <vt:lpstr>Key Vocabulary:</vt:lpstr>
      <vt:lpstr>Academic Reading Strategies</vt:lpstr>
      <vt:lpstr>Reading Assignments</vt:lpstr>
      <vt:lpstr>Answers (green pen marking and stick in your books):</vt:lpstr>
      <vt:lpstr>Answers (green pen marking and stick in your books):</vt:lpstr>
      <vt:lpstr>Think, Pair &amp; Share:</vt:lpstr>
      <vt:lpstr>Note Taking – Study Skills</vt:lpstr>
      <vt:lpstr>Note Taking – Study Skills</vt:lpstr>
      <vt:lpstr>Think, Pair &amp; Share:</vt:lpstr>
      <vt:lpstr>Tier Three Vocabulary</vt:lpstr>
      <vt:lpstr>Often you can find the Tier Three vocabulary lists in your specification but we have provided the Quizlet links here.</vt:lpstr>
      <vt:lpstr>Plenary: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J.Self</dc:creator>
  <cp:lastModifiedBy>G Clark</cp:lastModifiedBy>
  <cp:revision>232</cp:revision>
  <cp:lastPrinted>2019-09-23T06:53:41Z</cp:lastPrinted>
  <dcterms:created xsi:type="dcterms:W3CDTF">2018-08-30T13:46:47Z</dcterms:created>
  <dcterms:modified xsi:type="dcterms:W3CDTF">2021-10-19T15:28:54Z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0x010100C52D1E3552102641B11C2B7E4F7E5419</vt:lpwstr>
  </property>
</Properties>
</file>