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76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3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07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34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0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00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37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27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36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20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37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76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3901D-4EFD-419B-BF21-1D7B70D32477}" type="datetimeFigureOut">
              <a:rPr lang="en-GB" smtClean="0"/>
              <a:t>04/10/2020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7CFD-2065-43BC-A4AA-D40122BBF8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47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6633752"/>
              </p:ext>
            </p:extLst>
          </p:nvPr>
        </p:nvGraphicFramePr>
        <p:xfrm>
          <a:off x="0" y="523216"/>
          <a:ext cx="12192000" cy="6360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140"/>
                <a:gridCol w="5231876"/>
                <a:gridCol w="1665147"/>
                <a:gridCol w="1470837"/>
                <a:gridCol w="1524000"/>
              </a:tblGrid>
              <a:tr h="519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L1 – Introduction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to BTEC Travel and Tourism and Learning Aim A: A1/A2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Types of Travel and Tourism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investigate</a:t>
                      </a:r>
                      <a:r>
                        <a:rPr lang="en-US" sz="1100" baseline="0" dirty="0" smtClean="0"/>
                        <a:t> the BTEC Travel and Tourism course </a:t>
                      </a:r>
                    </a:p>
                    <a:p>
                      <a:r>
                        <a:rPr lang="en-US" sz="1100" baseline="0" dirty="0" smtClean="0"/>
                        <a:t>LO2: To define the keyword: tourism</a:t>
                      </a:r>
                    </a:p>
                    <a:p>
                      <a:r>
                        <a:rPr lang="en-US" sz="1100" baseline="0" dirty="0" smtClean="0"/>
                        <a:t>LO3: To describe the different types of tourism and travel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Tourism / Domestic Tourism</a:t>
                      </a:r>
                      <a:r>
                        <a:rPr lang="en-US" sz="900" baseline="0" dirty="0" smtClean="0"/>
                        <a:t> /  Inbound Tourism / Outbound Tourism / Day Visitor / UNWTO / Incentive Travel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 Intentional,</a:t>
                      </a:r>
                      <a:r>
                        <a:rPr lang="en-US" sz="1100" baseline="0" dirty="0" smtClean="0"/>
                        <a:t> Attentive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4167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L2 – Learning Aim A: A3 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Types of Travel and Tourism Customer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recall the different types of travel and tourism 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travel and tourism customer </a:t>
                      </a:r>
                    </a:p>
                    <a:p>
                      <a:r>
                        <a:rPr lang="en-US" sz="1100" baseline="0" dirty="0" smtClean="0"/>
                        <a:t>LO3: To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the different factors that influence the type of travel and tourism customer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Tourism / Individuals</a:t>
                      </a:r>
                      <a:r>
                        <a:rPr lang="en-US" sz="900" baseline="0" dirty="0" smtClean="0"/>
                        <a:t> and Couples / Families / Groups / Corporate </a:t>
                      </a:r>
                      <a:r>
                        <a:rPr lang="en-US" sz="900" baseline="0" dirty="0" err="1" smtClean="0"/>
                        <a:t>Travellers</a:t>
                      </a:r>
                      <a:r>
                        <a:rPr lang="en-US" sz="900" baseline="0" dirty="0" smtClean="0"/>
                        <a:t> / Customer with Specific Requirements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 Hopeful. Wise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L3: Learning Aim A: A1/A2/A3 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Travel</a:t>
                      </a:r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 Agent Vs Client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consolidate our knowledge of Learning Aim A </a:t>
                      </a:r>
                    </a:p>
                    <a:p>
                      <a:r>
                        <a:rPr lang="en-US" sz="1100" baseline="0" dirty="0" smtClean="0"/>
                        <a:t>LO2: To research global holiday destinations </a:t>
                      </a:r>
                    </a:p>
                    <a:p>
                      <a:r>
                        <a:rPr lang="en-US" sz="1100" baseline="0" dirty="0" smtClean="0"/>
                        <a:t>LO3: To create a suitable holiday based on the requirements of a client profile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Tourism / Global</a:t>
                      </a:r>
                      <a:r>
                        <a:rPr lang="en-US" sz="900" baseline="0" dirty="0" smtClean="0"/>
                        <a:t> Holiday Destinations / Travel Agent / Client / Travel Itinerary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 Active, Intentional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L4: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B: B1 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The Key Sectors of the Travel and Tourism Industry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 To identify the different key sectors in the travel and tourism industry</a:t>
                      </a:r>
                    </a:p>
                    <a:p>
                      <a:r>
                        <a:rPr lang="en-US" sz="1100" baseline="0" dirty="0" smtClean="0"/>
                        <a:t>LO2: To investigate the different types of </a:t>
                      </a:r>
                      <a:r>
                        <a:rPr lang="en-US" sz="1100" baseline="0" dirty="0" err="1" smtClean="0"/>
                        <a:t>organisations</a:t>
                      </a:r>
                      <a:r>
                        <a:rPr lang="en-US" sz="1100" baseline="0" dirty="0" smtClean="0"/>
                        <a:t> </a:t>
                      </a:r>
                    </a:p>
                    <a:p>
                      <a:r>
                        <a:rPr lang="en-US" sz="1100" baseline="0" dirty="0" smtClean="0"/>
                        <a:t>LO3: To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the factors associated with different types of tourism </a:t>
                      </a:r>
                      <a:r>
                        <a:rPr lang="en-US" sz="1100" baseline="0" dirty="0" err="1" smtClean="0"/>
                        <a:t>organisation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Sole Trader / Limited Liability / Bankrupt / Liable / Private Limited Company /</a:t>
                      </a:r>
                      <a:r>
                        <a:rPr lang="en-US" sz="900" baseline="0" dirty="0" smtClean="0"/>
                        <a:t> Shareholders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 Reading with Questions to complete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 Wise, Learned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L5: Learning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Aim B: B2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Transport Principles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GB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role of the key sector: transport principles</a:t>
                      </a:r>
                    </a:p>
                    <a:p>
                      <a:r>
                        <a:rPr lang="en-US" sz="1100" baseline="0" dirty="0" smtClean="0"/>
                        <a:t>LO2: To investigate the different components of transport principles</a:t>
                      </a:r>
                    </a:p>
                    <a:p>
                      <a:r>
                        <a:rPr lang="en-US" sz="1100" baseline="0" dirty="0" smtClean="0"/>
                        <a:t>LO3: To assess the products, services and facilities of transport principles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Transport Principles /Low-Cost</a:t>
                      </a:r>
                      <a:r>
                        <a:rPr lang="en-US" sz="900" baseline="0" dirty="0" smtClean="0"/>
                        <a:t> Airlines / All-Inclusive / </a:t>
                      </a:r>
                      <a:r>
                        <a:rPr lang="en-US" sz="900" baseline="0" dirty="0" err="1" smtClean="0"/>
                        <a:t>Cruiseline</a:t>
                      </a:r>
                      <a:r>
                        <a:rPr lang="en-US" sz="900" baseline="0" dirty="0" smtClean="0"/>
                        <a:t> / Tangible / Intangible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0025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L6: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B: B2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Transport Hubs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role of the key sector: transport hubs</a:t>
                      </a:r>
                    </a:p>
                    <a:p>
                      <a:r>
                        <a:rPr lang="en-US" sz="1100" baseline="0" dirty="0" smtClean="0"/>
                        <a:t>LO2: To investigate the different components of transport hubs </a:t>
                      </a:r>
                    </a:p>
                    <a:p>
                      <a:r>
                        <a:rPr lang="en-US" sz="1100" baseline="0" dirty="0" smtClean="0"/>
                        <a:t>LO3: To assess the products, services and facilities of transport hubs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Transport</a:t>
                      </a:r>
                      <a:r>
                        <a:rPr lang="en-US" sz="900" baseline="0" dirty="0" smtClean="0"/>
                        <a:t> / </a:t>
                      </a:r>
                      <a:r>
                        <a:rPr lang="en-US" sz="900" dirty="0" smtClean="0"/>
                        <a:t>Gateway / Hub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L7: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Learning Aim B: B2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Tour Operators and Travel Agents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role of the key sector: tour operators and travel agents</a:t>
                      </a:r>
                    </a:p>
                    <a:p>
                      <a:r>
                        <a:rPr lang="en-US" sz="1100" baseline="0" dirty="0" smtClean="0"/>
                        <a:t>LO2: To investigate the different components of tour operators and travel agents</a:t>
                      </a:r>
                    </a:p>
                    <a:p>
                      <a:r>
                        <a:rPr lang="en-US" sz="1100" baseline="0" dirty="0" smtClean="0"/>
                        <a:t>LO3: To assess the products, services and facilities of tour operators and travel agents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</a:t>
                      </a:r>
                      <a:r>
                        <a:rPr lang="en-US" sz="900" baseline="0" dirty="0" smtClean="0"/>
                        <a:t> Operators / Travel Agents / Hotelier / Package Holiday / Mass-</a:t>
                      </a:r>
                      <a:r>
                        <a:rPr lang="en-US" sz="900" baseline="0" dirty="0" err="1" smtClean="0"/>
                        <a:t>Markert</a:t>
                      </a:r>
                      <a:r>
                        <a:rPr lang="en-US" sz="900" baseline="0" dirty="0" smtClean="0"/>
                        <a:t> / Niche Marker / Commission / Excursion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L8: Learning Aim B: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</a:rPr>
                        <a:t> B2</a:t>
                      </a:r>
                    </a:p>
                    <a:p>
                      <a:r>
                        <a:rPr lang="en-US" sz="1100" b="0" baseline="0" dirty="0" smtClean="0">
                          <a:solidFill>
                            <a:schemeClr val="tx1"/>
                          </a:solidFill>
                        </a:rPr>
                        <a:t>Visitor Attractions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role of the key sector: visitor attractions</a:t>
                      </a:r>
                    </a:p>
                    <a:p>
                      <a:r>
                        <a:rPr lang="en-US" sz="1100" baseline="0" dirty="0" smtClean="0"/>
                        <a:t>LO2: To investigate the different components of visitor attractions</a:t>
                      </a:r>
                    </a:p>
                    <a:p>
                      <a:r>
                        <a:rPr lang="en-US" sz="1100" baseline="0" dirty="0" smtClean="0"/>
                        <a:t>LO3: To assess the products, services and facilities of visitor attractions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Visitor Attractions</a:t>
                      </a:r>
                      <a:r>
                        <a:rPr lang="en-US" sz="900" baseline="0" dirty="0" smtClean="0"/>
                        <a:t> / Natural Areas / Man-Made / Historical / Heritage / Sporting / Special Events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 Reading with</a:t>
                      </a:r>
                      <a:r>
                        <a:rPr lang="en-US" sz="1100" baseline="0" dirty="0" smtClean="0"/>
                        <a:t> Questions to complete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L9: Learning Aim B: B2</a:t>
                      </a:r>
                    </a:p>
                    <a:p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Accommodation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role of the key sector: accommodation</a:t>
                      </a:r>
                    </a:p>
                    <a:p>
                      <a:r>
                        <a:rPr lang="en-US" sz="1100" baseline="0" dirty="0" smtClean="0"/>
                        <a:t>LO2: To investigate the different components of accommodation</a:t>
                      </a:r>
                    </a:p>
                    <a:p>
                      <a:r>
                        <a:rPr lang="en-US" sz="1100" baseline="0" dirty="0" smtClean="0"/>
                        <a:t>LO3: To assess the products, services and facilities of accommodation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Accommodation / Catered</a:t>
                      </a:r>
                      <a:r>
                        <a:rPr lang="en-US" sz="900" baseline="0" dirty="0" smtClean="0"/>
                        <a:t> / Self-Catered / Static / Yurt / Tepee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 smtClean="0"/>
                    </a:p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1 – The World of Travel and Tourism </a:t>
            </a:r>
          </a:p>
          <a:p>
            <a:r>
              <a:rPr lang="en-US" sz="1100" dirty="0" smtClean="0"/>
              <a:t>To be taught from September to February half term (90 GLH)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49254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981671"/>
              </p:ext>
            </p:extLst>
          </p:nvPr>
        </p:nvGraphicFramePr>
        <p:xfrm>
          <a:off x="0" y="523216"/>
          <a:ext cx="12192000" cy="6339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512"/>
                <a:gridCol w="5688418"/>
                <a:gridCol w="1881963"/>
                <a:gridCol w="1190847"/>
                <a:gridCol w="1304260"/>
              </a:tblGrid>
              <a:tr h="5199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83665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L10: Learning Aim B: B2</a:t>
                      </a:r>
                    </a:p>
                    <a:p>
                      <a:r>
                        <a:rPr lang="en-US" sz="1100" b="0" dirty="0" smtClean="0"/>
                        <a:t>Trade Associations</a:t>
                      </a:r>
                      <a:r>
                        <a:rPr lang="en-US" sz="1100" b="0" baseline="0" dirty="0" smtClean="0"/>
                        <a:t>, Government Bodies and Regulatory Bodies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LO1:</a:t>
                      </a:r>
                      <a:r>
                        <a:rPr lang="en-US" sz="900" baseline="0" dirty="0" smtClean="0"/>
                        <a:t> To identify the role of the key sector: trade associations, government bodies, regulatory bodies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LO2: To investigate the different components of trade associations, government bodies, regulatory bodies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aseline="0" dirty="0" smtClean="0"/>
                        <a:t>LO3: To assess the products, services and facilities of trade associations, government bodies, regulatory bodies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Trade Associations</a:t>
                      </a:r>
                      <a:r>
                        <a:rPr lang="en-US" sz="900" baseline="0" dirty="0" smtClean="0"/>
                        <a:t> / Government Bodies / Regulatory Bodies / ABTA / CAA / DCMS / FCO / Lobby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4020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L11: Learning Aim B: B2</a:t>
                      </a:r>
                    </a:p>
                    <a:p>
                      <a:r>
                        <a:rPr lang="en-US" sz="1100" b="0" dirty="0" smtClean="0"/>
                        <a:t>Information</a:t>
                      </a:r>
                      <a:r>
                        <a:rPr lang="en-US" sz="1100" b="0" baseline="0" dirty="0" smtClean="0"/>
                        <a:t> and Promotional Services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identify the role of the key sector: information and promotional services</a:t>
                      </a:r>
                    </a:p>
                    <a:p>
                      <a:r>
                        <a:rPr lang="en-US" sz="1100" baseline="0" dirty="0" smtClean="0"/>
                        <a:t>LO2: To investigate the different components of information and promotional services</a:t>
                      </a:r>
                    </a:p>
                    <a:p>
                      <a:r>
                        <a:rPr lang="en-US" sz="1100" baseline="0" dirty="0" smtClean="0"/>
                        <a:t>LO3: To assess the products, services and facilities of information and promotional services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Information</a:t>
                      </a:r>
                      <a:r>
                        <a:rPr lang="en-US" sz="900" baseline="0" dirty="0" smtClean="0"/>
                        <a:t> and Promotional Services / UNWTO / </a:t>
                      </a:r>
                      <a:r>
                        <a:rPr lang="en-US" sz="900" baseline="0" dirty="0" err="1" smtClean="0"/>
                        <a:t>VisitBritain</a:t>
                      </a:r>
                      <a:r>
                        <a:rPr lang="en-US" sz="900" baseline="0" dirty="0" smtClean="0"/>
                        <a:t>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Eloquent, Attentive,</a:t>
                      </a:r>
                      <a:r>
                        <a:rPr lang="en-US" sz="1100" baseline="0" dirty="0" smtClean="0"/>
                        <a:t> Intentional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8613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L12: Learning Aim B: B3</a:t>
                      </a:r>
                    </a:p>
                    <a:p>
                      <a:r>
                        <a:rPr lang="en-US" sz="1100" b="0" dirty="0" smtClean="0"/>
                        <a:t>Interrelationships Vs Interdependencies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</a:t>
                      </a:r>
                      <a:r>
                        <a:rPr lang="en-US" sz="1100" baseline="0" dirty="0" smtClean="0"/>
                        <a:t> define the keywords: interrelationship and interdependency </a:t>
                      </a:r>
                    </a:p>
                    <a:p>
                      <a:r>
                        <a:rPr lang="en-US" sz="1100" baseline="0" dirty="0" smtClean="0"/>
                        <a:t>LO2: To investigate how distribution channels, vertical and horizontal integration operate </a:t>
                      </a:r>
                    </a:p>
                    <a:p>
                      <a:r>
                        <a:rPr lang="en-US" sz="1100" baseline="0" dirty="0" smtClean="0"/>
                        <a:t>LO3: To apply our knowledge of integration to case studies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Interrelationship / Interdependency</a:t>
                      </a:r>
                      <a:r>
                        <a:rPr lang="en-US" sz="900" baseline="0" dirty="0" smtClean="0"/>
                        <a:t> / Distribution Channel / Vertical Integration / Horizontal Integration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FLIPPED LEARNING</a:t>
                      </a:r>
                      <a:r>
                        <a:rPr lang="en-US" sz="1100" baseline="0" dirty="0" smtClean="0"/>
                        <a:t> FOR L13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 Grateful, Learned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L13:</a:t>
                      </a:r>
                      <a:r>
                        <a:rPr lang="en-US" sz="1100" b="1" baseline="0" dirty="0" smtClean="0"/>
                        <a:t> Learning Aim B: B4 </a:t>
                      </a:r>
                    </a:p>
                    <a:p>
                      <a:r>
                        <a:rPr lang="en-US" sz="1100" b="1" baseline="0" dirty="0" smtClean="0"/>
                        <a:t>FLIPPED LEARNING</a:t>
                      </a:r>
                    </a:p>
                    <a:p>
                      <a:r>
                        <a:rPr lang="en-US" sz="1100" b="0" baseline="0" dirty="0" smtClean="0"/>
                        <a:t>Technology In Travel and Tourism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recall</a:t>
                      </a:r>
                      <a:r>
                        <a:rPr lang="en-US" sz="1100" baseline="0" dirty="0" smtClean="0"/>
                        <a:t> the keywords we learnt for homework </a:t>
                      </a:r>
                    </a:p>
                    <a:p>
                      <a:r>
                        <a:rPr lang="en-US" sz="1100" baseline="0" dirty="0" smtClean="0"/>
                        <a:t>LO2: To apply what we learnt with flipped learning to questions on technology in the travel and tourism industry</a:t>
                      </a:r>
                    </a:p>
                    <a:p>
                      <a:r>
                        <a:rPr lang="en-US" sz="1100" baseline="0" dirty="0" smtClean="0"/>
                        <a:t>LO3: To assess the different types of technology in the travel and tourism industry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Technology / Animatronics /</a:t>
                      </a:r>
                      <a:r>
                        <a:rPr lang="en-US" sz="900" baseline="0" dirty="0" smtClean="0"/>
                        <a:t> Augmented Reality / Binaural / Haptic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Keyword Dissect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Truthful,</a:t>
                      </a:r>
                      <a:r>
                        <a:rPr lang="en-US" sz="1100" baseline="0" dirty="0" smtClean="0"/>
                        <a:t> Active, Learned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L14:</a:t>
                      </a:r>
                      <a:r>
                        <a:rPr lang="en-US" sz="1100" b="1" baseline="0" dirty="0" smtClean="0"/>
                        <a:t> Learning Aim C:  C1</a:t>
                      </a:r>
                    </a:p>
                    <a:p>
                      <a:r>
                        <a:rPr lang="en-US" sz="1100" b="0" baseline="0" dirty="0" smtClean="0"/>
                        <a:t>Importance of the UK as a Global Destination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investigate the scale of the travel and tourism industry </a:t>
                      </a:r>
                    </a:p>
                    <a:p>
                      <a:r>
                        <a:rPr lang="en-US" sz="1100" baseline="0" dirty="0" smtClean="0"/>
                        <a:t>LO2: To explain why the UK is an important global destination </a:t>
                      </a:r>
                    </a:p>
                    <a:p>
                      <a:r>
                        <a:rPr lang="en-US" sz="1100" baseline="0" dirty="0" smtClean="0"/>
                        <a:t>LO3: To compare the importance of different countries and the impact this has on industry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Global</a:t>
                      </a:r>
                      <a:r>
                        <a:rPr lang="en-US" sz="900" baseline="0" dirty="0" smtClean="0"/>
                        <a:t> Destination / Tourist Numbers / Tourist Generators / Tourism Receipts / Balance of Payments / GDP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 Wise, Intentional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L15:</a:t>
                      </a:r>
                      <a:r>
                        <a:rPr lang="en-US" sz="1100" b="1" baseline="0" dirty="0" smtClean="0"/>
                        <a:t> Learning Aim C: C2</a:t>
                      </a:r>
                    </a:p>
                    <a:p>
                      <a:r>
                        <a:rPr lang="en-US" sz="1100" b="0" baseline="0" dirty="0" smtClean="0"/>
                        <a:t>Employment in travel and tourism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</a:t>
                      </a:r>
                      <a:r>
                        <a:rPr lang="en-US" sz="1100" baseline="0" dirty="0" smtClean="0"/>
                        <a:t> distinguish the difference between direct and indirect employment </a:t>
                      </a:r>
                    </a:p>
                    <a:p>
                      <a:r>
                        <a:rPr lang="en-US" sz="1100" baseline="0" dirty="0" smtClean="0"/>
                        <a:t>LO2: To investigate how you can enter a travel and tourism career </a:t>
                      </a:r>
                    </a:p>
                    <a:p>
                      <a:r>
                        <a:rPr lang="en-US" sz="1100" baseline="0" dirty="0" smtClean="0"/>
                        <a:t>LO3: To assess the different types of employment across the industry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Direct Employment / Indirect Employment</a:t>
                      </a:r>
                      <a:r>
                        <a:rPr lang="en-US" sz="900" baseline="0" dirty="0" smtClean="0"/>
                        <a:t> / Customer- Facing / Pre-</a:t>
                      </a:r>
                      <a:r>
                        <a:rPr lang="en-US" sz="900" baseline="0" dirty="0" err="1" smtClean="0"/>
                        <a:t>Depature</a:t>
                      </a:r>
                      <a:r>
                        <a:rPr lang="en-US" sz="900" baseline="0" dirty="0" smtClean="0"/>
                        <a:t> / In-Resort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Faith-filled,</a:t>
                      </a:r>
                      <a:r>
                        <a:rPr lang="en-US" sz="1100" baseline="0" dirty="0" smtClean="0"/>
                        <a:t> Prophetic, Compassionate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L16:</a:t>
                      </a:r>
                      <a:r>
                        <a:rPr lang="en-US" sz="1100" b="1" baseline="0" dirty="0" smtClean="0"/>
                        <a:t> FLASHBACK FRIDAY </a:t>
                      </a:r>
                    </a:p>
                    <a:p>
                      <a:r>
                        <a:rPr lang="en-US" sz="1100" b="1" baseline="0" dirty="0" smtClean="0"/>
                        <a:t>Learning Aim A/B</a:t>
                      </a:r>
                    </a:p>
                    <a:p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test</a:t>
                      </a:r>
                      <a:r>
                        <a:rPr lang="en-US" sz="1100" baseline="0" dirty="0" smtClean="0"/>
                        <a:t> our recall of the keywords from learning aim A and B </a:t>
                      </a:r>
                    </a:p>
                    <a:p>
                      <a:r>
                        <a:rPr lang="en-US" sz="1100" baseline="0" dirty="0" smtClean="0"/>
                        <a:t>LO2: To apply our knowledge to exam practice questions </a:t>
                      </a:r>
                    </a:p>
                    <a:p>
                      <a:r>
                        <a:rPr lang="en-US" sz="1100" baseline="0" dirty="0" smtClean="0"/>
                        <a:t>LO3: To update our </a:t>
                      </a:r>
                      <a:r>
                        <a:rPr lang="en-US" sz="1100" baseline="0" dirty="0" err="1" smtClean="0"/>
                        <a:t>personalised</a:t>
                      </a:r>
                      <a:r>
                        <a:rPr lang="en-US" sz="1100" baseline="0" dirty="0" smtClean="0"/>
                        <a:t> learning checklists, and set measurable goals for our future studies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Tourism</a:t>
                      </a:r>
                      <a:r>
                        <a:rPr lang="en-US" sz="900" baseline="0" dirty="0" smtClean="0"/>
                        <a:t> / Domestic / Inbound / Outbound / Key Sectors / Travel Principles / UNWTO / Interrelationship / Interdependency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Practice Exam Questions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Active,</a:t>
                      </a:r>
                      <a:r>
                        <a:rPr lang="en-US" sz="1100" baseline="0" dirty="0" smtClean="0"/>
                        <a:t> Wise, Attentive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5469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L17:</a:t>
                      </a:r>
                      <a:r>
                        <a:rPr lang="en-US" sz="1100" b="1" baseline="0" dirty="0" smtClean="0"/>
                        <a:t> Learning Aim C: C3</a:t>
                      </a:r>
                    </a:p>
                    <a:p>
                      <a:r>
                        <a:rPr lang="en-US" sz="1100" b="0" dirty="0" smtClean="0"/>
                        <a:t>Visitor</a:t>
                      </a:r>
                      <a:r>
                        <a:rPr lang="en-US" sz="1100" b="0" baseline="0" dirty="0" smtClean="0"/>
                        <a:t> Numbers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</a:t>
                      </a:r>
                      <a:r>
                        <a:rPr lang="en-US" sz="1100" baseline="0" dirty="0" smtClean="0"/>
                        <a:t> To investigate the total visitor numbers by each type of tourism </a:t>
                      </a:r>
                    </a:p>
                    <a:p>
                      <a:r>
                        <a:rPr lang="en-US" sz="1100" baseline="0" dirty="0" smtClean="0"/>
                        <a:t>LO2: To explain how travel and tourism companies use visitor numbers to influence their services</a:t>
                      </a:r>
                    </a:p>
                    <a:p>
                      <a:r>
                        <a:rPr lang="en-US" sz="1100" baseline="0" dirty="0" smtClean="0"/>
                        <a:t>LO3: To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the visitor trends to understand what type of data is collected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Visitor Numbers / Inbound</a:t>
                      </a:r>
                      <a:r>
                        <a:rPr lang="en-US" sz="900" baseline="0" dirty="0" smtClean="0"/>
                        <a:t> / Outbound / Type of Transport Used / Visitor Trends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FLIPPED</a:t>
                      </a:r>
                      <a:r>
                        <a:rPr lang="en-US" sz="1100" baseline="0" dirty="0" smtClean="0"/>
                        <a:t> LEARNING FOR L20/L21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 Wise, Intentional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4151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L18:</a:t>
                      </a:r>
                      <a:r>
                        <a:rPr lang="en-US" sz="1100" b="1" baseline="0" dirty="0" smtClean="0"/>
                        <a:t> Learning Aim C: C4</a:t>
                      </a:r>
                    </a:p>
                    <a:p>
                      <a:r>
                        <a:rPr lang="en-US" sz="1100" b="0" baseline="0" dirty="0" smtClean="0"/>
                        <a:t>Income and Spending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investigate</a:t>
                      </a:r>
                      <a:r>
                        <a:rPr lang="en-US" sz="1100" baseline="0" dirty="0" smtClean="0"/>
                        <a:t> what tourists in the UK spend their money on </a:t>
                      </a:r>
                    </a:p>
                    <a:p>
                      <a:r>
                        <a:rPr lang="en-US" sz="1100" baseline="0" dirty="0" smtClean="0"/>
                        <a:t>LO2: To identify the impacts of leakage on different economically developed countries </a:t>
                      </a:r>
                    </a:p>
                    <a:p>
                      <a:r>
                        <a:rPr lang="en-US" sz="1100" baseline="0" dirty="0" smtClean="0"/>
                        <a:t>LO3: To compare and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visitor spending in two different areas in the UK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Income / Multiplier Effect / Leakage /</a:t>
                      </a:r>
                      <a:r>
                        <a:rPr lang="en-US" sz="900" baseline="0" dirty="0" smtClean="0"/>
                        <a:t> Economic / Developed Country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Eloquent, Learned, Active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1 – The World of Travel and Tourism </a:t>
            </a:r>
          </a:p>
          <a:p>
            <a:r>
              <a:rPr lang="en-US" sz="1100" dirty="0" smtClean="0"/>
              <a:t>To be taught from September to February half term (90 GLH)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25244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88559"/>
              </p:ext>
            </p:extLst>
          </p:nvPr>
        </p:nvGraphicFramePr>
        <p:xfrm>
          <a:off x="0" y="523217"/>
          <a:ext cx="12192000" cy="4785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409"/>
                <a:gridCol w="5826642"/>
                <a:gridCol w="1329070"/>
                <a:gridCol w="1353879"/>
                <a:gridCol w="1524000"/>
              </a:tblGrid>
              <a:tr h="499729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LESSON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OBJECTIVES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VOCABULARY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HOMEWORK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 JOSEPH’S PUPIL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PROFILE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12901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L19:</a:t>
                      </a:r>
                      <a:r>
                        <a:rPr lang="en-US" sz="1100" b="1" baseline="0" dirty="0" smtClean="0"/>
                        <a:t> FLASHBACK FRIDAY</a:t>
                      </a:r>
                    </a:p>
                    <a:p>
                      <a:r>
                        <a:rPr lang="en-US" sz="1100" b="1" baseline="0" dirty="0" smtClean="0"/>
                        <a:t>Learning Aim A/B/C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test</a:t>
                      </a:r>
                      <a:r>
                        <a:rPr lang="en-US" sz="1100" baseline="0" dirty="0" smtClean="0"/>
                        <a:t> our recall of the keywords from learning aim A, B and C</a:t>
                      </a:r>
                    </a:p>
                    <a:p>
                      <a:r>
                        <a:rPr lang="en-US" sz="1100" baseline="0" dirty="0" smtClean="0"/>
                        <a:t>LO2: To apply our knowledge to exam practice questions </a:t>
                      </a:r>
                    </a:p>
                    <a:p>
                      <a:r>
                        <a:rPr lang="en-US" sz="1100" baseline="0" dirty="0" smtClean="0"/>
                        <a:t>LO3: To update our </a:t>
                      </a:r>
                      <a:r>
                        <a:rPr lang="en-US" sz="1100" baseline="0" dirty="0" err="1" smtClean="0"/>
                        <a:t>personalised</a:t>
                      </a:r>
                      <a:r>
                        <a:rPr lang="en-US" sz="1100" baseline="0" dirty="0" smtClean="0"/>
                        <a:t> learning checklists, and set measurable goals for our future studies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Tourism / Economies of Sale</a:t>
                      </a:r>
                      <a:r>
                        <a:rPr lang="en-US" sz="900" baseline="0" dirty="0" smtClean="0"/>
                        <a:t> / Visitor Numbers / Factors / Income / Economy  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Active, Wise, Generous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2436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L20: Learning</a:t>
                      </a:r>
                      <a:r>
                        <a:rPr lang="en-US" sz="1100" b="1" baseline="0" dirty="0" smtClean="0"/>
                        <a:t> Aim D: D1</a:t>
                      </a:r>
                    </a:p>
                    <a:p>
                      <a:r>
                        <a:rPr lang="en-US" sz="1100" b="1" baseline="0" dirty="0" smtClean="0"/>
                        <a:t>FLIPPED LEARNING</a:t>
                      </a:r>
                    </a:p>
                    <a:p>
                      <a:r>
                        <a:rPr lang="en-US" sz="1100" b="0" baseline="0" dirty="0" smtClean="0"/>
                        <a:t>Product Development and Innovation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identify</a:t>
                      </a:r>
                      <a:r>
                        <a:rPr lang="en-US" sz="1100" baseline="0" dirty="0" smtClean="0"/>
                        <a:t> how the industry has changed since the 1950s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LO2: To investigate</a:t>
                      </a:r>
                      <a:r>
                        <a:rPr lang="en-US" sz="1100" baseline="0" dirty="0" smtClean="0"/>
                        <a:t> how the different key sectors have developed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LO3: To </a:t>
                      </a:r>
                      <a:r>
                        <a:rPr lang="en-US" sz="1100" dirty="0" err="1" smtClean="0"/>
                        <a:t>analyse</a:t>
                      </a:r>
                      <a:r>
                        <a:rPr lang="en-US" sz="1100" dirty="0" smtClean="0"/>
                        <a:t> the impac</a:t>
                      </a:r>
                      <a:r>
                        <a:rPr lang="en-US" sz="1100" baseline="0" dirty="0" smtClean="0"/>
                        <a:t>t of these developments on the industry, people and environment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Development /</a:t>
                      </a:r>
                      <a:r>
                        <a:rPr lang="en-US" sz="900" baseline="0" dirty="0" smtClean="0"/>
                        <a:t> Innovation / Board / Differentiation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Practice</a:t>
                      </a:r>
                      <a:r>
                        <a:rPr lang="en-US" sz="1100" baseline="0" dirty="0" smtClean="0"/>
                        <a:t> Exam Questions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Learned, Grateful,</a:t>
                      </a:r>
                      <a:r>
                        <a:rPr lang="en-US" sz="1100" baseline="0" dirty="0" smtClean="0"/>
                        <a:t> Active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547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L21: Learning</a:t>
                      </a:r>
                      <a:r>
                        <a:rPr lang="en-US" sz="1100" b="1" baseline="0" dirty="0" smtClean="0"/>
                        <a:t> Aim D: D1</a:t>
                      </a:r>
                    </a:p>
                    <a:p>
                      <a:r>
                        <a:rPr lang="en-US" sz="1100" b="1" baseline="0" dirty="0" smtClean="0"/>
                        <a:t>FLIPPED LEARNING</a:t>
                      </a:r>
                    </a:p>
                    <a:p>
                      <a:r>
                        <a:rPr lang="en-US" sz="1100" b="0" baseline="0" dirty="0" smtClean="0"/>
                        <a:t>Media Factors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identify the different types of media that</a:t>
                      </a:r>
                      <a:r>
                        <a:rPr lang="en-US" sz="1100" baseline="0" dirty="0" smtClean="0"/>
                        <a:t> is used in the travel and tourism industry</a:t>
                      </a:r>
                    </a:p>
                    <a:p>
                      <a:r>
                        <a:rPr lang="en-US" sz="1100" baseline="0" dirty="0" smtClean="0"/>
                        <a:t>LO2: To explain how travel and tourism companies use media to promote their services </a:t>
                      </a:r>
                    </a:p>
                    <a:p>
                      <a:r>
                        <a:rPr lang="en-US" sz="1100" baseline="0" dirty="0" smtClean="0"/>
                        <a:t>LO3: To </a:t>
                      </a:r>
                      <a:r>
                        <a:rPr lang="en-US" sz="1100" baseline="0" dirty="0" err="1" smtClean="0"/>
                        <a:t>analyse</a:t>
                      </a:r>
                      <a:r>
                        <a:rPr lang="en-US" sz="1100" baseline="0" dirty="0" smtClean="0"/>
                        <a:t> the effectiveness of travel media coverage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Media / Public Relations</a:t>
                      </a:r>
                      <a:r>
                        <a:rPr lang="en-US" sz="900" baseline="0" dirty="0" smtClean="0"/>
                        <a:t> / Television Coverage / Social Media / Influence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Topic</a:t>
                      </a:r>
                      <a:r>
                        <a:rPr lang="en-US" sz="1100" baseline="0" dirty="0" smtClean="0"/>
                        <a:t> Reading with Questions to complete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Attentive, Wise,</a:t>
                      </a:r>
                      <a:r>
                        <a:rPr lang="en-US" sz="1100" baseline="0" dirty="0" smtClean="0"/>
                        <a:t> Active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547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L22: Learning Aim D: D2</a:t>
                      </a:r>
                    </a:p>
                    <a:p>
                      <a:r>
                        <a:rPr lang="en-US" sz="1100" b="0" dirty="0" smtClean="0"/>
                        <a:t>Other</a:t>
                      </a:r>
                      <a:r>
                        <a:rPr lang="en-US" sz="1100" b="0" baseline="0" dirty="0" smtClean="0"/>
                        <a:t> Factors Affecting the Travel and Tourism Industry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</a:t>
                      </a:r>
                      <a:r>
                        <a:rPr lang="en-US" sz="1100" baseline="0" dirty="0" smtClean="0"/>
                        <a:t> identify other factors which may affect the travel and tourism industry 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LO2: To investigate the economic, social environmental and legal factors</a:t>
                      </a:r>
                      <a:r>
                        <a:rPr lang="en-US" sz="1100" baseline="0" dirty="0" smtClean="0"/>
                        <a:t> affecting the travel and tourism industry</a:t>
                      </a:r>
                      <a:endParaRPr lang="en-US" sz="1100" dirty="0" smtClean="0"/>
                    </a:p>
                    <a:p>
                      <a:r>
                        <a:rPr lang="en-US" sz="1100" dirty="0" smtClean="0"/>
                        <a:t>LO3: To asses</a:t>
                      </a:r>
                      <a:r>
                        <a:rPr lang="en-US" sz="1100" baseline="0" dirty="0" smtClean="0"/>
                        <a:t>s the impact of these factors on the travel and tourism industry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External</a:t>
                      </a:r>
                      <a:r>
                        <a:rPr lang="en-US" sz="900" baseline="0" dirty="0" smtClean="0"/>
                        <a:t> / Internal / Recession / Economy / Disposable Income / Grey Market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Curious,</a:t>
                      </a:r>
                      <a:r>
                        <a:rPr lang="en-US" sz="1100" baseline="0" dirty="0" smtClean="0"/>
                        <a:t> Eloquent, Active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547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L23: Learning Aim D:</a:t>
                      </a:r>
                      <a:r>
                        <a:rPr lang="en-US" sz="1100" b="1" baseline="0" dirty="0" smtClean="0"/>
                        <a:t> D3 </a:t>
                      </a:r>
                    </a:p>
                    <a:p>
                      <a:r>
                        <a:rPr lang="en-US" sz="1100" b="0" baseline="0" dirty="0" smtClean="0"/>
                        <a:t>Responses to Internal and External Factors</a:t>
                      </a:r>
                      <a:endParaRPr lang="en-GB" sz="11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</a:t>
                      </a:r>
                      <a:r>
                        <a:rPr lang="en-US" sz="1100" baseline="0" dirty="0" smtClean="0"/>
                        <a:t> recall the factors affecting the travel and tourism industry </a:t>
                      </a:r>
                    </a:p>
                    <a:p>
                      <a:r>
                        <a:rPr lang="en-US" sz="1100" baseline="0" dirty="0" smtClean="0"/>
                        <a:t>LO2: To investigate the responses to these factors </a:t>
                      </a:r>
                    </a:p>
                    <a:p>
                      <a:r>
                        <a:rPr lang="en-US" sz="1100" baseline="0" dirty="0" smtClean="0"/>
                        <a:t>LO3: To assess the impact of these factors on the travel and tourism industry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Responses</a:t>
                      </a:r>
                      <a:r>
                        <a:rPr lang="en-US" sz="900" baseline="0" dirty="0" smtClean="0"/>
                        <a:t> / Environmental / Social / Economic / Political 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Learned, Wise, Intentional</a:t>
                      </a:r>
                      <a:r>
                        <a:rPr lang="en-US" sz="1100" baseline="0" dirty="0" smtClean="0"/>
                        <a:t>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547">
                <a:tc>
                  <a:txBody>
                    <a:bodyPr/>
                    <a:lstStyle/>
                    <a:p>
                      <a:r>
                        <a:rPr lang="en-US" sz="1100" b="1" dirty="0" smtClean="0"/>
                        <a:t>L24: FLASHBACK</a:t>
                      </a:r>
                      <a:r>
                        <a:rPr lang="en-US" sz="1100" b="1" baseline="0" dirty="0" smtClean="0"/>
                        <a:t> FRIDAY</a:t>
                      </a:r>
                    </a:p>
                    <a:p>
                      <a:r>
                        <a:rPr lang="en-US" sz="1100" b="1" baseline="0" dirty="0" smtClean="0"/>
                        <a:t>Learning Aim A/B/C/D</a:t>
                      </a:r>
                      <a:endParaRPr lang="en-GB" sz="11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LO1: To test</a:t>
                      </a:r>
                      <a:r>
                        <a:rPr lang="en-US" sz="1100" baseline="0" dirty="0" smtClean="0"/>
                        <a:t> our recall of the keywords from learning aim A, B, C and D</a:t>
                      </a:r>
                    </a:p>
                    <a:p>
                      <a:r>
                        <a:rPr lang="en-US" sz="1100" baseline="0" dirty="0" smtClean="0"/>
                        <a:t>LO2: To apply our knowledge to exam practice questions </a:t>
                      </a:r>
                    </a:p>
                    <a:p>
                      <a:r>
                        <a:rPr lang="en-US" sz="1100" baseline="0" dirty="0" smtClean="0"/>
                        <a:t>LO3: To update our </a:t>
                      </a:r>
                      <a:r>
                        <a:rPr lang="en-US" sz="1100" baseline="0" dirty="0" err="1" smtClean="0"/>
                        <a:t>personalised</a:t>
                      </a:r>
                      <a:r>
                        <a:rPr lang="en-US" sz="1100" baseline="0" dirty="0" smtClean="0"/>
                        <a:t> learning checklists, and set measurable goals for our future studies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Tourism / Economies</a:t>
                      </a:r>
                      <a:r>
                        <a:rPr lang="en-US" sz="900" baseline="0" dirty="0" smtClean="0"/>
                        <a:t> of Sale / GDP / UNWTO / Visitor Numbers </a:t>
                      </a:r>
                      <a:r>
                        <a:rPr lang="en-US" sz="900" baseline="0" smtClean="0"/>
                        <a:t>/ Tourist Generators</a:t>
                      </a:r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Jumbo</a:t>
                      </a:r>
                      <a:r>
                        <a:rPr lang="en-US" sz="1100" baseline="0" dirty="0" smtClean="0"/>
                        <a:t> Keyword Dissect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Active, Attentive</a:t>
                      </a:r>
                      <a:r>
                        <a:rPr lang="en-US" sz="1100" smtClean="0"/>
                        <a:t>, Eloquent </a:t>
                      </a:r>
                      <a:endParaRPr lang="en-GB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Unit 1 – The World of Travel and Tourism </a:t>
            </a:r>
          </a:p>
          <a:p>
            <a:r>
              <a:rPr lang="en-US" sz="1100" dirty="0" smtClean="0"/>
              <a:t>To be taught from September to February half term (90 GLH)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16579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18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2224</TotalTime>
  <Words>1802</Words>
  <Application>Microsoft Office PowerPoint</Application>
  <PresentationFormat>Widescreen</PresentationFormat>
  <Paragraphs>203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Wellesley-Davies</dc:creator>
  <cp:lastModifiedBy>F.Araf</cp:lastModifiedBy>
  <cp:revision>46</cp:revision>
  <dcterms:created xsi:type="dcterms:W3CDTF">2020-07-27T12:54:14Z</dcterms:created>
  <dcterms:modified xsi:type="dcterms:W3CDTF">2020-10-04T18:46:29Z</dcterms:modified>
</cp:coreProperties>
</file>