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0F8D-2E08-49B4-8084-26DEB79DC224}" type="datetimeFigureOut">
              <a:rPr lang="en-GB" smtClean="0"/>
              <a:t>05/02/2020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5208A-707F-40FF-BBE7-4F68876A49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1406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0F8D-2E08-49B4-8084-26DEB79DC224}" type="datetimeFigureOut">
              <a:rPr lang="en-GB" smtClean="0"/>
              <a:t>05/02/2020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5208A-707F-40FF-BBE7-4F68876A49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3437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0F8D-2E08-49B4-8084-26DEB79DC224}" type="datetimeFigureOut">
              <a:rPr lang="en-GB" smtClean="0"/>
              <a:t>05/02/2020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5208A-707F-40FF-BBE7-4F68876A49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4814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0F8D-2E08-49B4-8084-26DEB79DC224}" type="datetimeFigureOut">
              <a:rPr lang="en-GB" smtClean="0"/>
              <a:t>05/02/2020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5208A-707F-40FF-BBE7-4F68876A49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5423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0F8D-2E08-49B4-8084-26DEB79DC224}" type="datetimeFigureOut">
              <a:rPr lang="en-GB" smtClean="0"/>
              <a:t>05/02/2020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5208A-707F-40FF-BBE7-4F68876A49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4753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0F8D-2E08-49B4-8084-26DEB79DC224}" type="datetimeFigureOut">
              <a:rPr lang="en-GB" smtClean="0"/>
              <a:t>05/02/2020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5208A-707F-40FF-BBE7-4F68876A49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604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0F8D-2E08-49B4-8084-26DEB79DC224}" type="datetimeFigureOut">
              <a:rPr lang="en-GB" smtClean="0"/>
              <a:t>05/02/2020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5208A-707F-40FF-BBE7-4F68876A49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567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0F8D-2E08-49B4-8084-26DEB79DC224}" type="datetimeFigureOut">
              <a:rPr lang="en-GB" smtClean="0"/>
              <a:t>05/02/2020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5208A-707F-40FF-BBE7-4F68876A49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301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0F8D-2E08-49B4-8084-26DEB79DC224}" type="datetimeFigureOut">
              <a:rPr lang="en-GB" smtClean="0"/>
              <a:t>05/02/2020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5208A-707F-40FF-BBE7-4F68876A49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845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0F8D-2E08-49B4-8084-26DEB79DC224}" type="datetimeFigureOut">
              <a:rPr lang="en-GB" smtClean="0"/>
              <a:t>05/02/2020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5208A-707F-40FF-BBE7-4F68876A49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405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0F8D-2E08-49B4-8084-26DEB79DC224}" type="datetimeFigureOut">
              <a:rPr lang="en-GB" smtClean="0"/>
              <a:t>05/02/2020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5208A-707F-40FF-BBE7-4F68876A49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5636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50F8D-2E08-49B4-8084-26DEB79DC224}" type="datetimeFigureOut">
              <a:rPr lang="en-GB" smtClean="0"/>
              <a:t>05/02/2020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5208A-707F-40FF-BBE7-4F68876A49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5368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0304" y="91526"/>
            <a:ext cx="62076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latin typeface="Comic Sans MS" panose="030F0702030302020204" pitchFamily="66" charset="0"/>
              </a:rPr>
              <a:t>Key Stage 3 Curriculum Reads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2099853"/>
              </p:ext>
            </p:extLst>
          </p:nvPr>
        </p:nvGraphicFramePr>
        <p:xfrm>
          <a:off x="180304" y="780890"/>
          <a:ext cx="11822806" cy="5861214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3116688"/>
                <a:gridCol w="3078050"/>
                <a:gridCol w="2910626"/>
                <a:gridCol w="2717442"/>
              </a:tblGrid>
              <a:tr h="435774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Comic Sans MS" panose="030F0702030302020204" pitchFamily="66" charset="0"/>
                        </a:rPr>
                        <a:t>English &amp; Languages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Comic Sans MS" panose="030F0702030302020204" pitchFamily="66" charset="0"/>
                        </a:rPr>
                        <a:t>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Comic Sans MS" panose="030F0702030302020204" pitchFamily="66" charset="0"/>
                        </a:rPr>
                        <a:t>Humanities</a:t>
                      </a:r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Comic Sans MS" panose="030F0702030302020204" pitchFamily="66" charset="0"/>
                        </a:rPr>
                        <a:t>Arts and Sports</a:t>
                      </a:r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540307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dirty="0" smtClean="0">
                          <a:latin typeface="Comic Sans MS" panose="030F0702030302020204" pitchFamily="66" charset="0"/>
                        </a:rPr>
                        <a:t>The Adventures of Huckleberry Finn</a:t>
                      </a:r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,</a:t>
                      </a:r>
                      <a:r>
                        <a:rPr lang="en-GB" sz="1400" baseline="0" dirty="0" smtClean="0">
                          <a:latin typeface="Comic Sans MS" panose="030F0702030302020204" pitchFamily="66" charset="0"/>
                        </a:rPr>
                        <a:t> Mark Twain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baseline="0" dirty="0" smtClean="0">
                          <a:latin typeface="Comic Sans MS" panose="030F0702030302020204" pitchFamily="66" charset="0"/>
                        </a:rPr>
                        <a:t>Chinese Cinderella</a:t>
                      </a:r>
                      <a:r>
                        <a:rPr lang="en-GB" sz="1400" baseline="0" dirty="0" smtClean="0">
                          <a:latin typeface="Comic Sans MS" panose="030F0702030302020204" pitchFamily="66" charset="0"/>
                        </a:rPr>
                        <a:t>, Adeline Yen </a:t>
                      </a:r>
                      <a:r>
                        <a:rPr lang="en-GB" sz="1400" baseline="0" dirty="0" err="1" smtClean="0">
                          <a:latin typeface="Comic Sans MS" panose="030F0702030302020204" pitchFamily="66" charset="0"/>
                        </a:rPr>
                        <a:t>Mah</a:t>
                      </a:r>
                      <a:endParaRPr lang="en-GB" sz="1400" baseline="0" dirty="0" smtClean="0">
                        <a:latin typeface="Comic Sans MS" panose="030F0702030302020204" pitchFamily="66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baseline="0" dirty="0" smtClean="0">
                          <a:latin typeface="Comic Sans MS" panose="030F0702030302020204" pitchFamily="66" charset="0"/>
                        </a:rPr>
                        <a:t>Welcome to Nowhere</a:t>
                      </a:r>
                      <a:r>
                        <a:rPr lang="en-GB" sz="1400" baseline="0" dirty="0" smtClean="0">
                          <a:latin typeface="Comic Sans MS" panose="030F0702030302020204" pitchFamily="66" charset="0"/>
                        </a:rPr>
                        <a:t>, Elizabeth Laird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dirty="0" smtClean="0">
                          <a:latin typeface="Comic Sans MS" panose="030F0702030302020204" pitchFamily="66" charset="0"/>
                        </a:rPr>
                        <a:t>Wonder</a:t>
                      </a:r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, R.J. Palacio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dirty="0" smtClean="0">
                          <a:latin typeface="Comic Sans MS" panose="030F0702030302020204" pitchFamily="66" charset="0"/>
                        </a:rPr>
                        <a:t>Little Women, </a:t>
                      </a:r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Louisa May </a:t>
                      </a:r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Alcott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dirty="0" smtClean="0">
                          <a:latin typeface="Comic Sans MS" panose="030F0702030302020204" pitchFamily="66" charset="0"/>
                        </a:rPr>
                        <a:t>Pig Heart Boy</a:t>
                      </a:r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, </a:t>
                      </a:r>
                      <a:r>
                        <a:rPr lang="en-GB" sz="1400" dirty="0" err="1" smtClean="0">
                          <a:latin typeface="Comic Sans MS" panose="030F0702030302020204" pitchFamily="66" charset="0"/>
                        </a:rPr>
                        <a:t>Malorie</a:t>
                      </a:r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 Blackman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dirty="0" smtClean="0">
                          <a:latin typeface="Comic Sans MS" panose="030F0702030302020204" pitchFamily="66" charset="0"/>
                        </a:rPr>
                        <a:t>Noughts and</a:t>
                      </a:r>
                      <a:r>
                        <a:rPr lang="en-GB" sz="1400" b="1" baseline="0" dirty="0" smtClean="0">
                          <a:latin typeface="Comic Sans MS" panose="030F0702030302020204" pitchFamily="66" charset="0"/>
                        </a:rPr>
                        <a:t> Crosses</a:t>
                      </a:r>
                      <a:r>
                        <a:rPr lang="en-GB" sz="1400" baseline="0" dirty="0" smtClean="0">
                          <a:latin typeface="Comic Sans MS" panose="030F0702030302020204" pitchFamily="66" charset="0"/>
                        </a:rPr>
                        <a:t>, </a:t>
                      </a:r>
                      <a:r>
                        <a:rPr lang="en-GB" sz="1400" baseline="0" dirty="0" err="1" smtClean="0">
                          <a:latin typeface="Comic Sans MS" panose="030F0702030302020204" pitchFamily="66" charset="0"/>
                        </a:rPr>
                        <a:t>Malorie</a:t>
                      </a:r>
                      <a:r>
                        <a:rPr lang="en-GB" sz="1400" baseline="0" dirty="0" smtClean="0">
                          <a:latin typeface="Comic Sans MS" panose="030F0702030302020204" pitchFamily="66" charset="0"/>
                        </a:rPr>
                        <a:t> Blackman</a:t>
                      </a:r>
                      <a:endParaRPr lang="en-GB" sz="1400" dirty="0" smtClean="0">
                        <a:latin typeface="Comic Sans MS" panose="030F0702030302020204" pitchFamily="66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dirty="0" smtClean="0">
                          <a:latin typeface="Comic Sans MS" panose="030F0702030302020204" pitchFamily="66" charset="0"/>
                        </a:rPr>
                        <a:t>I</a:t>
                      </a:r>
                      <a:r>
                        <a:rPr lang="en-GB" sz="1400" b="1" baseline="0" dirty="0" smtClean="0">
                          <a:latin typeface="Comic Sans MS" panose="030F0702030302020204" pitchFamily="66" charset="0"/>
                        </a:rPr>
                        <a:t> am David</a:t>
                      </a:r>
                      <a:r>
                        <a:rPr lang="en-GB" sz="1400" baseline="0" dirty="0" smtClean="0">
                          <a:latin typeface="Comic Sans MS" panose="030F0702030302020204" pitchFamily="66" charset="0"/>
                        </a:rPr>
                        <a:t>, Anne Holm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baseline="0" dirty="0" err="1" smtClean="0">
                          <a:latin typeface="Comic Sans MS" panose="030F0702030302020204" pitchFamily="66" charset="0"/>
                        </a:rPr>
                        <a:t>Watership</a:t>
                      </a:r>
                      <a:r>
                        <a:rPr lang="en-GB" sz="1400" b="1" baseline="0" dirty="0" smtClean="0">
                          <a:latin typeface="Comic Sans MS" panose="030F0702030302020204" pitchFamily="66" charset="0"/>
                        </a:rPr>
                        <a:t> Down</a:t>
                      </a:r>
                      <a:r>
                        <a:rPr lang="en-GB" sz="1400" baseline="0" dirty="0" smtClean="0">
                          <a:latin typeface="Comic Sans MS" panose="030F0702030302020204" pitchFamily="66" charset="0"/>
                        </a:rPr>
                        <a:t>, Richard Adams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baseline="0" dirty="0" smtClean="0">
                          <a:latin typeface="Comic Sans MS" panose="030F0702030302020204" pitchFamily="66" charset="0"/>
                        </a:rPr>
                        <a:t>Holes</a:t>
                      </a:r>
                      <a:r>
                        <a:rPr lang="en-GB" sz="1400" baseline="0" dirty="0" smtClean="0">
                          <a:latin typeface="Comic Sans MS" panose="030F0702030302020204" pitchFamily="66" charset="0"/>
                        </a:rPr>
                        <a:t>, Louis Sachar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baseline="0" dirty="0" smtClean="0">
                          <a:latin typeface="Comic Sans MS" panose="030F0702030302020204" pitchFamily="66" charset="0"/>
                        </a:rPr>
                        <a:t>Animal Farm</a:t>
                      </a:r>
                      <a:r>
                        <a:rPr lang="en-GB" sz="1400" baseline="0" dirty="0" smtClean="0">
                          <a:latin typeface="Comic Sans MS" panose="030F0702030302020204" pitchFamily="66" charset="0"/>
                        </a:rPr>
                        <a:t>, George Orwell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Última</a:t>
                      </a: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parada</a:t>
                      </a: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de la </a:t>
                      </a:r>
                      <a:r>
                        <a:rPr lang="en-GB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calle</a:t>
                      </a: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Market,</a:t>
                      </a:r>
                      <a:r>
                        <a:rPr lang="en-GB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Matt de la Peña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La luz de </a:t>
                      </a:r>
                      <a:r>
                        <a:rPr lang="en-GB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Lucía</a:t>
                      </a:r>
                      <a:r>
                        <a:rPr lang="en-GB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Del </a:t>
                      </a:r>
                      <a:r>
                        <a:rPr lang="en-GB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Mazo</a:t>
                      </a: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Margarita and Silvia </a:t>
                      </a:r>
                      <a:r>
                        <a:rPr lang="en-GB" sz="1400" kern="1200" dirty="0" err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Álvarez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Juan Bobo </a:t>
                      </a:r>
                      <a:r>
                        <a:rPr lang="en-GB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busca</a:t>
                      </a: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trabajo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Marisa Montes and Joe </a:t>
                      </a:r>
                      <a:r>
                        <a:rPr lang="en-GB" sz="1400" kern="1200" dirty="0" err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Cepeda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Asterix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 Rene </a:t>
                      </a:r>
                      <a:r>
                        <a:rPr lang="en-GB" sz="1400" kern="1200" dirty="0" err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Goscinny</a:t>
                      </a:r>
                      <a:endParaRPr lang="en-GB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Why Does Asparagus Make Your Pee Smell?,</a:t>
                      </a:r>
                      <a:r>
                        <a:rPr lang="en-GB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Andy </a:t>
                      </a:r>
                      <a:r>
                        <a:rPr lang="en-GB" sz="1400" kern="1200" dirty="0" err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Brunning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The Hitchhikers Guide to the Galaxy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Douglas Adams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Women in Science: 50 Fearless Pioneers who Changed the World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Rachel </a:t>
                      </a:r>
                      <a:r>
                        <a:rPr lang="en-GB" sz="1400" kern="1200" dirty="0" err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Ignotofsky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Jurassic Park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Michael Crichton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Things to Make and Do in the Fourth Dimension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Matt Parker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Elements: A Very</a:t>
                      </a:r>
                      <a:r>
                        <a:rPr lang="en-GB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Short Introduction</a:t>
                      </a:r>
                      <a:r>
                        <a:rPr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Philip Ball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Coding Club Python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Chris </a:t>
                      </a:r>
                      <a:r>
                        <a:rPr lang="en-GB" sz="1400" kern="1200" dirty="0" err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Roffey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Scratch Challenge Made Easy,</a:t>
                      </a:r>
                      <a:r>
                        <a:rPr lang="en-GB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Carol </a:t>
                      </a:r>
                      <a:r>
                        <a:rPr lang="en-GB" sz="1400" kern="1200" dirty="0" err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Vorderman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Design - The Definitive Visual History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DK Books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The Design of Everyday Things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Donald A Norman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 Maths</a:t>
                      </a:r>
                      <a:r>
                        <a:rPr lang="en-GB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Journey-Seven Wonders, </a:t>
                      </a:r>
                      <a:r>
                        <a:rPr lang="en-GB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Jon Richards</a:t>
                      </a:r>
                      <a:endParaRPr lang="en-GB" sz="1400" b="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 Very Short Introduction to Christianity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Linda Woodhead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 Very Short Introduction to Judaism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Norman Solomon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The Shack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William P. Young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 Very Short Introduction to Hinduism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Kim Knott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 Very Short Introduction to Islam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Malise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Ruthven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The Boy in the Striped Pyjamas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John Boyle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Civil Rights Movement for Kids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Mary C. </a:t>
                      </a:r>
                      <a:r>
                        <a:rPr lang="en-GB" sz="1400" kern="1200" dirty="0" err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Turck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The Story of Slavery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Sarah </a:t>
                      </a:r>
                      <a:r>
                        <a:rPr lang="en-GB" sz="1400" kern="1200" dirty="0" err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Courtauld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Roll</a:t>
                      </a:r>
                      <a:r>
                        <a:rPr lang="en-GB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of Thunder, Hear My Cry</a:t>
                      </a:r>
                      <a:r>
                        <a:rPr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Mildred D Taylor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Horrible Histories 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Series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Northern</a:t>
                      </a:r>
                      <a:r>
                        <a:rPr lang="en-GB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Lights</a:t>
                      </a:r>
                      <a:r>
                        <a:rPr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Philip Pullman</a:t>
                      </a:r>
                    </a:p>
                    <a:p>
                      <a:pPr lvl="0"/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Drawing on the Right Side of the Brain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Betty Edwards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The Power of the Pencil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Guy Field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Art of the 20</a:t>
                      </a:r>
                      <a:r>
                        <a:rPr lang="en-GB" sz="1400" b="1" kern="1200" baseline="300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th</a:t>
                      </a: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Century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Karl </a:t>
                      </a:r>
                      <a:r>
                        <a:rPr lang="en-GB" sz="1400" kern="1200" dirty="0" err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Puhrberg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Charlie and the Chocolate Factory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Roald Dhal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The Tempest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William Shakespeare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 Midsummer Night’s Dream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William Shakespeare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Cassette Culture: Past and Present of Musical Icon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John Z </a:t>
                      </a:r>
                      <a:r>
                        <a:rPr lang="en-GB" sz="1400" kern="1200" dirty="0" err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Komurki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The AB Guide to Music Theory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Eric Taylor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Frankie</a:t>
                      </a:r>
                      <a:r>
                        <a:rPr lang="en-GB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Vs The Rowdy Romans</a:t>
                      </a:r>
                      <a:r>
                        <a:rPr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Frank Lampard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Steven Gerrard</a:t>
                      </a:r>
                      <a:r>
                        <a:rPr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Andy Crofts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532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0304" y="91526"/>
            <a:ext cx="64394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latin typeface="Comic Sans MS" panose="030F0702030302020204" pitchFamily="66" charset="0"/>
              </a:rPr>
              <a:t>Key Stage 4 Curriculum Reads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2400182"/>
              </p:ext>
            </p:extLst>
          </p:nvPr>
        </p:nvGraphicFramePr>
        <p:xfrm>
          <a:off x="180304" y="780890"/>
          <a:ext cx="11822806" cy="5861214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3103809"/>
                <a:gridCol w="3335628"/>
                <a:gridCol w="2640169"/>
                <a:gridCol w="2743200"/>
              </a:tblGrid>
              <a:tr h="435774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English &amp; Languages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Humanities</a:t>
                      </a:r>
                      <a:endParaRPr lang="en-GB" sz="20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Arts and Sports</a:t>
                      </a:r>
                      <a:endParaRPr lang="en-GB" sz="20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540307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The </a:t>
                      </a:r>
                      <a:r>
                        <a:rPr lang="en-GB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Color</a:t>
                      </a: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Purple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Alice Walker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The Perks of being a Wallflower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Stephen </a:t>
                      </a:r>
                      <a:r>
                        <a:rPr lang="en-GB" sz="1400" kern="1200" dirty="0" err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Schbosky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Journey’s End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R. C. Sherriff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Frankenstein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Mary Shelley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Lord of the Flies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William Golding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The Great Gatsby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F.Scott</a:t>
                      </a:r>
                      <a:r>
                        <a:rPr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Fitzgerlad</a:t>
                      </a:r>
                      <a:endParaRPr lang="en-GB" sz="140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The Catcher in the Rye</a:t>
                      </a:r>
                      <a:r>
                        <a:rPr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4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J.D.Salinger</a:t>
                      </a:r>
                      <a:endParaRPr lang="en-GB" sz="140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Pigeon English, </a:t>
                      </a:r>
                      <a:r>
                        <a:rPr lang="en-GB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Stephen </a:t>
                      </a:r>
                      <a:r>
                        <a:rPr lang="en-GB" sz="14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Kelman</a:t>
                      </a:r>
                      <a:endParaRPr lang="en-GB" sz="14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Wuthering Heights</a:t>
                      </a:r>
                      <a:r>
                        <a:rPr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Emily Bronte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Pride and Prejudice</a:t>
                      </a:r>
                      <a:r>
                        <a:rPr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Jane Austen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The Fault in our Stars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John Green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Murder on the Orient Express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Agatha Christie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‘</a:t>
                      </a: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Le Petit Prince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’ by Antoine de Saint-</a:t>
                      </a:r>
                      <a:r>
                        <a:rPr lang="en-GB" sz="1400" kern="1200" dirty="0" err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Exupéry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Spanish</a:t>
                      </a:r>
                      <a:r>
                        <a:rPr lang="en-GB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Short Stories</a:t>
                      </a:r>
                      <a:r>
                        <a:rPr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Olly </a:t>
                      </a:r>
                      <a:r>
                        <a:rPr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Richards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Brave New World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Aldous Huxley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Life on Earth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David Attenborough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Dynasties: The Rise and Fall of Animal Families</a:t>
                      </a:r>
                      <a:r>
                        <a:rPr lang="en-GB" sz="14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en-GB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Stephen Moss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Molecules:</a:t>
                      </a:r>
                      <a:r>
                        <a:rPr lang="en-GB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A very short Introduction</a:t>
                      </a:r>
                      <a:r>
                        <a:rPr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Philip Ball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Fermat’s Last Theorem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Simon 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Singh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The Universe Speaks in Numbers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Graham</a:t>
                      </a:r>
                      <a:r>
                        <a:rPr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Farmelo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The Code Book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Simon Singh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Freakanomics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Steven D Levitt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Elon Musk: How the Billionaire</a:t>
                      </a:r>
                      <a:r>
                        <a:rPr lang="en-GB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is shaping the Future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Ashlee Vance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Steve Jobs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: The Exclusive Biography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Alan Turing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: The Enigma by Andrew Hodges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Contemporary Design: Classics of Modern Design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Catherine McDermott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The Design of Everyday Things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Donald Norman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Prisoners of Geography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, Tim Marshall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Planet Earth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, Alistair Fothergill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An Idiot Abroad Diaries of Karl Pilkington</a:t>
                      </a:r>
                      <a:r>
                        <a:rPr lang="en-GB" sz="14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en-GB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Karl Pilkington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My Sister’s Keeper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Jodi </a:t>
                      </a:r>
                      <a:r>
                        <a:rPr lang="en-GB" sz="14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Picault</a:t>
                      </a:r>
                      <a:endParaRPr lang="en-GB" sz="140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Catechism of the Catholic Church</a:t>
                      </a:r>
                      <a:r>
                        <a:rPr lang="en-GB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Catherine McDermott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The Wall: Growing up behind the Iron Curtain</a:t>
                      </a:r>
                      <a:r>
                        <a:rPr lang="en-GB" sz="14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en-GB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Peter Sis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Autobiography of Malcolm X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The Diary of Anne Frank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Carrie’s War</a:t>
                      </a:r>
                      <a:r>
                        <a:rPr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Nina </a:t>
                      </a:r>
                      <a:r>
                        <a:rPr lang="en-GB" sz="14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Bawden</a:t>
                      </a:r>
                      <a:endParaRPr lang="en-GB" sz="140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40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The Curious Case of the Dog in the Night Time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Mark Haddon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War Horse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Nick Stafford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The Crucible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Arthur Miller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Lewis Hamilton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: My</a:t>
                      </a:r>
                      <a:r>
                        <a:rPr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Story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Composing Music: A New Approach</a:t>
                      </a:r>
                      <a:r>
                        <a:rPr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William Russo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The World of Jazz</a:t>
                      </a:r>
                      <a:r>
                        <a:rPr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4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Guiseppe</a:t>
                      </a:r>
                      <a:r>
                        <a:rPr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Vigna</a:t>
                      </a:r>
                      <a:endParaRPr lang="en-GB" sz="140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Martin </a:t>
                      </a:r>
                      <a:r>
                        <a:rPr lang="en-GB" sz="14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Scorcese</a:t>
                      </a:r>
                      <a:r>
                        <a:rPr lang="en-GB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Presents: The Blues</a:t>
                      </a:r>
                      <a:r>
                        <a:rPr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Peter </a:t>
                      </a:r>
                      <a:r>
                        <a:rPr lang="en-GB" sz="14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Garalnick</a:t>
                      </a:r>
                      <a:endParaRPr lang="en-GB" sz="140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Student book of Art and Design</a:t>
                      </a:r>
                      <a:r>
                        <a:rPr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Richard Hickman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Blood Brothers</a:t>
                      </a:r>
                      <a:r>
                        <a:rPr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Willy Russell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Death of a Salesman,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Arthur Miller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40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lang="en-GB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753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0302" y="32006"/>
            <a:ext cx="97750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latin typeface="Comic Sans MS" panose="030F0702030302020204" pitchFamily="66" charset="0"/>
              </a:rPr>
              <a:t>Key Stage 5 Super Curriculum Reads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9551318"/>
              </p:ext>
            </p:extLst>
          </p:nvPr>
        </p:nvGraphicFramePr>
        <p:xfrm>
          <a:off x="180302" y="1322632"/>
          <a:ext cx="11861443" cy="5244607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3126873"/>
                <a:gridCol w="2900442"/>
                <a:gridCol w="2962141"/>
                <a:gridCol w="2871987"/>
              </a:tblGrid>
              <a:tr h="398287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Social</a:t>
                      </a: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Sciences</a:t>
                      </a:r>
                      <a:endParaRPr lang="en-GB" sz="200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Humanities</a:t>
                      </a:r>
                      <a:endParaRPr lang="en-GB" sz="20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English</a:t>
                      </a: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&amp; Arts</a:t>
                      </a:r>
                      <a:endParaRPr lang="en-GB" sz="20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410664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Becoming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Michelle Obama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The</a:t>
                      </a:r>
                      <a:r>
                        <a:rPr lang="en-GB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Handmaid’s Tale</a:t>
                      </a:r>
                      <a:r>
                        <a:rPr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Margaret Atwood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The Secret Barrister, Stories of the Law and how it’s broken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Freakanomics</a:t>
                      </a:r>
                      <a:r>
                        <a:rPr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Steven D Levitt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HeadStrong</a:t>
                      </a:r>
                      <a:r>
                        <a:rPr lang="en-GB" sz="14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en-GB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Rachel </a:t>
                      </a:r>
                      <a:r>
                        <a:rPr lang="en-GB" sz="1400" kern="1200" dirty="0" err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Swaby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My Life on the Road</a:t>
                      </a:r>
                      <a:r>
                        <a:rPr lang="en-GB" sz="14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en-GB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Gloria Steinem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The Wealth of Nations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Adam Smith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Globalisation</a:t>
                      </a:r>
                      <a:r>
                        <a:rPr lang="en-GB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and its Discontents</a:t>
                      </a:r>
                      <a:r>
                        <a:rPr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Joseph Stiglitz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Who Rules the World,</a:t>
                      </a:r>
                      <a:r>
                        <a:rPr lang="en-GB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Noam Chomsky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Occupy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Noam Chomsky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Natives: Race and Class in the Ruins of Empire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400" kern="1200" dirty="0" err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Akala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Talking to Strangers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Malcolm Gladwell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The Order of Time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Carlo </a:t>
                      </a:r>
                      <a:r>
                        <a:rPr lang="en-GB" sz="1400" kern="1200" dirty="0" err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Rovelli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Fermat’s Last Theorem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Simon Singh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The Codebook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Simon Singh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The Selfish Gene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Richard Dawkins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The Emperor of All Maladies: A Biography of Cancer</a:t>
                      </a:r>
                      <a:r>
                        <a:rPr lang="en-GB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4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Siddartha</a:t>
                      </a:r>
                      <a:r>
                        <a:rPr lang="en-GB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Mukherjee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The</a:t>
                      </a:r>
                      <a:r>
                        <a:rPr lang="en-GB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Origin of Species</a:t>
                      </a:r>
                      <a:r>
                        <a:rPr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Charles Darwin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Brave New World</a:t>
                      </a:r>
                      <a:r>
                        <a:rPr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Aldous Huxley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Masterpieces of British Design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Charlotte </a:t>
                      </a:r>
                      <a:r>
                        <a:rPr lang="en-GB" sz="1400" kern="1200" dirty="0" err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Fiel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The Thrilling Adventures of Lovelace and Babbage,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Sydney Padua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Alan Turing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: The Enigma by Andrew Hodges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Natives: Race and Class in the Ruins of Empire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400" kern="1200" dirty="0" err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Akala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Prisoners of Geography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Tim Marshall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The Puzzle of Ethics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Peter</a:t>
                      </a:r>
                      <a:r>
                        <a:rPr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Vardy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The Puzzle of God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Peter Vardy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Think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Simon Blackburn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The Republic, 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Plato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</a:t>
                      </a:r>
                      <a:r>
                        <a:rPr lang="en-GB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Short History of Nearly Everything</a:t>
                      </a:r>
                      <a:r>
                        <a:rPr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Bill Bryson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Development as Freedom</a:t>
                      </a:r>
                      <a:r>
                        <a:rPr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Amartya Sen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Birdsong</a:t>
                      </a:r>
                      <a:r>
                        <a:rPr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Sebastian </a:t>
                      </a:r>
                      <a:r>
                        <a:rPr lang="en-GB" sz="14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Faulks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 Tale of Two Cities</a:t>
                      </a:r>
                      <a:r>
                        <a:rPr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Charles Dickens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America, Empire of Liberty: A New History</a:t>
                      </a:r>
                      <a:r>
                        <a:rPr lang="en-GB" sz="14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David Reynolds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40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Beloved,</a:t>
                      </a:r>
                      <a:r>
                        <a:rPr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Toni Morrison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Never Let me Go</a:t>
                      </a:r>
                      <a:r>
                        <a:rPr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Kazuo Ishiguro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Remains of the Day</a:t>
                      </a:r>
                      <a:r>
                        <a:rPr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Kazuo Ishiguro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Othello, </a:t>
                      </a:r>
                      <a:r>
                        <a:rPr lang="en-GB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William Shakespeare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Unmasked,</a:t>
                      </a:r>
                      <a:r>
                        <a:rPr lang="en-GB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Andrew Lloyd Webber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To Kill a Mockingbird</a:t>
                      </a:r>
                      <a:r>
                        <a:rPr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Harper Lee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Jane Eyre</a:t>
                      </a:r>
                      <a:r>
                        <a:rPr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Charlotte Bronte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Middlemarch</a:t>
                      </a:r>
                      <a:r>
                        <a:rPr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George Eliot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Mrs Dalloway</a:t>
                      </a:r>
                      <a:r>
                        <a:rPr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Virginia Woolf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The Grapes of Wrath</a:t>
                      </a:r>
                      <a:r>
                        <a:rPr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John Steinbeck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Nineteen Eighty Four</a:t>
                      </a:r>
                      <a:r>
                        <a:rPr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George Orwell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The Easter Parade</a:t>
                      </a:r>
                      <a:r>
                        <a:rPr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Richard Yates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Mother Tongue</a:t>
                      </a:r>
                      <a:r>
                        <a:rPr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Bill Bryson</a:t>
                      </a:r>
                      <a:endParaRPr lang="en-GB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80302" y="623381"/>
            <a:ext cx="102773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This is a list of St Joseph’s library books that are fantastic for enriching your future pursuits as recommended by the Russell Group Universities.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" name="AutoShape 6" descr="Image result for superman sig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12192" y="134893"/>
            <a:ext cx="1305593" cy="963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9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1056</Words>
  <Application>Microsoft Office PowerPoint</Application>
  <PresentationFormat>Widescreen</PresentationFormat>
  <Paragraphs>158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 Araf</dc:creator>
  <cp:lastModifiedBy>F Araf</cp:lastModifiedBy>
  <cp:revision>31</cp:revision>
  <dcterms:created xsi:type="dcterms:W3CDTF">2020-02-01T14:33:18Z</dcterms:created>
  <dcterms:modified xsi:type="dcterms:W3CDTF">2020-02-05T21:20:02Z</dcterms:modified>
</cp:coreProperties>
</file>