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DE8FF"/>
    <a:srgbClr val="FDA9F3"/>
    <a:srgbClr val="5BFFA5"/>
    <a:srgbClr val="FFB7B7"/>
    <a:srgbClr val="420000"/>
    <a:srgbClr val="FFD1D1"/>
    <a:srgbClr val="FB3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32119-6CC0-4A6A-59C2-049FAF626851}" v="27" dt="2022-09-05T13:21:2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0CD3C-23F2-416A-8428-79576A8981D9}"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E5D3C-C9D4-474D-BC50-17198050CFA3}" type="slidenum">
              <a:rPr lang="en-GB" smtClean="0"/>
              <a:t>‹#›</a:t>
            </a:fld>
            <a:endParaRPr lang="en-GB"/>
          </a:p>
        </p:txBody>
      </p:sp>
    </p:spTree>
    <p:extLst>
      <p:ext uri="{BB962C8B-B14F-4D97-AF65-F5344CB8AC3E}">
        <p14:creationId xmlns:p14="http://schemas.microsoft.com/office/powerpoint/2010/main" val="413153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B0FCF-2D05-43BD-8F74-0EF055E087BD}" type="slidenum">
              <a:rPr lang="en-GB" smtClean="0"/>
              <a:t>2</a:t>
            </a:fld>
            <a:endParaRPr lang="en-GB" dirty="0"/>
          </a:p>
        </p:txBody>
      </p:sp>
    </p:spTree>
    <p:extLst>
      <p:ext uri="{BB962C8B-B14F-4D97-AF65-F5344CB8AC3E}">
        <p14:creationId xmlns:p14="http://schemas.microsoft.com/office/powerpoint/2010/main" val="36534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B0FCF-2D05-43BD-8F74-0EF055E087BD}" type="slidenum">
              <a:rPr lang="en-GB" smtClean="0"/>
              <a:t>3</a:t>
            </a:fld>
            <a:endParaRPr lang="en-GB" dirty="0"/>
          </a:p>
        </p:txBody>
      </p:sp>
    </p:spTree>
    <p:extLst>
      <p:ext uri="{BB962C8B-B14F-4D97-AF65-F5344CB8AC3E}">
        <p14:creationId xmlns:p14="http://schemas.microsoft.com/office/powerpoint/2010/main" val="134891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B0FCF-2D05-43BD-8F74-0EF055E087BD}" type="slidenum">
              <a:rPr lang="en-GB" smtClean="0"/>
              <a:t>4</a:t>
            </a:fld>
            <a:endParaRPr lang="en-GB" dirty="0"/>
          </a:p>
        </p:txBody>
      </p:sp>
    </p:spTree>
    <p:extLst>
      <p:ext uri="{BB962C8B-B14F-4D97-AF65-F5344CB8AC3E}">
        <p14:creationId xmlns:p14="http://schemas.microsoft.com/office/powerpoint/2010/main" val="184126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1752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212485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394084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59232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160348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109601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265237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97066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11623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240828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2D4AD-78C1-482B-B096-B410EC547966}" type="datetimeFigureOut">
              <a:rPr lang="en-GB" smtClean="0"/>
              <a:t>17/04/2024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C226F7-B484-407B-A838-5985FBAC59B6}" type="slidenum">
              <a:rPr lang="en-GB" smtClean="0"/>
              <a:t>‹#›</a:t>
            </a:fld>
            <a:endParaRPr lang="en-GB" dirty="0"/>
          </a:p>
        </p:txBody>
      </p:sp>
    </p:spTree>
    <p:extLst>
      <p:ext uri="{BB962C8B-B14F-4D97-AF65-F5344CB8AC3E}">
        <p14:creationId xmlns:p14="http://schemas.microsoft.com/office/powerpoint/2010/main" val="279610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2D4AD-78C1-482B-B096-B410EC547966}" type="datetimeFigureOut">
              <a:rPr lang="en-GB" smtClean="0"/>
              <a:t>17/04/2024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26F7-B484-407B-A838-5985FBAC59B6}" type="slidenum">
              <a:rPr lang="en-GB" smtClean="0"/>
              <a:t>‹#›</a:t>
            </a:fld>
            <a:endParaRPr lang="en-GB" dirty="0"/>
          </a:p>
        </p:txBody>
      </p:sp>
    </p:spTree>
    <p:extLst>
      <p:ext uri="{BB962C8B-B14F-4D97-AF65-F5344CB8AC3E}">
        <p14:creationId xmlns:p14="http://schemas.microsoft.com/office/powerpoint/2010/main" val="146784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cid:image001.jpg@01D6A075.1ADAE8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854" y="155347"/>
            <a:ext cx="3917632" cy="564515"/>
          </a:xfrm>
          <a:prstGeom prst="rect">
            <a:avLst/>
          </a:prstGeom>
          <a:solidFill>
            <a:srgbClr val="FFC000">
              <a:lumMod val="20000"/>
              <a:lumOff val="80000"/>
            </a:srgbClr>
          </a:solidFill>
          <a:ln w="25400" cmpd="sng">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dirty="0" smtClean="0">
                <a:latin typeface="Comic Sans MS" panose="030F0702030302020204" pitchFamily="66" charset="0"/>
                <a:ea typeface="Calibri" panose="020F0502020204030204" pitchFamily="34" charset="0"/>
                <a:cs typeface="Times New Roman" panose="02020603050405020304" pitchFamily="18" charset="0"/>
              </a:rPr>
              <a:t>The Good Shepherd</a:t>
            </a:r>
            <a:endParaRPr lang="en-GB"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3246119" y="155347"/>
            <a:ext cx="3948277" cy="5645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800" i="1" dirty="0">
                <a:effectLst/>
                <a:latin typeface="Comic Sans MS"/>
                <a:ea typeface="Calibri" panose="020F0502020204030204" pitchFamily="34" charset="0"/>
                <a:cs typeface="Adobe Devanagari" panose="02040503050201020203" pitchFamily="18" charset="0"/>
              </a:rPr>
              <a:t>Weekly Reflections</a:t>
            </a:r>
            <a:r>
              <a:rPr lang="en-GB" sz="800" i="1" dirty="0">
                <a:latin typeface="Comic Sans MS"/>
                <a:ea typeface="Calibri" panose="020F0502020204030204" pitchFamily="34" charset="0"/>
                <a:cs typeface="Adobe Devanagari" panose="02040503050201020203" pitchFamily="18" charset="0"/>
              </a:rPr>
              <a:t> </a:t>
            </a:r>
          </a:p>
          <a:p>
            <a:pPr algn="ctr">
              <a:lnSpc>
                <a:spcPct val="107000"/>
              </a:lnSpc>
              <a:spcAft>
                <a:spcPts val="800"/>
              </a:spcAft>
            </a:pPr>
            <a:r>
              <a:rPr lang="en-GB" sz="800" i="1" dirty="0" smtClean="0">
                <a:latin typeface="Comic Sans MS"/>
                <a:ea typeface="Calibri" panose="020F0502020204030204" pitchFamily="34" charset="0"/>
                <a:cs typeface="Times New Roman"/>
              </a:rPr>
              <a:t>21</a:t>
            </a:r>
            <a:r>
              <a:rPr lang="en-GB" sz="800" i="1" baseline="30000" dirty="0" smtClean="0">
                <a:latin typeface="Comic Sans MS"/>
                <a:ea typeface="Calibri" panose="020F0502020204030204" pitchFamily="34" charset="0"/>
                <a:cs typeface="Times New Roman"/>
              </a:rPr>
              <a:t>st</a:t>
            </a:r>
            <a:r>
              <a:rPr lang="en-GB" sz="800" i="1" dirty="0" smtClean="0">
                <a:latin typeface="Comic Sans MS"/>
                <a:ea typeface="Calibri" panose="020F0502020204030204" pitchFamily="34" charset="0"/>
                <a:cs typeface="Times New Roman"/>
              </a:rPr>
              <a:t> April 2024 </a:t>
            </a:r>
            <a:endParaRPr lang="en-GB" sz="800" i="1" dirty="0">
              <a:effectLst/>
              <a:latin typeface="Comic Sans MS"/>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798685" y="155347"/>
            <a:ext cx="485775" cy="494665"/>
          </a:xfrm>
          <a:prstGeom prst="rect">
            <a:avLst/>
          </a:prstGeom>
        </p:spPr>
      </p:pic>
      <p:pic>
        <p:nvPicPr>
          <p:cNvPr id="7" name="Picture 6" descr="cid:image001.jpg@01D6A075.1ADAE82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95286" y="138202"/>
            <a:ext cx="538480" cy="511810"/>
          </a:xfrm>
          <a:prstGeom prst="rect">
            <a:avLst/>
          </a:prstGeom>
          <a:noFill/>
          <a:ln>
            <a:noFill/>
          </a:ln>
        </p:spPr>
      </p:pic>
      <p:sp>
        <p:nvSpPr>
          <p:cNvPr id="8" name="Text Box 2"/>
          <p:cNvSpPr txBox="1">
            <a:spLocks noChangeArrowheads="1"/>
          </p:cNvSpPr>
          <p:nvPr/>
        </p:nvSpPr>
        <p:spPr bwMode="auto">
          <a:xfrm>
            <a:off x="94147" y="804045"/>
            <a:ext cx="4211982" cy="5892030"/>
          </a:xfrm>
          <a:prstGeom prst="rect">
            <a:avLst/>
          </a:prstGeom>
          <a:solidFill>
            <a:srgbClr val="FFC000">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algn="just"/>
            <a:r>
              <a:rPr lang="en-GB" sz="1200" b="1" dirty="0" smtClean="0">
                <a:latin typeface="Comic Sans MS" panose="030F0702030302020204" pitchFamily="66" charset="0"/>
              </a:rPr>
              <a:t>A reading from </a:t>
            </a:r>
            <a:r>
              <a:rPr lang="en-GB" sz="1200" b="1" dirty="0">
                <a:latin typeface="Comic Sans MS" panose="030F0702030302020204" pitchFamily="66" charset="0"/>
              </a:rPr>
              <a:t>the Gospel of St John (10:11-18)</a:t>
            </a:r>
            <a:endParaRPr lang="en-GB" sz="1200" dirty="0">
              <a:latin typeface="Comic Sans MS" panose="030F0702030302020204" pitchFamily="66" charset="0"/>
            </a:endParaRPr>
          </a:p>
          <a:p>
            <a:pPr algn="just"/>
            <a:r>
              <a:rPr lang="en-GB" sz="1500" dirty="0">
                <a:latin typeface="Comic Sans MS" panose="030F0702030302020204" pitchFamily="66" charset="0"/>
              </a:rPr>
              <a:t>Jesus said: ‘I am the good shepherd: the good shepherd is one who lays down his life for his sheep. The hired man, since he is not the shepherd and the sheep do not belong to him, abandons the sheep and runs away as soon as he sees a wolf coming, and then the wolf attacks and scatters the sheep; this is because he is only a hired man and has no concern for the sheep. ‘I am the good shepherd; I know my own and my own know me, just as the Father knows me and I know the Father; and I lay down my life for my sheep. And there are other sheep I have that are not of this fold, and these I have to lead as well. They too will listen to my voice, and there will be only one flock, and one shepherd. ‘The Father loves me, because I lay down my life in order to take it up again. No one takes it from me; I lay it down of my own free will, and as it is in my power to lay it down, so it is in my power to take it up again; and this is the command I have been given by my Father.’</a:t>
            </a:r>
          </a:p>
        </p:txBody>
      </p:sp>
      <p:sp>
        <p:nvSpPr>
          <p:cNvPr id="30" name="Text Box 2"/>
          <p:cNvSpPr txBox="1">
            <a:spLocks noChangeArrowheads="1"/>
          </p:cNvSpPr>
          <p:nvPr/>
        </p:nvSpPr>
        <p:spPr bwMode="auto">
          <a:xfrm>
            <a:off x="4347772" y="3775165"/>
            <a:ext cx="3685885" cy="1223909"/>
          </a:xfrm>
          <a:prstGeom prst="rect">
            <a:avLst/>
          </a:prstGeom>
          <a:solidFill>
            <a:srgbClr val="FDA9F3"/>
          </a:solidFill>
          <a:ln w="6350" cap="flat" cmpd="sng" algn="ctr">
            <a:noFill/>
            <a:prstDash val="solid"/>
            <a:miter lim="800000"/>
            <a:headEnd/>
            <a:tailEnd/>
          </a:ln>
          <a:effectLst/>
        </p:spPr>
        <p:txBody>
          <a:bodyPr rot="0" vert="horz" wrap="square" lIns="91440" tIns="45720" rIns="91440" bIns="45720" anchor="t" anchorCtr="0">
            <a:noAutofit/>
          </a:bodyPr>
          <a:lstStyle/>
          <a:p>
            <a:pPr algn="ctr">
              <a:lnSpc>
                <a:spcPct val="107000"/>
              </a:lnSpc>
              <a:spcAft>
                <a:spcPts val="0"/>
              </a:spcAft>
            </a:pPr>
            <a:r>
              <a:rPr lang="en-US" sz="1400" b="1" u="sng" dirty="0">
                <a:latin typeface="Comic Sans MS" panose="030F0702030302020204" pitchFamily="66" charset="0"/>
                <a:ea typeface="DFKai-SB"/>
                <a:cs typeface="Adobe Devanagari" panose="02040503050201020203" pitchFamily="18" charset="0"/>
              </a:rPr>
              <a:t>Day </a:t>
            </a:r>
            <a:r>
              <a:rPr lang="en-US" sz="1400" b="1" u="sng" dirty="0" smtClean="0">
                <a:latin typeface="Comic Sans MS" panose="030F0702030302020204" pitchFamily="66" charset="0"/>
                <a:ea typeface="DFKai-SB"/>
                <a:cs typeface="Adobe Devanagari" panose="02040503050201020203" pitchFamily="18" charset="0"/>
              </a:rPr>
              <a:t>1 </a:t>
            </a:r>
          </a:p>
          <a:p>
            <a:pPr algn="ctr">
              <a:lnSpc>
                <a:spcPct val="107000"/>
              </a:lnSpc>
            </a:pPr>
            <a:r>
              <a:rPr lang="en-GB" sz="1300" dirty="0">
                <a:latin typeface="Comic Sans MS" panose="030F0702030302020204" pitchFamily="66" charset="0"/>
              </a:rPr>
              <a:t>The image of sheep and shepherds are seen throughout the bible. Why do you think this is? What love does a shepherd have for his flock and why does he have this love? </a:t>
            </a:r>
          </a:p>
        </p:txBody>
      </p:sp>
      <p:graphicFrame>
        <p:nvGraphicFramePr>
          <p:cNvPr id="25" name="Table 24"/>
          <p:cNvGraphicFramePr>
            <a:graphicFrameLocks noGrp="1"/>
          </p:cNvGraphicFramePr>
          <p:nvPr>
            <p:extLst>
              <p:ext uri="{D42A27DB-BD31-4B8C-83A1-F6EECF244321}">
                <p14:modId xmlns:p14="http://schemas.microsoft.com/office/powerpoint/2010/main" val="3498392763"/>
              </p:ext>
            </p:extLst>
          </p:nvPr>
        </p:nvGraphicFramePr>
        <p:xfrm>
          <a:off x="4347773" y="818692"/>
          <a:ext cx="3668666" cy="2939551"/>
        </p:xfrm>
        <a:graphic>
          <a:graphicData uri="http://schemas.openxmlformats.org/drawingml/2006/table">
            <a:tbl>
              <a:tblPr firstRow="1" bandRow="1">
                <a:tableStyleId>{5C22544A-7EE6-4342-B048-85BDC9FD1C3A}</a:tableStyleId>
              </a:tblPr>
              <a:tblGrid>
                <a:gridCol w="3668666">
                  <a:extLst>
                    <a:ext uri="{9D8B030D-6E8A-4147-A177-3AD203B41FA5}">
                      <a16:colId xmlns:a16="http://schemas.microsoft.com/office/drawing/2014/main" val="2037609668"/>
                    </a:ext>
                  </a:extLst>
                </a:gridCol>
              </a:tblGrid>
              <a:tr h="2939551">
                <a:tc>
                  <a:txBody>
                    <a:bodyPr/>
                    <a:lstStyle/>
                    <a:p>
                      <a:pPr algn="ctr">
                        <a:lnSpc>
                          <a:spcPct val="107000"/>
                        </a:lnSpc>
                        <a:spcAft>
                          <a:spcPts val="800"/>
                        </a:spcAft>
                      </a:pPr>
                      <a:r>
                        <a:rPr lang="en-GB" sz="1600" b="1"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PRAYER FOR THE </a:t>
                      </a:r>
                      <a:r>
                        <a:rPr lang="en-GB" sz="1600" b="1" dirty="0" smtClean="0">
                          <a:solidFill>
                            <a:schemeClr val="tx1"/>
                          </a:solidFill>
                          <a:latin typeface="Comic Sans MS" panose="030F0702030302020204" pitchFamily="66" charset="0"/>
                          <a:ea typeface="Calibri" panose="020F0502020204030204" pitchFamily="34" charset="0"/>
                          <a:cs typeface="Times New Roman" panose="02020603050405020304" pitchFamily="18" charset="0"/>
                        </a:rPr>
                        <a:t>WEEK</a:t>
                      </a:r>
                    </a:p>
                    <a:p>
                      <a:pPr algn="ctr"/>
                      <a:r>
                        <a:rPr lang="en-US" sz="1400" b="1" kern="1200" dirty="0" smtClean="0">
                          <a:solidFill>
                            <a:schemeClr val="tx1"/>
                          </a:solidFill>
                          <a:effectLst/>
                          <a:latin typeface="Comic Sans MS" panose="030F0702030302020204" pitchFamily="66" charset="0"/>
                          <a:ea typeface="+mn-ea"/>
                          <a:cs typeface="+mn-cs"/>
                        </a:rPr>
                        <a:t>Lord Jesus Christ,</a:t>
                      </a:r>
                      <a:endParaRPr lang="en-GB" sz="1400" b="1" kern="1200" dirty="0" smtClean="0">
                        <a:solidFill>
                          <a:schemeClr val="tx1"/>
                        </a:solidFill>
                        <a:effectLst/>
                        <a:latin typeface="Comic Sans MS" panose="030F0702030302020204" pitchFamily="66" charset="0"/>
                        <a:ea typeface="+mn-ea"/>
                        <a:cs typeface="+mn-cs"/>
                      </a:endParaRPr>
                    </a:p>
                    <a:p>
                      <a:pPr algn="ctr"/>
                      <a:r>
                        <a:rPr lang="en-US" sz="1400" b="1" kern="1200" dirty="0" smtClean="0">
                          <a:solidFill>
                            <a:schemeClr val="tx1"/>
                          </a:solidFill>
                          <a:effectLst/>
                          <a:latin typeface="Comic Sans MS" panose="030F0702030302020204" pitchFamily="66" charset="0"/>
                          <a:ea typeface="+mn-ea"/>
                          <a:cs typeface="+mn-cs"/>
                        </a:rPr>
                        <a:t>You call each one of us to be witnesses – to tell others what we have experienced of your love; to make known what you have done for us and to testify the way you have changed our lives. </a:t>
                      </a:r>
                      <a:endParaRPr lang="en-GB" sz="1400" b="1" kern="1200" dirty="0" smtClean="0">
                        <a:solidFill>
                          <a:schemeClr val="tx1"/>
                        </a:solidFill>
                        <a:effectLst/>
                        <a:latin typeface="Comic Sans MS" panose="030F0702030302020204" pitchFamily="66" charset="0"/>
                        <a:ea typeface="+mn-ea"/>
                        <a:cs typeface="+mn-cs"/>
                      </a:endParaRPr>
                    </a:p>
                    <a:p>
                      <a:pPr algn="ctr"/>
                      <a:r>
                        <a:rPr lang="en-US" sz="1400" b="1" kern="1200" dirty="0" smtClean="0">
                          <a:solidFill>
                            <a:schemeClr val="tx1"/>
                          </a:solidFill>
                          <a:effectLst/>
                          <a:latin typeface="Comic Sans MS" panose="030F0702030302020204" pitchFamily="66" charset="0"/>
                          <a:ea typeface="+mn-ea"/>
                          <a:cs typeface="+mn-cs"/>
                        </a:rPr>
                        <a:t>You have given us the good news, teach us to share it, in your glory.</a:t>
                      </a:r>
                      <a:endParaRPr lang="en-GB" sz="1400" b="1" kern="1200" dirty="0" smtClean="0">
                        <a:solidFill>
                          <a:schemeClr val="tx1"/>
                        </a:solidFill>
                        <a:effectLst/>
                        <a:latin typeface="Comic Sans MS" panose="030F0702030302020204" pitchFamily="66" charset="0"/>
                        <a:ea typeface="+mn-ea"/>
                        <a:cs typeface="+mn-cs"/>
                      </a:endParaRPr>
                    </a:p>
                    <a:p>
                      <a:pPr algn="ctr"/>
                      <a:r>
                        <a:rPr lang="en-US" sz="1400" b="1" kern="1200" dirty="0" smtClean="0">
                          <a:solidFill>
                            <a:schemeClr val="tx1"/>
                          </a:solidFill>
                          <a:effectLst/>
                          <a:latin typeface="Comic Sans MS" panose="030F0702030302020204" pitchFamily="66" charset="0"/>
                          <a:ea typeface="+mn-ea"/>
                          <a:cs typeface="+mn-cs"/>
                        </a:rPr>
                        <a:t>Amen</a:t>
                      </a:r>
                      <a:endParaRPr lang="en-GB" sz="1400" b="1" dirty="0" smtClean="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15281299"/>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716591282"/>
              </p:ext>
            </p:extLst>
          </p:nvPr>
        </p:nvGraphicFramePr>
        <p:xfrm>
          <a:off x="8033658" y="200646"/>
          <a:ext cx="4099480" cy="4951349"/>
        </p:xfrm>
        <a:graphic>
          <a:graphicData uri="http://schemas.openxmlformats.org/drawingml/2006/table">
            <a:tbl>
              <a:tblPr firstRow="1" bandRow="1">
                <a:tableStyleId>{5C22544A-7EE6-4342-B048-85BDC9FD1C3A}</a:tableStyleId>
              </a:tblPr>
              <a:tblGrid>
                <a:gridCol w="4099480">
                  <a:extLst>
                    <a:ext uri="{9D8B030D-6E8A-4147-A177-3AD203B41FA5}">
                      <a16:colId xmlns:a16="http://schemas.microsoft.com/office/drawing/2014/main" val="441507586"/>
                    </a:ext>
                  </a:extLst>
                </a:gridCol>
              </a:tblGrid>
              <a:tr h="3966405">
                <a:tc>
                  <a:txBody>
                    <a:bodyPr/>
                    <a:lstStyle/>
                    <a:p>
                      <a:pPr marL="90170" algn="ctr">
                        <a:lnSpc>
                          <a:spcPct val="107000"/>
                        </a:lnSpc>
                        <a:spcAft>
                          <a:spcPts val="0"/>
                        </a:spcAft>
                      </a:pPr>
                      <a:r>
                        <a:rPr lang="en-US" sz="1600" b="1" u="sng" dirty="0" smtClean="0">
                          <a:solidFill>
                            <a:schemeClr val="tx1"/>
                          </a:solidFill>
                          <a:effectLst/>
                          <a:latin typeface="Comic Sans MS" panose="030F0702030302020204" pitchFamily="66" charset="0"/>
                          <a:ea typeface="DFKai-SB"/>
                          <a:cs typeface="Adobe Devanagari" panose="02040503050201020203" pitchFamily="18" charset="0"/>
                        </a:rPr>
                        <a:t>Saint</a:t>
                      </a:r>
                      <a:r>
                        <a:rPr lang="en-US" sz="1600" b="1" u="sng" baseline="0" dirty="0" smtClean="0">
                          <a:solidFill>
                            <a:schemeClr val="tx1"/>
                          </a:solidFill>
                          <a:effectLst/>
                          <a:latin typeface="Comic Sans MS" panose="030F0702030302020204" pitchFamily="66" charset="0"/>
                          <a:ea typeface="DFKai-SB"/>
                          <a:cs typeface="Adobe Devanagari" panose="02040503050201020203" pitchFamily="18" charset="0"/>
                        </a:rPr>
                        <a:t> of the week</a:t>
                      </a:r>
                      <a:endParaRPr lang="en-US" sz="1600" b="1" u="sng" dirty="0">
                        <a:solidFill>
                          <a:schemeClr val="tx1"/>
                        </a:solidFill>
                        <a:effectLst/>
                        <a:latin typeface="Comic Sans MS" panose="030F0702030302020204" pitchFamily="66" charset="0"/>
                        <a:ea typeface="DFKai-SB"/>
                        <a:cs typeface="Adobe Devanagari" panose="02040503050201020203" pitchFamily="18" charset="0"/>
                      </a:endParaRPr>
                    </a:p>
                    <a:p>
                      <a:pPr algn="ctr"/>
                      <a:r>
                        <a:rPr lang="en-US" sz="1400" b="1" i="1" kern="1200" dirty="0" smtClean="0">
                          <a:solidFill>
                            <a:schemeClr val="tx1"/>
                          </a:solidFill>
                          <a:effectLst/>
                          <a:latin typeface="Comic Sans MS" panose="030F0702030302020204" pitchFamily="66" charset="0"/>
                          <a:ea typeface="+mn-ea"/>
                          <a:cs typeface="+mn-cs"/>
                        </a:rPr>
                        <a:t>Saint of the week – </a:t>
                      </a:r>
                      <a:r>
                        <a:rPr lang="en-GB" sz="1400" b="1" kern="1200" dirty="0" smtClean="0">
                          <a:solidFill>
                            <a:schemeClr val="tx1"/>
                          </a:solidFill>
                          <a:effectLst/>
                          <a:latin typeface="Comic Sans MS" panose="030F0702030302020204" pitchFamily="66" charset="0"/>
                          <a:ea typeface="+mn-ea"/>
                          <a:cs typeface="+mn-cs"/>
                        </a:rPr>
                        <a:t>Mark the Evangelist – 25 April</a:t>
                      </a:r>
                    </a:p>
                    <a:p>
                      <a:pPr algn="ctr"/>
                      <a:endParaRPr lang="en-GB" sz="1400" b="1" kern="1200" dirty="0" smtClean="0">
                        <a:solidFill>
                          <a:schemeClr val="tx1"/>
                        </a:solidFill>
                        <a:effectLst/>
                        <a:latin typeface="Comic Sans MS" panose="030F0702030302020204" pitchFamily="66" charset="0"/>
                        <a:ea typeface="+mn-ea"/>
                        <a:cs typeface="+mn-cs"/>
                      </a:endParaRPr>
                    </a:p>
                    <a:p>
                      <a:pPr algn="ctr"/>
                      <a:endParaRPr lang="en-GB" sz="1400" b="1" kern="1200" dirty="0" smtClean="0">
                        <a:solidFill>
                          <a:schemeClr val="tx1"/>
                        </a:solidFill>
                        <a:effectLst/>
                        <a:latin typeface="Comic Sans MS" panose="030F0702030302020204" pitchFamily="66" charset="0"/>
                        <a:ea typeface="+mn-ea"/>
                        <a:cs typeface="+mn-cs"/>
                      </a:endParaRPr>
                    </a:p>
                    <a:p>
                      <a:pPr algn="ctr"/>
                      <a:endParaRPr lang="en-GB" sz="1400" b="1" kern="1200" dirty="0" smtClean="0">
                        <a:solidFill>
                          <a:schemeClr val="tx1"/>
                        </a:solidFill>
                        <a:effectLst/>
                        <a:latin typeface="Comic Sans MS" panose="030F0702030302020204" pitchFamily="66" charset="0"/>
                        <a:ea typeface="+mn-ea"/>
                        <a:cs typeface="+mn-cs"/>
                      </a:endParaRPr>
                    </a:p>
                    <a:p>
                      <a:pPr algn="ctr"/>
                      <a:endParaRPr lang="en-GB" sz="1200" b="0" kern="1200" dirty="0" smtClean="0">
                        <a:solidFill>
                          <a:schemeClr val="tx1"/>
                        </a:solidFill>
                        <a:effectLst/>
                        <a:latin typeface="Comic Sans MS" panose="030F0702030302020204" pitchFamily="66" charset="0"/>
                        <a:ea typeface="+mn-ea"/>
                        <a:cs typeface="+mn-cs"/>
                      </a:endParaRPr>
                    </a:p>
                    <a:p>
                      <a:pPr algn="ctr"/>
                      <a:endParaRPr lang="en-GB" sz="1200" b="0" kern="1200" dirty="0" smtClean="0">
                        <a:solidFill>
                          <a:schemeClr val="tx1"/>
                        </a:solidFill>
                        <a:effectLst/>
                        <a:latin typeface="Comic Sans MS" panose="030F0702030302020204" pitchFamily="66" charset="0"/>
                        <a:ea typeface="+mn-ea"/>
                        <a:cs typeface="+mn-cs"/>
                      </a:endParaRPr>
                    </a:p>
                    <a:p>
                      <a:pPr algn="ctr"/>
                      <a:endParaRPr lang="en-GB" sz="1200" b="0" kern="1200" dirty="0" smtClean="0">
                        <a:solidFill>
                          <a:schemeClr val="tx1"/>
                        </a:solidFill>
                        <a:effectLst/>
                        <a:latin typeface="Comic Sans MS" panose="030F0702030302020204" pitchFamily="66" charset="0"/>
                        <a:ea typeface="+mn-ea"/>
                        <a:cs typeface="+mn-cs"/>
                      </a:endParaRPr>
                    </a:p>
                    <a:p>
                      <a:pPr algn="ctr"/>
                      <a:endParaRPr lang="en-GB" sz="1200" b="0" kern="1200" dirty="0" smtClean="0">
                        <a:solidFill>
                          <a:schemeClr val="tx1"/>
                        </a:solidFill>
                        <a:effectLst/>
                        <a:latin typeface="Comic Sans MS" panose="030F0702030302020204" pitchFamily="66" charset="0"/>
                        <a:ea typeface="+mn-ea"/>
                        <a:cs typeface="+mn-cs"/>
                      </a:endParaRPr>
                    </a:p>
                    <a:p>
                      <a:pPr algn="ctr"/>
                      <a:r>
                        <a:rPr lang="en-GB" sz="1200" b="0" kern="1200" dirty="0" smtClean="0">
                          <a:solidFill>
                            <a:schemeClr val="tx1"/>
                          </a:solidFill>
                          <a:effectLst/>
                          <a:latin typeface="Comic Sans MS" panose="030F0702030302020204" pitchFamily="66" charset="0"/>
                          <a:ea typeface="+mn-ea"/>
                          <a:cs typeface="+mn-cs"/>
                        </a:rPr>
                        <a:t>John Mark was born in Cyrene and his family moved to Palestine shortly after his birth. His mother, Mary, became an admirer of Jesus. She even offered her house as a place where the first Apostles could meet. Mark is often identified as the young man who accompanied Christ after His arrest in the Garden of Gethsemane. He travelled with Paul and Barnabas (Mark’s cousin) back to Antioch; Barnabas and Mark then both accompanied Paul of his first missionary journey. John Mark (St Mark is who is ascribed to being the author of the Gospel of Mark</a:t>
                      </a:r>
                    </a:p>
                    <a:p>
                      <a:pPr algn="ctr"/>
                      <a:r>
                        <a:rPr lang="en-GB" sz="1200" b="0" kern="1200" dirty="0" smtClean="0">
                          <a:solidFill>
                            <a:schemeClr val="tx1"/>
                          </a:solidFill>
                          <a:effectLst/>
                          <a:latin typeface="Comic Sans MS" panose="030F0702030302020204" pitchFamily="66" charset="0"/>
                          <a:ea typeface="+mn-ea"/>
                          <a:cs typeface="+mn-cs"/>
                        </a:rPr>
                        <a:t>Mark was:</a:t>
                      </a:r>
                    </a:p>
                    <a:p>
                      <a:pPr algn="ctr"/>
                      <a:r>
                        <a:rPr lang="en-GB" sz="2800" b="1" kern="1200" dirty="0" smtClean="0">
                          <a:solidFill>
                            <a:schemeClr val="bg2">
                              <a:lumMod val="50000"/>
                            </a:schemeClr>
                          </a:solidFill>
                          <a:effectLst/>
                          <a:latin typeface="Comic Sans MS" panose="030F0702030302020204" pitchFamily="66" charset="0"/>
                          <a:ea typeface="+mn-ea"/>
                          <a:cs typeface="+mn-cs"/>
                        </a:rPr>
                        <a:t>Learned and Wise</a:t>
                      </a:r>
                      <a:endParaRPr lang="en-GB" sz="1200" b="1" kern="1200" dirty="0" smtClean="0">
                        <a:solidFill>
                          <a:schemeClr val="tx1"/>
                        </a:solidFill>
                        <a:effectLst/>
                        <a:latin typeface="Comic Sans MS" panose="030F0702030302020204" pitchFamily="66" charset="0"/>
                        <a:ea typeface="+mn-ea"/>
                        <a:cs typeface="+mn-cs"/>
                      </a:endParaRPr>
                    </a:p>
                    <a:p>
                      <a:pPr marL="9017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Comic Sans MS" panose="030F0702030302020204" pitchFamily="66" charset="0"/>
                        <a:ea typeface="+mn-ea"/>
                        <a:cs typeface="+mn-cs"/>
                      </a:endParaRPr>
                    </a:p>
                  </a:txBody>
                  <a:tcPr>
                    <a:solidFill>
                      <a:schemeClr val="accent4">
                        <a:lumMod val="40000"/>
                        <a:lumOff val="60000"/>
                      </a:schemeClr>
                    </a:solidFill>
                  </a:tcPr>
                </a:tc>
                <a:extLst>
                  <a:ext uri="{0D108BD9-81ED-4DB2-BD59-A6C34878D82A}">
                    <a16:rowId xmlns:a16="http://schemas.microsoft.com/office/drawing/2014/main" val="599836041"/>
                  </a:ext>
                </a:extLst>
              </a:tr>
            </a:tbl>
          </a:graphicData>
        </a:graphic>
      </p:graphicFrame>
      <p:sp>
        <p:nvSpPr>
          <p:cNvPr id="23" name="Text Box 12"/>
          <p:cNvSpPr txBox="1">
            <a:spLocks noChangeArrowheads="1"/>
          </p:cNvSpPr>
          <p:nvPr/>
        </p:nvSpPr>
        <p:spPr bwMode="auto">
          <a:xfrm>
            <a:off x="4347772" y="4999075"/>
            <a:ext cx="3685885" cy="1858925"/>
          </a:xfrm>
          <a:prstGeom prst="rect">
            <a:avLst/>
          </a:prstGeom>
          <a:solidFill>
            <a:srgbClr val="00B050"/>
          </a:solidFill>
          <a:ln w="38100" cap="rnd">
            <a:noFill/>
            <a:prstDash val="sysDot"/>
            <a:round/>
            <a:headEnd/>
            <a:tailEnd/>
          </a:ln>
        </p:spPr>
        <p:txBody>
          <a:bodyPr rot="0" vert="horz" wrap="square" lIns="91440" tIns="45720" rIns="91440" bIns="45720" anchor="t" anchorCtr="0">
            <a:noAutofit/>
          </a:bodyPr>
          <a:lstStyle/>
          <a:p>
            <a:pPr algn="ctr">
              <a:lnSpc>
                <a:spcPct val="107000"/>
              </a:lnSpc>
            </a:pPr>
            <a:r>
              <a:rPr lang="en-GB" sz="1400" b="1" u="sng" dirty="0" smtClean="0">
                <a:latin typeface="Comic Sans MS" panose="030F0702030302020204" pitchFamily="66" charset="0"/>
                <a:ea typeface="Calibri" panose="020F0502020204030204" pitchFamily="34" charset="0"/>
                <a:cs typeface="Times New Roman" panose="02020603050405020304" pitchFamily="18" charset="0"/>
              </a:rPr>
              <a:t>Day 2</a:t>
            </a:r>
            <a:r>
              <a:rPr lang="en-GB" sz="1400" u="sng" dirty="0" smtClean="0">
                <a:latin typeface="Comic Sans MS" panose="030F0702030302020204" pitchFamily="66" charset="0"/>
                <a:ea typeface="Calibri" panose="020F0502020204030204" pitchFamily="34" charset="0"/>
                <a:cs typeface="Times New Roman" panose="02020603050405020304" pitchFamily="18" charset="0"/>
              </a:rPr>
              <a:t> </a:t>
            </a:r>
          </a:p>
          <a:p>
            <a:pPr algn="ctr"/>
            <a:r>
              <a:rPr lang="en-GB" sz="1300" dirty="0">
                <a:latin typeface="Comic Sans MS" panose="030F0702030302020204" pitchFamily="66" charset="0"/>
              </a:rPr>
              <a:t>Jesus, as the shepherd, has a love for his sheep. How did Jesus demonstrate his love for his flock?</a:t>
            </a:r>
          </a:p>
          <a:p>
            <a:pPr algn="ctr"/>
            <a:r>
              <a:rPr lang="en-GB" sz="1300" dirty="0">
                <a:latin typeface="Comic Sans MS" panose="030F0702030302020204" pitchFamily="66" charset="0"/>
              </a:rPr>
              <a:t>Why do you think Jesus’s leadership is one of doing and self-sacrifice</a:t>
            </a:r>
            <a:r>
              <a:rPr lang="en-GB" sz="1300" dirty="0" smtClean="0">
                <a:latin typeface="Comic Sans MS" panose="030F0702030302020204" pitchFamily="66" charset="0"/>
              </a:rPr>
              <a:t>?</a:t>
            </a:r>
            <a:endParaRPr lang="en-GB" sz="1300" dirty="0">
              <a:latin typeface="Comic Sans MS" panose="030F0702030302020204" pitchFamily="66"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2167317902"/>
              </p:ext>
            </p:extLst>
          </p:nvPr>
        </p:nvGraphicFramePr>
        <p:xfrm>
          <a:off x="8033658" y="5151995"/>
          <a:ext cx="4116700" cy="1722927"/>
        </p:xfrm>
        <a:graphic>
          <a:graphicData uri="http://schemas.openxmlformats.org/drawingml/2006/table">
            <a:tbl>
              <a:tblPr firstRow="1" bandRow="1">
                <a:tableStyleId>{5C22544A-7EE6-4342-B048-85BDC9FD1C3A}</a:tableStyleId>
              </a:tblPr>
              <a:tblGrid>
                <a:gridCol w="4116700">
                  <a:extLst>
                    <a:ext uri="{9D8B030D-6E8A-4147-A177-3AD203B41FA5}">
                      <a16:colId xmlns:a16="http://schemas.microsoft.com/office/drawing/2014/main" val="3667724824"/>
                    </a:ext>
                  </a:extLst>
                </a:gridCol>
              </a:tblGrid>
              <a:tr h="1722927">
                <a:tc>
                  <a:txBody>
                    <a:bodyPr/>
                    <a:lstStyle/>
                    <a:p>
                      <a:pPr algn="ctr">
                        <a:lnSpc>
                          <a:spcPct val="107000"/>
                        </a:lnSpc>
                        <a:spcAft>
                          <a:spcPts val="0"/>
                        </a:spcAft>
                      </a:pPr>
                      <a:r>
                        <a:rPr lang="en-GB" sz="1400" b="1" u="sng"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Day 3</a:t>
                      </a:r>
                    </a:p>
                    <a:p>
                      <a:pPr algn="ctr"/>
                      <a:r>
                        <a:rPr lang="en-GB" sz="1300" b="0" kern="1200" dirty="0" smtClean="0">
                          <a:solidFill>
                            <a:schemeClr val="tx1"/>
                          </a:solidFill>
                          <a:effectLst/>
                          <a:latin typeface="Comic Sans MS" panose="030F0702030302020204" pitchFamily="66" charset="0"/>
                          <a:ea typeface="+mn-ea"/>
                          <a:cs typeface="+mn-cs"/>
                        </a:rPr>
                        <a:t>Why does Jesus care for all of his sheep and go out in search for even a single lost one?</a:t>
                      </a:r>
                    </a:p>
                    <a:p>
                      <a:pPr algn="ctr"/>
                      <a:r>
                        <a:rPr lang="en-GB" sz="1300" b="0" kern="1200" dirty="0" smtClean="0">
                          <a:solidFill>
                            <a:schemeClr val="tx1"/>
                          </a:solidFill>
                          <a:effectLst/>
                          <a:latin typeface="Comic Sans MS" panose="030F0702030302020204" pitchFamily="66" charset="0"/>
                          <a:ea typeface="+mn-ea"/>
                          <a:cs typeface="+mn-cs"/>
                        </a:rPr>
                        <a:t>Why does Jesus care for the lost, the least and the last?</a:t>
                      </a:r>
                    </a:p>
                    <a:p>
                      <a:pPr algn="ctr"/>
                      <a:r>
                        <a:rPr lang="en-GB" sz="1300" b="0" kern="1200" dirty="0" smtClean="0">
                          <a:solidFill>
                            <a:schemeClr val="tx1"/>
                          </a:solidFill>
                          <a:effectLst/>
                          <a:latin typeface="Comic Sans MS" panose="030F0702030302020204" pitchFamily="66" charset="0"/>
                          <a:ea typeface="+mn-ea"/>
                          <a:cs typeface="+mn-cs"/>
                        </a:rPr>
                        <a:t>How can you ensure others around you do not feel lost?</a:t>
                      </a:r>
                    </a:p>
                  </a:txBody>
                  <a:tcPr>
                    <a:solidFill>
                      <a:srgbClr val="00B0F0"/>
                    </a:solidFill>
                  </a:tcPr>
                </a:tc>
                <a:extLst>
                  <a:ext uri="{0D108BD9-81ED-4DB2-BD59-A6C34878D82A}">
                    <a16:rowId xmlns:a16="http://schemas.microsoft.com/office/drawing/2014/main" val="4027358623"/>
                  </a:ext>
                </a:extLst>
              </a:tr>
            </a:tbl>
          </a:graphicData>
        </a:graphic>
      </p:graphicFrame>
      <p:pic>
        <p:nvPicPr>
          <p:cNvPr id="13" name="Picture 12" descr="Mark the Evangelist | Saints Resourc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7349" y="978806"/>
            <a:ext cx="1863462" cy="1241879"/>
          </a:xfrm>
          <a:prstGeom prst="rect">
            <a:avLst/>
          </a:prstGeom>
          <a:noFill/>
          <a:ln>
            <a:noFill/>
          </a:ln>
        </p:spPr>
      </p:pic>
    </p:spTree>
    <p:extLst>
      <p:ext uri="{BB962C8B-B14F-4D97-AF65-F5344CB8AC3E}">
        <p14:creationId xmlns:p14="http://schemas.microsoft.com/office/powerpoint/2010/main" val="248999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print">
            <a:lum bright="70000" contrast="-70000"/>
            <a:extLst>
              <a:ext uri="{BEBA8EAE-BF5A-486C-A8C5-ECC9F3942E4B}">
                <a14:imgProps xmlns:a14="http://schemas.microsoft.com/office/drawing/2010/main">
                  <a14:imgLayer r:embed="rId4">
                    <a14:imgEffect>
                      <a14:artisticCrisscrossEtching trans="82000"/>
                    </a14:imgEffect>
                  </a14:imgLayer>
                </a14:imgProps>
              </a:ext>
              <a:ext uri="{28A0092B-C50C-407E-A947-70E740481C1C}">
                <a14:useLocalDpi xmlns:a14="http://schemas.microsoft.com/office/drawing/2010/main" val="0"/>
              </a:ext>
            </a:extLst>
          </a:blip>
          <a:srcRect b="31765"/>
          <a:stretch/>
        </p:blipFill>
        <p:spPr>
          <a:xfrm>
            <a:off x="570792" y="1304778"/>
            <a:ext cx="10693950" cy="5134238"/>
          </a:xfrm>
          <a:prstGeom prst="rect">
            <a:avLst/>
          </a:prstGeom>
          <a:effectLst>
            <a:outerShdw blurRad="50800" dist="50800" dir="5400000" algn="ctr" rotWithShape="0">
              <a:srgbClr val="000000">
                <a:alpha val="91000"/>
              </a:srgbClr>
            </a:outerShdw>
            <a:reflection stA="0" endPos="65000" dist="50800" dir="5400000" sy="-100000" algn="bl" rotWithShape="0"/>
          </a:effectLst>
        </p:spPr>
      </p:pic>
      <p:sp>
        <p:nvSpPr>
          <p:cNvPr id="60418" name="Rectangle 2"/>
          <p:cNvSpPr>
            <a:spLocks noGrp="1" noChangeArrowheads="1"/>
          </p:cNvSpPr>
          <p:nvPr>
            <p:ph type="title"/>
          </p:nvPr>
        </p:nvSpPr>
        <p:spPr>
          <a:xfrm>
            <a:off x="379828" y="324729"/>
            <a:ext cx="11507372" cy="838200"/>
          </a:xfrm>
          <a:solidFill>
            <a:srgbClr val="C00000"/>
          </a:solidFill>
        </p:spPr>
        <p:txBody>
          <a:bodyPr/>
          <a:lstStyle/>
          <a:p>
            <a:pPr algn="ctr" eaLnBrk="1" hangingPunct="1"/>
            <a:r>
              <a:rPr lang="en-GB" b="1" dirty="0" smtClean="0">
                <a:solidFill>
                  <a:schemeClr val="bg1"/>
                </a:solidFill>
                <a:latin typeface="Arial Unicode MS" panose="020B0604020202020204" pitchFamily="34" charset="-128"/>
              </a:rPr>
              <a:t>St Joseph’s Faith Walk and picnic 2024</a:t>
            </a:r>
            <a:endParaRPr lang="en-US" b="1" dirty="0" smtClean="0">
              <a:solidFill>
                <a:schemeClr val="bg1"/>
              </a:solidFill>
              <a:latin typeface="Arial Unicode MS" panose="020B0604020202020204" pitchFamily="34" charset="-128"/>
            </a:endParaRPr>
          </a:p>
        </p:txBody>
      </p:sp>
      <p:sp>
        <p:nvSpPr>
          <p:cNvPr id="60419" name="Rectangle 3"/>
          <p:cNvSpPr>
            <a:spLocks noGrp="1" noChangeArrowheads="1"/>
          </p:cNvSpPr>
          <p:nvPr>
            <p:ph type="body" idx="1"/>
          </p:nvPr>
        </p:nvSpPr>
        <p:spPr>
          <a:xfrm>
            <a:off x="1676400" y="1219200"/>
            <a:ext cx="8763000" cy="5410200"/>
          </a:xfrm>
        </p:spPr>
        <p:txBody>
          <a:bodyPr>
            <a:normAutofit/>
          </a:bodyPr>
          <a:lstStyle/>
          <a:p>
            <a:pPr marL="609600" indent="-609600">
              <a:buNone/>
            </a:pPr>
            <a:endParaRPr lang="en-US" sz="2400" b="1" dirty="0" smtClean="0">
              <a:solidFill>
                <a:srgbClr val="000066"/>
              </a:solidFill>
              <a:latin typeface="Arial Unicode MS" panose="020B0604020202020204" pitchFamily="34" charset="-128"/>
            </a:endParaRPr>
          </a:p>
          <a:p>
            <a:pPr marL="609600" indent="-609600">
              <a:buNone/>
            </a:pPr>
            <a:endParaRPr lang="en-US" sz="2400" b="1" dirty="0">
              <a:solidFill>
                <a:srgbClr val="000066"/>
              </a:solidFill>
              <a:latin typeface="Arial Unicode MS" panose="020B0604020202020204" pitchFamily="34" charset="-128"/>
            </a:endParaRPr>
          </a:p>
        </p:txBody>
      </p:sp>
      <p:sp>
        <p:nvSpPr>
          <p:cNvPr id="2" name="Rectangle 1"/>
          <p:cNvSpPr/>
          <p:nvPr/>
        </p:nvSpPr>
        <p:spPr>
          <a:xfrm>
            <a:off x="225083" y="182880"/>
            <a:ext cx="11830929" cy="6446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5"/>
          <a:stretch>
            <a:fillRect/>
          </a:stretch>
        </p:blipFill>
        <p:spPr>
          <a:xfrm>
            <a:off x="10904714" y="324729"/>
            <a:ext cx="1066892" cy="1420491"/>
          </a:xfrm>
          <a:prstGeom prst="rect">
            <a:avLst/>
          </a:prstGeom>
        </p:spPr>
      </p:pic>
      <p:sp>
        <p:nvSpPr>
          <p:cNvPr id="6" name="TextBox 5"/>
          <p:cNvSpPr txBox="1"/>
          <p:nvPr/>
        </p:nvSpPr>
        <p:spPr>
          <a:xfrm>
            <a:off x="466139" y="4992466"/>
            <a:ext cx="11334750" cy="1446550"/>
          </a:xfrm>
          <a:prstGeom prst="rect">
            <a:avLst/>
          </a:prstGeom>
          <a:noFill/>
        </p:spPr>
        <p:txBody>
          <a:bodyPr wrap="square" rtlCol="0">
            <a:spAutoFit/>
          </a:bodyPr>
          <a:lstStyle/>
          <a:p>
            <a:endParaRPr lang="en-US" sz="2800" dirty="0" smtClean="0"/>
          </a:p>
          <a:p>
            <a:endParaRPr lang="en-US" sz="2800" dirty="0"/>
          </a:p>
          <a:p>
            <a:r>
              <a:rPr lang="en-US" sz="3200" i="1" dirty="0" smtClean="0"/>
              <a:t>Unlocking Belief In All</a:t>
            </a:r>
            <a:endParaRPr lang="en-GB" sz="3200" i="1" dirty="0"/>
          </a:p>
        </p:txBody>
      </p:sp>
      <p:sp>
        <p:nvSpPr>
          <p:cNvPr id="13" name="Content Placeholder 2"/>
          <p:cNvSpPr txBox="1">
            <a:spLocks/>
          </p:cNvSpPr>
          <p:nvPr/>
        </p:nvSpPr>
        <p:spPr>
          <a:xfrm>
            <a:off x="570792" y="1459953"/>
            <a:ext cx="10513941" cy="49286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smtClean="0">
                <a:latin typeface="Comic Sans MS" panose="030F0702030302020204" pitchFamily="66" charset="0"/>
                <a:ea typeface="+mn-lt"/>
                <a:cs typeface="+mn-lt"/>
              </a:rPr>
              <a:t>When – Wednesday 1</a:t>
            </a:r>
            <a:r>
              <a:rPr lang="en-US" sz="1800" baseline="30000" dirty="0" smtClean="0">
                <a:latin typeface="Comic Sans MS" panose="030F0702030302020204" pitchFamily="66" charset="0"/>
                <a:ea typeface="+mn-lt"/>
                <a:cs typeface="+mn-lt"/>
              </a:rPr>
              <a:t>st</a:t>
            </a:r>
            <a:r>
              <a:rPr lang="en-US" sz="1800" dirty="0" smtClean="0">
                <a:latin typeface="Comic Sans MS" panose="030F0702030302020204" pitchFamily="66" charset="0"/>
                <a:ea typeface="+mn-lt"/>
                <a:cs typeface="+mn-lt"/>
              </a:rPr>
              <a:t> May 2024</a:t>
            </a:r>
          </a:p>
          <a:p>
            <a:pPr marL="0" indent="0" algn="just">
              <a:buNone/>
            </a:pPr>
            <a:r>
              <a:rPr lang="en-US" sz="1800" dirty="0" smtClean="0">
                <a:solidFill>
                  <a:srgbClr val="262626"/>
                </a:solidFill>
                <a:latin typeface="Comic Sans MS" panose="030F0702030302020204" pitchFamily="66" charset="0"/>
                <a:ea typeface="+mn-lt"/>
                <a:cs typeface="+mn-lt"/>
              </a:rPr>
              <a:t>Where to – Walking to Eton fields and back.</a:t>
            </a:r>
          </a:p>
          <a:p>
            <a:pPr marL="0" indent="0" algn="just">
              <a:buNone/>
            </a:pPr>
            <a:r>
              <a:rPr lang="en-US" sz="1800" dirty="0" smtClean="0">
                <a:solidFill>
                  <a:srgbClr val="262626"/>
                </a:solidFill>
                <a:latin typeface="Comic Sans MS" panose="030F0702030302020204" pitchFamily="66" charset="0"/>
              </a:rPr>
              <a:t>Outline of day:</a:t>
            </a:r>
          </a:p>
          <a:p>
            <a:pPr marL="0" indent="0" algn="just">
              <a:buNone/>
            </a:pPr>
            <a:endParaRPr lang="en-GB" sz="1800" dirty="0" smtClean="0">
              <a:solidFill>
                <a:srgbClr val="262626"/>
              </a:solidFill>
              <a:latin typeface="Comic Sans MS" panose="030F0702030302020204" pitchFamily="66" charset="0"/>
            </a:endParaRPr>
          </a:p>
          <a:p>
            <a:pPr marL="0" indent="0" algn="just">
              <a:buFont typeface="Arial" panose="020B0604020202020204" pitchFamily="34" charset="0"/>
              <a:buNone/>
            </a:pPr>
            <a:endParaRPr lang="en-GB" altLang="en-US" sz="1800" dirty="0">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39439144"/>
              </p:ext>
            </p:extLst>
          </p:nvPr>
        </p:nvGraphicFramePr>
        <p:xfrm>
          <a:off x="1216125" y="2601119"/>
          <a:ext cx="9223275" cy="2946400"/>
        </p:xfrm>
        <a:graphic>
          <a:graphicData uri="http://schemas.openxmlformats.org/drawingml/2006/table">
            <a:tbl>
              <a:tblPr firstRow="1" firstCol="1" bandRow="1"/>
              <a:tblGrid>
                <a:gridCol w="3440131">
                  <a:extLst>
                    <a:ext uri="{9D8B030D-6E8A-4147-A177-3AD203B41FA5}">
                      <a16:colId xmlns:a16="http://schemas.microsoft.com/office/drawing/2014/main" val="564233989"/>
                    </a:ext>
                  </a:extLst>
                </a:gridCol>
                <a:gridCol w="5783144">
                  <a:extLst>
                    <a:ext uri="{9D8B030D-6E8A-4147-A177-3AD203B41FA5}">
                      <a16:colId xmlns:a16="http://schemas.microsoft.com/office/drawing/2014/main" val="1427686311"/>
                    </a:ext>
                  </a:extLst>
                </a:gridCol>
              </a:tblGrid>
              <a:tr h="246380">
                <a:tc>
                  <a:txBody>
                    <a:bodyPr/>
                    <a:lstStyle/>
                    <a:p>
                      <a:pPr>
                        <a:spcAft>
                          <a:spcPts val="0"/>
                        </a:spcAft>
                      </a:pPr>
                      <a:r>
                        <a:rPr lang="en-GB" sz="1600" b="1" dirty="0">
                          <a:effectLst/>
                          <a:latin typeface="Comic Sans MS" panose="030F0702030302020204" pitchFamily="66" charset="0"/>
                          <a:ea typeface="Calibri" panose="020F0502020204030204" pitchFamily="34" charset="0"/>
                          <a:cs typeface="Times New Roman" panose="02020603050405020304" pitchFamily="18" charset="0"/>
                        </a:rPr>
                        <a:t>Time</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Comic Sans MS" panose="030F0702030302020204" pitchFamily="66" charset="0"/>
                          <a:ea typeface="Calibri" panose="020F0502020204030204" pitchFamily="34" charset="0"/>
                          <a:cs typeface="Times New Roman" panose="02020603050405020304" pitchFamily="18" charset="0"/>
                        </a:rPr>
                        <a:t>Event</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971715"/>
                  </a:ext>
                </a:extLst>
              </a:tr>
              <a:tr h="246380">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8.25am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Line up and St Joseph’s Day prayer recited by all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920305"/>
                  </a:ext>
                </a:extLst>
              </a:tr>
              <a:tr h="259080">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8.30am- 9.15am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Students to follow plan to come to celebrate 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577268"/>
                  </a:ext>
                </a:extLst>
              </a:tr>
              <a:tr h="233045">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10.15am – 11am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Students return to form and then each year group comes to the changing room to get changed. Extended break (like electives for changing)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64914"/>
                  </a:ext>
                </a:extLst>
              </a:tr>
              <a:tr h="233045">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11am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Each year group goes to the playground, registered and then head on Faith Walk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555434"/>
                  </a:ext>
                </a:extLst>
              </a:tr>
              <a:tr h="233045">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12.30pm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Reach </a:t>
                      </a:r>
                      <a:r>
                        <a:rPr lang="en-GB" sz="1600" dirty="0" smtClean="0">
                          <a:effectLst/>
                          <a:latin typeface="Comic Sans MS" panose="030F0702030302020204" pitchFamily="66" charset="0"/>
                          <a:ea typeface="Calibri" panose="020F0502020204030204" pitchFamily="34" charset="0"/>
                          <a:cs typeface="Times New Roman" panose="02020603050405020304" pitchFamily="18" charset="0"/>
                        </a:rPr>
                        <a:t>venue of </a:t>
                      </a:r>
                      <a:r>
                        <a:rPr lang="en-GB" sz="1600" dirty="0">
                          <a:effectLst/>
                          <a:latin typeface="Comic Sans MS" panose="030F0702030302020204" pitchFamily="66" charset="0"/>
                          <a:ea typeface="Calibri" panose="020F0502020204030204" pitchFamily="34" charset="0"/>
                          <a:cs typeface="Times New Roman" panose="02020603050405020304" pitchFamily="18" charset="0"/>
                        </a:rPr>
                        <a:t>Eton and then have a school picnic with events, music </a:t>
                      </a:r>
                      <a:r>
                        <a:rPr lang="en-GB" sz="1600" dirty="0" err="1">
                          <a:effectLst/>
                          <a:latin typeface="Comic Sans MS" panose="030F0702030302020204" pitchFamily="66" charset="0"/>
                          <a:ea typeface="Calibri" panose="020F0502020204030204" pitchFamily="34" charset="0"/>
                          <a:cs typeface="Times New Roman" panose="02020603050405020304" pitchFamily="18" charset="0"/>
                        </a:rPr>
                        <a:t>etc</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23526"/>
                  </a:ext>
                </a:extLst>
              </a:tr>
              <a:tr h="0">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1.30pm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Walk back to school from faith walk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919008"/>
                  </a:ext>
                </a:extLst>
              </a:tr>
              <a:tr h="233045">
                <a:tc>
                  <a:txBody>
                    <a:bodyPr/>
                    <a:lstStyle/>
                    <a:p>
                      <a:pPr>
                        <a:spcAft>
                          <a:spcPts val="0"/>
                        </a:spcAft>
                      </a:pPr>
                      <a:r>
                        <a:rPr lang="en-GB" sz="1600">
                          <a:effectLst/>
                          <a:latin typeface="Comic Sans MS" panose="030F0702030302020204" pitchFamily="66" charset="0"/>
                          <a:ea typeface="Calibri" panose="020F0502020204030204" pitchFamily="34" charset="0"/>
                          <a:cs typeface="Times New Roman" panose="02020603050405020304" pitchFamily="18" charset="0"/>
                        </a:rPr>
                        <a:t>3.15pm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BBQ and football match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908716"/>
                  </a:ext>
                </a:extLst>
              </a:tr>
            </a:tbl>
          </a:graphicData>
        </a:graphic>
      </p:graphicFrame>
    </p:spTree>
    <p:extLst>
      <p:ext uri="{BB962C8B-B14F-4D97-AF65-F5344CB8AC3E}">
        <p14:creationId xmlns:p14="http://schemas.microsoft.com/office/powerpoint/2010/main" val="32371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print">
            <a:lum bright="70000" contrast="-70000"/>
            <a:extLst>
              <a:ext uri="{BEBA8EAE-BF5A-486C-A8C5-ECC9F3942E4B}">
                <a14:imgProps xmlns:a14="http://schemas.microsoft.com/office/drawing/2010/main">
                  <a14:imgLayer r:embed="rId4">
                    <a14:imgEffect>
                      <a14:artisticCrisscrossEtching trans="82000"/>
                    </a14:imgEffect>
                  </a14:imgLayer>
                </a14:imgProps>
              </a:ext>
              <a:ext uri="{28A0092B-C50C-407E-A947-70E740481C1C}">
                <a14:useLocalDpi xmlns:a14="http://schemas.microsoft.com/office/drawing/2010/main" val="0"/>
              </a:ext>
            </a:extLst>
          </a:blip>
          <a:srcRect b="31765"/>
          <a:stretch/>
        </p:blipFill>
        <p:spPr>
          <a:xfrm>
            <a:off x="570792" y="1304778"/>
            <a:ext cx="10693950" cy="5134238"/>
          </a:xfrm>
          <a:prstGeom prst="rect">
            <a:avLst/>
          </a:prstGeom>
          <a:effectLst>
            <a:outerShdw blurRad="50800" dist="50800" dir="5400000" algn="ctr" rotWithShape="0">
              <a:srgbClr val="000000">
                <a:alpha val="91000"/>
              </a:srgbClr>
            </a:outerShdw>
            <a:reflection stA="0" endPos="65000" dist="50800" dir="5400000" sy="-100000" algn="bl" rotWithShape="0"/>
          </a:effectLst>
        </p:spPr>
      </p:pic>
      <p:sp>
        <p:nvSpPr>
          <p:cNvPr id="60418" name="Rectangle 2"/>
          <p:cNvSpPr>
            <a:spLocks noGrp="1" noChangeArrowheads="1"/>
          </p:cNvSpPr>
          <p:nvPr>
            <p:ph type="title"/>
          </p:nvPr>
        </p:nvSpPr>
        <p:spPr>
          <a:xfrm>
            <a:off x="379828" y="324729"/>
            <a:ext cx="11507372" cy="838200"/>
          </a:xfrm>
          <a:solidFill>
            <a:srgbClr val="C00000"/>
          </a:solidFill>
        </p:spPr>
        <p:txBody>
          <a:bodyPr/>
          <a:lstStyle/>
          <a:p>
            <a:pPr algn="ctr" eaLnBrk="1" hangingPunct="1"/>
            <a:r>
              <a:rPr lang="en-GB" b="1" dirty="0" smtClean="0">
                <a:solidFill>
                  <a:schemeClr val="bg1"/>
                </a:solidFill>
                <a:latin typeface="Arial Unicode MS" panose="020B0604020202020204" pitchFamily="34" charset="-128"/>
              </a:rPr>
              <a:t>St Joseph’s Faith Walk and picnic 2024</a:t>
            </a:r>
            <a:endParaRPr lang="en-US" b="1" dirty="0" smtClean="0">
              <a:solidFill>
                <a:schemeClr val="bg1"/>
              </a:solidFill>
              <a:latin typeface="Arial Unicode MS" panose="020B0604020202020204" pitchFamily="34" charset="-128"/>
            </a:endParaRPr>
          </a:p>
        </p:txBody>
      </p:sp>
      <p:sp>
        <p:nvSpPr>
          <p:cNvPr id="60419" name="Rectangle 3"/>
          <p:cNvSpPr>
            <a:spLocks noGrp="1" noChangeArrowheads="1"/>
          </p:cNvSpPr>
          <p:nvPr>
            <p:ph type="body" idx="1"/>
          </p:nvPr>
        </p:nvSpPr>
        <p:spPr>
          <a:xfrm>
            <a:off x="1676400" y="1219200"/>
            <a:ext cx="8763000" cy="5410200"/>
          </a:xfrm>
        </p:spPr>
        <p:txBody>
          <a:bodyPr>
            <a:normAutofit/>
          </a:bodyPr>
          <a:lstStyle/>
          <a:p>
            <a:pPr marL="609600" indent="-609600">
              <a:buNone/>
            </a:pPr>
            <a:endParaRPr lang="en-US" sz="2400" b="1" dirty="0" smtClean="0">
              <a:solidFill>
                <a:srgbClr val="000066"/>
              </a:solidFill>
              <a:latin typeface="Arial Unicode MS" panose="020B0604020202020204" pitchFamily="34" charset="-128"/>
            </a:endParaRPr>
          </a:p>
          <a:p>
            <a:pPr marL="609600" indent="-609600">
              <a:buNone/>
            </a:pPr>
            <a:endParaRPr lang="en-US" sz="2400" b="1" dirty="0" smtClean="0">
              <a:solidFill>
                <a:srgbClr val="000066"/>
              </a:solidFill>
              <a:latin typeface="Arial Unicode MS" panose="020B0604020202020204" pitchFamily="34" charset="-128"/>
            </a:endParaRPr>
          </a:p>
          <a:p>
            <a:pPr marL="609600" indent="-609600" algn="ctr">
              <a:buNone/>
            </a:pPr>
            <a:r>
              <a:rPr lang="en-US" dirty="0" smtClean="0">
                <a:latin typeface="Comic Sans MS" panose="030F0702030302020204" pitchFamily="66" charset="0"/>
              </a:rPr>
              <a:t>Why a Faith Walk?</a:t>
            </a:r>
          </a:p>
          <a:p>
            <a:pPr marL="609600" indent="-609600" algn="ctr">
              <a:buNone/>
            </a:pPr>
            <a:r>
              <a:rPr lang="en-US" dirty="0" smtClean="0">
                <a:latin typeface="Comic Sans MS" panose="030F0702030302020204" pitchFamily="66" charset="0"/>
              </a:rPr>
              <a:t>A Faith Walk </a:t>
            </a:r>
            <a:r>
              <a:rPr lang="en-US" dirty="0">
                <a:latin typeface="Comic Sans MS" panose="030F0702030302020204" pitchFamily="66" charset="0"/>
              </a:rPr>
              <a:t>is </a:t>
            </a:r>
            <a:r>
              <a:rPr lang="en-US" dirty="0" smtClean="0">
                <a:latin typeface="Comic Sans MS" panose="030F0702030302020204" pitchFamily="66" charset="0"/>
              </a:rPr>
              <a:t>designed</a:t>
            </a:r>
            <a:r>
              <a:rPr lang="en-US" dirty="0">
                <a:latin typeface="Comic Sans MS" panose="030F0702030302020204" pitchFamily="66" charset="0"/>
              </a:rPr>
              <a:t> to strengthen </a:t>
            </a:r>
            <a:r>
              <a:rPr lang="en-US" dirty="0" smtClean="0">
                <a:latin typeface="Comic Sans MS" panose="030F0702030302020204" pitchFamily="66" charset="0"/>
              </a:rPr>
              <a:t>our </a:t>
            </a:r>
            <a:r>
              <a:rPr lang="en-US" dirty="0">
                <a:latin typeface="Comic Sans MS" panose="030F0702030302020204" pitchFamily="66" charset="0"/>
              </a:rPr>
              <a:t>faith and </a:t>
            </a:r>
            <a:r>
              <a:rPr lang="en-US" dirty="0" smtClean="0">
                <a:latin typeface="Comic Sans MS" panose="030F0702030302020204" pitchFamily="66" charset="0"/>
              </a:rPr>
              <a:t>bring us together with others in our school community. It is </a:t>
            </a:r>
            <a:r>
              <a:rPr lang="en-US" dirty="0">
                <a:latin typeface="Comic Sans MS" panose="030F0702030302020204" pitchFamily="66" charset="0"/>
              </a:rPr>
              <a:t>best described as a planned </a:t>
            </a:r>
            <a:r>
              <a:rPr lang="en-US" dirty="0" smtClean="0">
                <a:latin typeface="Comic Sans MS" panose="030F0702030302020204" pitchFamily="66" charset="0"/>
              </a:rPr>
              <a:t>walk </a:t>
            </a:r>
            <a:r>
              <a:rPr lang="en-US" dirty="0">
                <a:latin typeface="Comic Sans MS" panose="030F0702030302020204" pitchFamily="66" charset="0"/>
              </a:rPr>
              <a:t>to encourage continued spiritual growth in your personal relationship with </a:t>
            </a:r>
            <a:r>
              <a:rPr lang="en-US" dirty="0" smtClean="0">
                <a:latin typeface="Comic Sans MS" panose="030F0702030302020204" pitchFamily="66" charset="0"/>
              </a:rPr>
              <a:t>Christ by seeing and living it through your relationship with others.</a:t>
            </a:r>
            <a:endParaRPr lang="en-US" sz="2400" b="1" dirty="0">
              <a:solidFill>
                <a:srgbClr val="000066"/>
              </a:solidFill>
              <a:latin typeface="Comic Sans MS" panose="030F0702030302020204" pitchFamily="66" charset="0"/>
            </a:endParaRPr>
          </a:p>
        </p:txBody>
      </p:sp>
      <p:sp>
        <p:nvSpPr>
          <p:cNvPr id="2" name="Rectangle 1"/>
          <p:cNvSpPr/>
          <p:nvPr/>
        </p:nvSpPr>
        <p:spPr>
          <a:xfrm>
            <a:off x="225083" y="182880"/>
            <a:ext cx="11830929" cy="6446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5"/>
          <a:stretch>
            <a:fillRect/>
          </a:stretch>
        </p:blipFill>
        <p:spPr>
          <a:xfrm>
            <a:off x="10904714" y="324729"/>
            <a:ext cx="1066892" cy="1420491"/>
          </a:xfrm>
          <a:prstGeom prst="rect">
            <a:avLst/>
          </a:prstGeom>
        </p:spPr>
      </p:pic>
      <p:sp>
        <p:nvSpPr>
          <p:cNvPr id="6" name="TextBox 5"/>
          <p:cNvSpPr txBox="1"/>
          <p:nvPr/>
        </p:nvSpPr>
        <p:spPr>
          <a:xfrm>
            <a:off x="466139" y="4992466"/>
            <a:ext cx="11334750" cy="1446550"/>
          </a:xfrm>
          <a:prstGeom prst="rect">
            <a:avLst/>
          </a:prstGeom>
          <a:noFill/>
        </p:spPr>
        <p:txBody>
          <a:bodyPr wrap="square" rtlCol="0">
            <a:spAutoFit/>
          </a:bodyPr>
          <a:lstStyle/>
          <a:p>
            <a:endParaRPr lang="en-US" sz="2800" dirty="0" smtClean="0"/>
          </a:p>
          <a:p>
            <a:endParaRPr lang="en-US" sz="2800" dirty="0"/>
          </a:p>
          <a:p>
            <a:r>
              <a:rPr lang="en-US" sz="3200" i="1" dirty="0" smtClean="0"/>
              <a:t>Unlocking Belief In All</a:t>
            </a:r>
            <a:endParaRPr lang="en-GB" sz="3200" i="1" dirty="0"/>
          </a:p>
        </p:txBody>
      </p:sp>
      <p:sp>
        <p:nvSpPr>
          <p:cNvPr id="13" name="Content Placeholder 2"/>
          <p:cNvSpPr txBox="1">
            <a:spLocks/>
          </p:cNvSpPr>
          <p:nvPr/>
        </p:nvSpPr>
        <p:spPr>
          <a:xfrm>
            <a:off x="570792" y="1515291"/>
            <a:ext cx="10513941" cy="4873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800" dirty="0" smtClean="0">
              <a:solidFill>
                <a:srgbClr val="262626"/>
              </a:solidFill>
              <a:latin typeface="Comic Sans MS" panose="030F0702030302020204" pitchFamily="66" charset="0"/>
            </a:endParaRPr>
          </a:p>
          <a:p>
            <a:pPr marL="0" indent="0" algn="just">
              <a:buFont typeface="Arial" panose="020B0604020202020204" pitchFamily="34" charset="0"/>
              <a:buNone/>
            </a:pPr>
            <a:endParaRPr lang="en-GB" altLang="en-US" sz="1800" dirty="0">
              <a:latin typeface="Comic Sans MS" panose="030F0702030302020204" pitchFamily="66" charset="0"/>
            </a:endParaRPr>
          </a:p>
        </p:txBody>
      </p:sp>
    </p:spTree>
    <p:extLst>
      <p:ext uri="{BB962C8B-B14F-4D97-AF65-F5344CB8AC3E}">
        <p14:creationId xmlns:p14="http://schemas.microsoft.com/office/powerpoint/2010/main" val="654755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79828" y="324729"/>
            <a:ext cx="11507372" cy="838200"/>
          </a:xfrm>
          <a:solidFill>
            <a:srgbClr val="C00000"/>
          </a:solidFill>
        </p:spPr>
        <p:txBody>
          <a:bodyPr/>
          <a:lstStyle/>
          <a:p>
            <a:pPr algn="ctr" eaLnBrk="1" hangingPunct="1"/>
            <a:r>
              <a:rPr lang="en-GB" b="1" dirty="0" smtClean="0">
                <a:solidFill>
                  <a:schemeClr val="bg1"/>
                </a:solidFill>
                <a:latin typeface="Arial Unicode MS" panose="020B0604020202020204" pitchFamily="34" charset="-128"/>
              </a:rPr>
              <a:t>St Joseph’s Faith Walk and picnic 2024</a:t>
            </a:r>
            <a:endParaRPr lang="en-US" b="1" dirty="0" smtClean="0">
              <a:solidFill>
                <a:schemeClr val="bg1"/>
              </a:solidFill>
              <a:latin typeface="Arial Unicode MS" panose="020B0604020202020204" pitchFamily="34" charset="-128"/>
            </a:endParaRPr>
          </a:p>
        </p:txBody>
      </p:sp>
      <p:sp>
        <p:nvSpPr>
          <p:cNvPr id="60419" name="Rectangle 3"/>
          <p:cNvSpPr>
            <a:spLocks noGrp="1" noChangeArrowheads="1"/>
          </p:cNvSpPr>
          <p:nvPr>
            <p:ph type="body" idx="1"/>
          </p:nvPr>
        </p:nvSpPr>
        <p:spPr>
          <a:xfrm>
            <a:off x="1676400" y="1219200"/>
            <a:ext cx="8763000" cy="5410200"/>
          </a:xfrm>
        </p:spPr>
        <p:txBody>
          <a:bodyPr>
            <a:normAutofit/>
          </a:bodyPr>
          <a:lstStyle/>
          <a:p>
            <a:pPr marL="609600" indent="-609600">
              <a:buNone/>
            </a:pPr>
            <a:endParaRPr lang="en-US" sz="2400" b="1" dirty="0" smtClean="0">
              <a:solidFill>
                <a:srgbClr val="000066"/>
              </a:solidFill>
              <a:latin typeface="Arial Unicode MS" panose="020B0604020202020204" pitchFamily="34" charset="-128"/>
            </a:endParaRPr>
          </a:p>
          <a:p>
            <a:pPr marL="609600" indent="-609600">
              <a:buNone/>
            </a:pPr>
            <a:endParaRPr lang="en-US" sz="2400" b="1" dirty="0">
              <a:solidFill>
                <a:srgbClr val="000066"/>
              </a:solidFill>
              <a:latin typeface="Arial Unicode MS" panose="020B0604020202020204" pitchFamily="34" charset="-128"/>
            </a:endParaRPr>
          </a:p>
        </p:txBody>
      </p:sp>
      <p:sp>
        <p:nvSpPr>
          <p:cNvPr id="2" name="Rectangle 1"/>
          <p:cNvSpPr/>
          <p:nvPr/>
        </p:nvSpPr>
        <p:spPr>
          <a:xfrm>
            <a:off x="225083" y="182880"/>
            <a:ext cx="11830929" cy="6446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10904714" y="324729"/>
            <a:ext cx="1066892" cy="1420491"/>
          </a:xfrm>
          <a:prstGeom prst="rect">
            <a:avLst/>
          </a:prstGeom>
        </p:spPr>
      </p:pic>
      <p:sp>
        <p:nvSpPr>
          <p:cNvPr id="6" name="TextBox 5"/>
          <p:cNvSpPr txBox="1"/>
          <p:nvPr/>
        </p:nvSpPr>
        <p:spPr>
          <a:xfrm>
            <a:off x="466139" y="4992466"/>
            <a:ext cx="11334750" cy="1446550"/>
          </a:xfrm>
          <a:prstGeom prst="rect">
            <a:avLst/>
          </a:prstGeom>
          <a:noFill/>
        </p:spPr>
        <p:txBody>
          <a:bodyPr wrap="square" rtlCol="0">
            <a:spAutoFit/>
          </a:bodyPr>
          <a:lstStyle/>
          <a:p>
            <a:endParaRPr lang="en-US" sz="2800" dirty="0" smtClean="0"/>
          </a:p>
          <a:p>
            <a:endParaRPr lang="en-US" sz="2800" dirty="0"/>
          </a:p>
          <a:p>
            <a:r>
              <a:rPr lang="en-US" sz="3200" i="1" dirty="0" smtClean="0"/>
              <a:t>Unlocking Belief In All</a:t>
            </a:r>
            <a:endParaRPr lang="en-GB" sz="3200" i="1" dirty="0"/>
          </a:p>
        </p:txBody>
      </p:sp>
      <p:sp>
        <p:nvSpPr>
          <p:cNvPr id="13" name="Content Placeholder 2"/>
          <p:cNvSpPr txBox="1">
            <a:spLocks/>
          </p:cNvSpPr>
          <p:nvPr/>
        </p:nvSpPr>
        <p:spPr>
          <a:xfrm>
            <a:off x="639557" y="4938650"/>
            <a:ext cx="10798603" cy="13961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latin typeface="Comic Sans MS" panose="030F0702030302020204" pitchFamily="66" charset="0"/>
                <a:ea typeface="+mn-lt"/>
                <a:cs typeface="+mn-lt"/>
              </a:rPr>
              <a:t>When we arrive to Eton all students will have the opportunity to have a picnic with their friends. We encourage all students to arrange with their friends a picnic to enjoy together. Arrange sandwiches, cakes, soft drinks and sweets to enjoy in Eton. </a:t>
            </a:r>
            <a:endParaRPr lang="en-GB" sz="1800" dirty="0" smtClean="0">
              <a:solidFill>
                <a:srgbClr val="262626"/>
              </a:solidFill>
              <a:latin typeface="Comic Sans MS" panose="030F0702030302020204" pitchFamily="66" charset="0"/>
            </a:endParaRPr>
          </a:p>
          <a:p>
            <a:pPr marL="0" indent="0" algn="ctr">
              <a:buFont typeface="Arial" panose="020B0604020202020204" pitchFamily="34" charset="0"/>
              <a:buNone/>
            </a:pPr>
            <a:endParaRPr lang="en-GB" altLang="en-US" sz="1800" dirty="0">
              <a:latin typeface="Comic Sans MS" panose="030F0702030302020204" pitchFamily="66" charset="0"/>
            </a:endParaRPr>
          </a:p>
        </p:txBody>
      </p:sp>
      <p:pic>
        <p:nvPicPr>
          <p:cNvPr id="2050" name="Picture 2" descr="The Non-Traditional Picnic: How to Create the 'Not Your Normal' Picnic -  LUXlife Magazine"/>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1033" y="1186122"/>
            <a:ext cx="9138367" cy="368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08c9fc-6661-4105-bf50-172c184c82bc">
      <Terms xmlns="http://schemas.microsoft.com/office/infopath/2007/PartnerControls"/>
    </lcf76f155ced4ddcb4097134ff3c332f>
    <TaxCatchAll xmlns="f1ff2428-2f7a-42ae-bcc7-002bf72b01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2D1E3552102641B11C2B7E4F7E5419" ma:contentTypeVersion="17" ma:contentTypeDescription="Create a new document." ma:contentTypeScope="" ma:versionID="94861be9ccb7a7036f45e1ce5f0df6fe">
  <xsd:schema xmlns:xsd="http://www.w3.org/2001/XMLSchema" xmlns:xs="http://www.w3.org/2001/XMLSchema" xmlns:p="http://schemas.microsoft.com/office/2006/metadata/properties" xmlns:ns2="a608c9fc-6661-4105-bf50-172c184c82bc" xmlns:ns3="f1ff2428-2f7a-42ae-bcc7-002bf72b01b3" targetNamespace="http://schemas.microsoft.com/office/2006/metadata/properties" ma:root="true" ma:fieldsID="a503b25b7355d47b335fc8b782c50f92" ns2:_="" ns3:_="">
    <xsd:import namespace="a608c9fc-6661-4105-bf50-172c184c82bc"/>
    <xsd:import namespace="f1ff2428-2f7a-42ae-bcc7-002bf72b01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8c9fc-6661-4105-bf50-172c184c8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f83ad5-1c03-41c1-81b2-9501b42ee4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ff2428-2f7a-42ae-bcc7-002bf72b01b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c8c126a-fb4f-4b54-b2da-64dc176b1188}" ma:internalName="TaxCatchAll" ma:showField="CatchAllData" ma:web="f1ff2428-2f7a-42ae-bcc7-002bf72b01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8D8B6-E6FB-4599-B5FD-69B1B3429A1A}">
  <ds:schemaRefs>
    <ds:schemaRef ds:uri="http://purl.org/dc/elements/1.1/"/>
    <ds:schemaRef ds:uri="http://schemas.microsoft.com/office/2006/metadata/properties"/>
    <ds:schemaRef ds:uri="f1ff2428-2f7a-42ae-bcc7-002bf72b01b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608c9fc-6661-4105-bf50-172c184c82bc"/>
    <ds:schemaRef ds:uri="http://www.w3.org/XML/1998/namespace"/>
    <ds:schemaRef ds:uri="http://purl.org/dc/dcmitype/"/>
  </ds:schemaRefs>
</ds:datastoreItem>
</file>

<file path=customXml/itemProps2.xml><?xml version="1.0" encoding="utf-8"?>
<ds:datastoreItem xmlns:ds="http://schemas.openxmlformats.org/officeDocument/2006/customXml" ds:itemID="{05077DCD-96AA-4E1E-8616-245CF6BE8E0A}">
  <ds:schemaRefs>
    <ds:schemaRef ds:uri="http://schemas.microsoft.com/sharepoint/v3/contenttype/forms"/>
  </ds:schemaRefs>
</ds:datastoreItem>
</file>

<file path=customXml/itemProps3.xml><?xml version="1.0" encoding="utf-8"?>
<ds:datastoreItem xmlns:ds="http://schemas.openxmlformats.org/officeDocument/2006/customXml" ds:itemID="{9A8F8979-9422-4090-B9EC-372254058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08c9fc-6661-4105-bf50-172c184c82bc"/>
    <ds:schemaRef ds:uri="f1ff2428-2f7a-42ae-bcc7-002bf72b0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2281</TotalTime>
  <Words>842</Words>
  <Application>Microsoft Office PowerPoint</Application>
  <PresentationFormat>Widescreen</PresentationFormat>
  <Paragraphs>70</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 Unicode MS</vt:lpstr>
      <vt:lpstr>Adobe Devanagari</vt:lpstr>
      <vt:lpstr>Arial</vt:lpstr>
      <vt:lpstr>Calibri</vt:lpstr>
      <vt:lpstr>Calibri Light</vt:lpstr>
      <vt:lpstr>Comic Sans MS</vt:lpstr>
      <vt:lpstr>DFKai-SB</vt:lpstr>
      <vt:lpstr>Times New Roman</vt:lpstr>
      <vt:lpstr>Office Theme</vt:lpstr>
      <vt:lpstr>PowerPoint Presentation</vt:lpstr>
      <vt:lpstr>St Joseph’s Faith Walk and picnic 2024</vt:lpstr>
      <vt:lpstr>St Joseph’s Faith Walk and picnic 2024</vt:lpstr>
      <vt:lpstr>St Joseph’s Faith Walk and picnic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B Townsend</dc:creator>
  <cp:lastModifiedBy>J.Gibbons</cp:lastModifiedBy>
  <cp:revision>115</cp:revision>
  <dcterms:created xsi:type="dcterms:W3CDTF">2022-06-07T10:52:08Z</dcterms:created>
  <dcterms:modified xsi:type="dcterms:W3CDTF">2024-04-17T17:02:07Z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0x010100C52D1E3552102641B11C2B7E4F7E5419</vt:lpwstr>
  </property>
  <property fmtid="{D5CDD505-2E9C-101B-9397-08002B2CF9AE}" pid="3" name="MediaServiceImageTags">
    <vt:lpwstr/>
  </property>
</Properties>
</file>